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1"/>
  </p:sldMasterIdLst>
  <p:notesMasterIdLst>
    <p:notesMasterId r:id="rId40"/>
  </p:notesMasterIdLst>
  <p:handoutMasterIdLst>
    <p:handoutMasterId r:id="rId41"/>
  </p:handoutMasterIdLst>
  <p:sldIdLst>
    <p:sldId id="1231" r:id="rId2"/>
    <p:sldId id="1224" r:id="rId3"/>
    <p:sldId id="1270" r:id="rId4"/>
    <p:sldId id="1267" r:id="rId5"/>
    <p:sldId id="1233" r:id="rId6"/>
    <p:sldId id="1235" r:id="rId7"/>
    <p:sldId id="1273" r:id="rId8"/>
    <p:sldId id="1239" r:id="rId9"/>
    <p:sldId id="1256" r:id="rId10"/>
    <p:sldId id="1240" r:id="rId11"/>
    <p:sldId id="1227" r:id="rId12"/>
    <p:sldId id="1242" r:id="rId13"/>
    <p:sldId id="1241" r:id="rId14"/>
    <p:sldId id="1247" r:id="rId15"/>
    <p:sldId id="1246" r:id="rId16"/>
    <p:sldId id="1265" r:id="rId17"/>
    <p:sldId id="1278" r:id="rId18"/>
    <p:sldId id="1252" r:id="rId19"/>
    <p:sldId id="1258" r:id="rId20"/>
    <p:sldId id="1262" r:id="rId21"/>
    <p:sldId id="1259" r:id="rId22"/>
    <p:sldId id="1260" r:id="rId23"/>
    <p:sldId id="1266" r:id="rId24"/>
    <p:sldId id="1279" r:id="rId25"/>
    <p:sldId id="1250" r:id="rId26"/>
    <p:sldId id="1253" r:id="rId27"/>
    <p:sldId id="1280" r:id="rId28"/>
    <p:sldId id="1281" r:id="rId29"/>
    <p:sldId id="1251" r:id="rId30"/>
    <p:sldId id="1261" r:id="rId31"/>
    <p:sldId id="1263" r:id="rId32"/>
    <p:sldId id="1257" r:id="rId33"/>
    <p:sldId id="1282" r:id="rId34"/>
    <p:sldId id="1283" r:id="rId35"/>
    <p:sldId id="1285" r:id="rId36"/>
    <p:sldId id="1284" r:id="rId37"/>
    <p:sldId id="1286" r:id="rId38"/>
    <p:sldId id="1221" r:id="rId39"/>
  </p:sldIdLst>
  <p:sldSz cx="9144000" cy="6858000" type="screen4x3"/>
  <p:notesSz cx="9928225" cy="6797675"/>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41" userDrawn="1">
          <p15:clr>
            <a:srgbClr val="A4A3A4"/>
          </p15:clr>
        </p15:guide>
        <p15:guide id="2" pos="312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099CC"/>
    <a:srgbClr val="92D050"/>
    <a:srgbClr val="FFFFFF"/>
    <a:srgbClr val="FF66CC"/>
    <a:srgbClr val="FAE3D4"/>
    <a:srgbClr val="7293BC"/>
    <a:srgbClr val="966481"/>
    <a:srgbClr val="BC6481"/>
    <a:srgbClr val="9B43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6D9F66E-5EB9-4882-86FB-DCBF35E3C3E4}" styleName="中等深淺樣式 4 - 輔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2DE63D5-997A-4646-A377-4702673A728D}" styleName="淺色樣式 2 - 輔色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8D230F3-CF80-4859-8CE7-A43EE81993B5}" styleName="淺色樣式 1 - 輔色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A111915-BE36-4E01-A7E5-04B1672EAD32}" styleName="淺色樣式 2 - 輔色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5758FB7-9AC5-4552-8A53-C91805E547FA}" styleName="佈景主題樣式 1 - 輔色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CF1AB2-1976-4502-BF36-3FF5EA218861}" styleName="中等深淺樣式 4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C4B1156A-380E-4F78-BDF5-A606A8083BF9}" styleName="中等深淺樣式 4 - 輔色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淺色樣式 3 - 輔色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A107856-5554-42FB-B03E-39F5DBC370BA}" styleName="中等深淺樣式 4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E171933-4619-4E11-9A3F-F7608DF75F80}" styleName="中等深淺樣式 1 - 輔色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69012ECD-51FC-41F1-AA8D-1B2483CD663E}" styleName="淺色樣式 2 - 輔色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CAF9ED-07DC-4A11-8D7F-57B35C25682E}" styleName="中等深淺樣式 1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07" autoAdjust="0"/>
    <p:restoredTop sz="91697" autoAdjust="0"/>
  </p:normalViewPr>
  <p:slideViewPr>
    <p:cSldViewPr snapToGrid="0">
      <p:cViewPr varScale="1">
        <p:scale>
          <a:sx n="101" d="100"/>
          <a:sy n="101" d="100"/>
        </p:scale>
        <p:origin x="1722"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1" d="100"/>
          <a:sy n="81" d="100"/>
        </p:scale>
        <p:origin x="3996" y="90"/>
      </p:cViewPr>
      <p:guideLst>
        <p:guide orient="horz" pos="2141"/>
        <p:guide pos="312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34E28F-665B-42AB-B72C-85EF7EE00049}"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zh-TW" altLang="en-US"/>
        </a:p>
      </dgm:t>
    </dgm:pt>
    <dgm:pt modelId="{8E2E90DE-DAD2-4590-AB18-B13C8E2FAA5B}">
      <dgm:prSet phldrT="[文字]" custT="1"/>
      <dgm:spPr/>
      <dgm:t>
        <a:bodyPr/>
        <a:lstStyle/>
        <a:p>
          <a:r>
            <a:rPr lang="zh-TW" altLang="en-US" sz="2200" b="1" dirty="0">
              <a:latin typeface="微軟正黑體" panose="020B0604030504040204" pitchFamily="34" charset="-120"/>
              <a:ea typeface="微軟正黑體" panose="020B0604030504040204" pitchFamily="34" charset="-120"/>
            </a:rPr>
            <a:t>經紀業許可文件（影本）</a:t>
          </a:r>
          <a:endParaRPr lang="zh-TW" altLang="en-US" sz="2200" dirty="0"/>
        </a:p>
      </dgm:t>
    </dgm:pt>
    <dgm:pt modelId="{1A2F7821-0581-4752-8930-BE42831DECC9}" type="parTrans" cxnId="{BEBF389E-25EA-423A-B299-44F965E7B27A}">
      <dgm:prSet/>
      <dgm:spPr/>
      <dgm:t>
        <a:bodyPr/>
        <a:lstStyle/>
        <a:p>
          <a:endParaRPr lang="zh-TW" altLang="en-US"/>
        </a:p>
      </dgm:t>
    </dgm:pt>
    <dgm:pt modelId="{3CF2DCE8-8853-481B-9273-DF34EC301699}" type="sibTrans" cxnId="{BEBF389E-25EA-423A-B299-44F965E7B27A}">
      <dgm:prSet/>
      <dgm:spPr/>
      <dgm:t>
        <a:bodyPr/>
        <a:lstStyle/>
        <a:p>
          <a:endParaRPr lang="zh-TW" altLang="en-US"/>
        </a:p>
      </dgm:t>
    </dgm:pt>
    <dgm:pt modelId="{5C6ACEAF-B653-4D78-A91A-A5EE72F7E4D3}">
      <dgm:prSet phldrT="[文字]" custT="1"/>
      <dgm:spPr/>
      <dgm:t>
        <a:bodyPr/>
        <a:lstStyle/>
        <a:p>
          <a:r>
            <a:rPr lang="zh-TW" altLang="en-US" sz="2200" b="1" dirty="0">
              <a:latin typeface="微軟正黑體" panose="020B0604030504040204" pitchFamily="34" charset="-120"/>
              <a:ea typeface="微軟正黑體" panose="020B0604030504040204" pitchFamily="34" charset="-120"/>
            </a:rPr>
            <a:t>同業公會會員證書（影本）</a:t>
          </a:r>
          <a:endParaRPr lang="zh-TW" altLang="en-US" sz="2200" dirty="0"/>
        </a:p>
      </dgm:t>
    </dgm:pt>
    <dgm:pt modelId="{6209B70B-2115-4C36-868A-FC8BBABE5CB2}" type="parTrans" cxnId="{C717B082-5DA4-4DDC-AFD9-E5718EBACD92}">
      <dgm:prSet/>
      <dgm:spPr/>
      <dgm:t>
        <a:bodyPr/>
        <a:lstStyle/>
        <a:p>
          <a:endParaRPr lang="zh-TW" altLang="en-US"/>
        </a:p>
      </dgm:t>
    </dgm:pt>
    <dgm:pt modelId="{B389E75D-80B5-44C0-8E60-E712B4440FD2}" type="sibTrans" cxnId="{C717B082-5DA4-4DDC-AFD9-E5718EBACD92}">
      <dgm:prSet/>
      <dgm:spPr/>
      <dgm:t>
        <a:bodyPr/>
        <a:lstStyle/>
        <a:p>
          <a:endParaRPr lang="zh-TW" altLang="en-US"/>
        </a:p>
      </dgm:t>
    </dgm:pt>
    <dgm:pt modelId="{5CBA440D-D9C0-4E04-8CBF-3BA3A542A719}">
      <dgm:prSet phldrT="[文字]" custT="1"/>
      <dgm:spPr/>
      <dgm:t>
        <a:bodyPr/>
        <a:lstStyle/>
        <a:p>
          <a:r>
            <a:rPr lang="zh-TW" altLang="en-US" sz="2200" b="1" dirty="0">
              <a:latin typeface="微軟正黑體" panose="020B0604030504040204" pitchFamily="34" charset="-120"/>
              <a:ea typeface="微軟正黑體" panose="020B0604030504040204" pitchFamily="34" charset="-120"/>
            </a:rPr>
            <a:t>不動產經紀人證書（影本）</a:t>
          </a:r>
          <a:endParaRPr lang="zh-TW" altLang="en-US" sz="2200" dirty="0"/>
        </a:p>
      </dgm:t>
    </dgm:pt>
    <dgm:pt modelId="{FE8F7259-0814-45F4-A7A7-8CF15DF1AE59}" type="parTrans" cxnId="{952F29DA-A943-42C7-A59B-6D10F08A6DCA}">
      <dgm:prSet/>
      <dgm:spPr/>
      <dgm:t>
        <a:bodyPr/>
        <a:lstStyle/>
        <a:p>
          <a:endParaRPr lang="zh-TW" altLang="en-US"/>
        </a:p>
      </dgm:t>
    </dgm:pt>
    <dgm:pt modelId="{FB3C5831-E1B9-424E-80B8-6D8A4942FD18}" type="sibTrans" cxnId="{952F29DA-A943-42C7-A59B-6D10F08A6DCA}">
      <dgm:prSet/>
      <dgm:spPr/>
      <dgm:t>
        <a:bodyPr/>
        <a:lstStyle/>
        <a:p>
          <a:endParaRPr lang="zh-TW" altLang="en-US"/>
        </a:p>
      </dgm:t>
    </dgm:pt>
    <dgm:pt modelId="{72B0CC52-3CCC-4FD1-A588-B57DCE66C034}">
      <dgm:prSet phldrT="[文字]" custT="1"/>
      <dgm:spPr/>
      <dgm:t>
        <a:bodyPr/>
        <a:lstStyle/>
        <a:p>
          <a:r>
            <a:rPr lang="zh-TW" altLang="en-US" sz="2200" b="1" dirty="0">
              <a:latin typeface="微軟正黑體" panose="020B0604030504040204" pitchFamily="34" charset="-120"/>
              <a:ea typeface="微軟正黑體" panose="020B0604030504040204" pitchFamily="34" charset="-120"/>
            </a:rPr>
            <a:t>報酬標準及收取方式（代銷業不適用）</a:t>
          </a:r>
          <a:endParaRPr lang="zh-TW" altLang="en-US" sz="2200" dirty="0"/>
        </a:p>
      </dgm:t>
    </dgm:pt>
    <dgm:pt modelId="{15727D70-F296-40F7-848F-994BDF2860E5}" type="parTrans" cxnId="{B89E9CA0-4D95-45C4-9227-DA76F0D156CD}">
      <dgm:prSet/>
      <dgm:spPr/>
      <dgm:t>
        <a:bodyPr/>
        <a:lstStyle/>
        <a:p>
          <a:endParaRPr lang="zh-TW" altLang="en-US"/>
        </a:p>
      </dgm:t>
    </dgm:pt>
    <dgm:pt modelId="{282C1242-9DA7-4D62-831D-94B2C96F02DD}" type="sibTrans" cxnId="{B89E9CA0-4D95-45C4-9227-DA76F0D156CD}">
      <dgm:prSet/>
      <dgm:spPr/>
      <dgm:t>
        <a:bodyPr/>
        <a:lstStyle/>
        <a:p>
          <a:endParaRPr lang="zh-TW" altLang="en-US"/>
        </a:p>
      </dgm:t>
    </dgm:pt>
    <dgm:pt modelId="{91187306-8827-4636-86AA-4197713F9391}" type="pres">
      <dgm:prSet presAssocID="{2934E28F-665B-42AB-B72C-85EF7EE00049}" presName="Name0" presStyleCnt="0">
        <dgm:presLayoutVars>
          <dgm:chMax val="7"/>
          <dgm:chPref val="7"/>
          <dgm:dir/>
        </dgm:presLayoutVars>
      </dgm:prSet>
      <dgm:spPr/>
    </dgm:pt>
    <dgm:pt modelId="{145A294C-7B1D-47ED-B0CB-4B91C45F7570}" type="pres">
      <dgm:prSet presAssocID="{2934E28F-665B-42AB-B72C-85EF7EE00049}" presName="Name1" presStyleCnt="0"/>
      <dgm:spPr/>
    </dgm:pt>
    <dgm:pt modelId="{7F33057E-5931-42C3-AAB9-7982F4EA144B}" type="pres">
      <dgm:prSet presAssocID="{2934E28F-665B-42AB-B72C-85EF7EE00049}" presName="cycle" presStyleCnt="0"/>
      <dgm:spPr/>
    </dgm:pt>
    <dgm:pt modelId="{FD8AB134-0207-4C33-8991-6490969D4CF7}" type="pres">
      <dgm:prSet presAssocID="{2934E28F-665B-42AB-B72C-85EF7EE00049}" presName="srcNode" presStyleLbl="node1" presStyleIdx="0" presStyleCnt="4"/>
      <dgm:spPr/>
    </dgm:pt>
    <dgm:pt modelId="{C80A06EE-546E-43E1-8691-457E2F1476A1}" type="pres">
      <dgm:prSet presAssocID="{2934E28F-665B-42AB-B72C-85EF7EE00049}" presName="conn" presStyleLbl="parChTrans1D2" presStyleIdx="0" presStyleCnt="1"/>
      <dgm:spPr/>
    </dgm:pt>
    <dgm:pt modelId="{FBB2A821-F1A3-443B-B13F-706EF5BBFBCD}" type="pres">
      <dgm:prSet presAssocID="{2934E28F-665B-42AB-B72C-85EF7EE00049}" presName="extraNode" presStyleLbl="node1" presStyleIdx="0" presStyleCnt="4"/>
      <dgm:spPr/>
    </dgm:pt>
    <dgm:pt modelId="{492A1CD9-B107-4432-ABBE-66F84FCEFC07}" type="pres">
      <dgm:prSet presAssocID="{2934E28F-665B-42AB-B72C-85EF7EE00049}" presName="dstNode" presStyleLbl="node1" presStyleIdx="0" presStyleCnt="4"/>
      <dgm:spPr/>
    </dgm:pt>
    <dgm:pt modelId="{7B335837-4C3E-4CC9-96E6-C5CEBFAA4F8D}" type="pres">
      <dgm:prSet presAssocID="{8E2E90DE-DAD2-4590-AB18-B13C8E2FAA5B}" presName="text_1" presStyleLbl="node1" presStyleIdx="0" presStyleCnt="4">
        <dgm:presLayoutVars>
          <dgm:bulletEnabled val="1"/>
        </dgm:presLayoutVars>
      </dgm:prSet>
      <dgm:spPr/>
    </dgm:pt>
    <dgm:pt modelId="{8E4FB878-FD64-4957-BC1A-27E9750094B3}" type="pres">
      <dgm:prSet presAssocID="{8E2E90DE-DAD2-4590-AB18-B13C8E2FAA5B}" presName="accent_1" presStyleCnt="0"/>
      <dgm:spPr/>
    </dgm:pt>
    <dgm:pt modelId="{0E2E6358-E877-4C3E-8687-AF71ED80027B}" type="pres">
      <dgm:prSet presAssocID="{8E2E90DE-DAD2-4590-AB18-B13C8E2FAA5B}" presName="accentRepeatNode" presStyleLbl="solidFgAcc1" presStyleIdx="0" presStyleCnt="4"/>
      <dgm:spPr/>
    </dgm:pt>
    <dgm:pt modelId="{49A12F8F-319B-48C9-8636-23C129452303}" type="pres">
      <dgm:prSet presAssocID="{5C6ACEAF-B653-4D78-A91A-A5EE72F7E4D3}" presName="text_2" presStyleLbl="node1" presStyleIdx="1" presStyleCnt="4">
        <dgm:presLayoutVars>
          <dgm:bulletEnabled val="1"/>
        </dgm:presLayoutVars>
      </dgm:prSet>
      <dgm:spPr/>
    </dgm:pt>
    <dgm:pt modelId="{2BC0E577-523D-4E63-8F17-969D44387D15}" type="pres">
      <dgm:prSet presAssocID="{5C6ACEAF-B653-4D78-A91A-A5EE72F7E4D3}" presName="accent_2" presStyleCnt="0"/>
      <dgm:spPr/>
    </dgm:pt>
    <dgm:pt modelId="{6DA549CF-B062-4F1A-B222-B25907F48F95}" type="pres">
      <dgm:prSet presAssocID="{5C6ACEAF-B653-4D78-A91A-A5EE72F7E4D3}" presName="accentRepeatNode" presStyleLbl="solidFgAcc1" presStyleIdx="1" presStyleCnt="4"/>
      <dgm:spPr/>
    </dgm:pt>
    <dgm:pt modelId="{D8A96052-FE1D-4A02-9878-A121E7E545E1}" type="pres">
      <dgm:prSet presAssocID="{5CBA440D-D9C0-4E04-8CBF-3BA3A542A719}" presName="text_3" presStyleLbl="node1" presStyleIdx="2" presStyleCnt="4">
        <dgm:presLayoutVars>
          <dgm:bulletEnabled val="1"/>
        </dgm:presLayoutVars>
      </dgm:prSet>
      <dgm:spPr/>
    </dgm:pt>
    <dgm:pt modelId="{1052D862-D74A-48C1-973B-DD1C6AE22FAC}" type="pres">
      <dgm:prSet presAssocID="{5CBA440D-D9C0-4E04-8CBF-3BA3A542A719}" presName="accent_3" presStyleCnt="0"/>
      <dgm:spPr/>
    </dgm:pt>
    <dgm:pt modelId="{43DE6437-5F72-44D4-8C26-3E41EF73E1A8}" type="pres">
      <dgm:prSet presAssocID="{5CBA440D-D9C0-4E04-8CBF-3BA3A542A719}" presName="accentRepeatNode" presStyleLbl="solidFgAcc1" presStyleIdx="2" presStyleCnt="4"/>
      <dgm:spPr/>
    </dgm:pt>
    <dgm:pt modelId="{E02E6D67-A4DB-4DC4-95FF-D621FB521D91}" type="pres">
      <dgm:prSet presAssocID="{72B0CC52-3CCC-4FD1-A588-B57DCE66C034}" presName="text_4" presStyleLbl="node1" presStyleIdx="3" presStyleCnt="4">
        <dgm:presLayoutVars>
          <dgm:bulletEnabled val="1"/>
        </dgm:presLayoutVars>
      </dgm:prSet>
      <dgm:spPr/>
    </dgm:pt>
    <dgm:pt modelId="{2ABDBA7C-0A9A-4044-89CD-1E736371C78C}" type="pres">
      <dgm:prSet presAssocID="{72B0CC52-3CCC-4FD1-A588-B57DCE66C034}" presName="accent_4" presStyleCnt="0"/>
      <dgm:spPr/>
    </dgm:pt>
    <dgm:pt modelId="{1AF6ACA2-300B-402B-B7C4-F0509FD34A14}" type="pres">
      <dgm:prSet presAssocID="{72B0CC52-3CCC-4FD1-A588-B57DCE66C034}" presName="accentRepeatNode" presStyleLbl="solidFgAcc1" presStyleIdx="3" presStyleCnt="4"/>
      <dgm:spPr/>
    </dgm:pt>
  </dgm:ptLst>
  <dgm:cxnLst>
    <dgm:cxn modelId="{15C40B04-E563-43F6-810C-A7AAED3E0A23}" type="presOf" srcId="{2934E28F-665B-42AB-B72C-85EF7EE00049}" destId="{91187306-8827-4636-86AA-4197713F9391}" srcOrd="0" destOrd="0" presId="urn:microsoft.com/office/officeart/2008/layout/VerticalCurvedList"/>
    <dgm:cxn modelId="{4E92EE09-EDAD-448B-A9FD-477E3BF463A6}" type="presOf" srcId="{72B0CC52-3CCC-4FD1-A588-B57DCE66C034}" destId="{E02E6D67-A4DB-4DC4-95FF-D621FB521D91}" srcOrd="0" destOrd="0" presId="urn:microsoft.com/office/officeart/2008/layout/VerticalCurvedList"/>
    <dgm:cxn modelId="{EC147914-F11A-479D-B450-E66DEA43E1A2}" type="presOf" srcId="{5CBA440D-D9C0-4E04-8CBF-3BA3A542A719}" destId="{D8A96052-FE1D-4A02-9878-A121E7E545E1}" srcOrd="0" destOrd="0" presId="urn:microsoft.com/office/officeart/2008/layout/VerticalCurvedList"/>
    <dgm:cxn modelId="{6234FB5B-58BD-4D38-9016-6BD5B69B8809}" type="presOf" srcId="{8E2E90DE-DAD2-4590-AB18-B13C8E2FAA5B}" destId="{7B335837-4C3E-4CC9-96E6-C5CEBFAA4F8D}" srcOrd="0" destOrd="0" presId="urn:microsoft.com/office/officeart/2008/layout/VerticalCurvedList"/>
    <dgm:cxn modelId="{C717B082-5DA4-4DDC-AFD9-E5718EBACD92}" srcId="{2934E28F-665B-42AB-B72C-85EF7EE00049}" destId="{5C6ACEAF-B653-4D78-A91A-A5EE72F7E4D3}" srcOrd="1" destOrd="0" parTransId="{6209B70B-2115-4C36-868A-FC8BBABE5CB2}" sibTransId="{B389E75D-80B5-44C0-8E60-E712B4440FD2}"/>
    <dgm:cxn modelId="{BEBF389E-25EA-423A-B299-44F965E7B27A}" srcId="{2934E28F-665B-42AB-B72C-85EF7EE00049}" destId="{8E2E90DE-DAD2-4590-AB18-B13C8E2FAA5B}" srcOrd="0" destOrd="0" parTransId="{1A2F7821-0581-4752-8930-BE42831DECC9}" sibTransId="{3CF2DCE8-8853-481B-9273-DF34EC301699}"/>
    <dgm:cxn modelId="{B89E9CA0-4D95-45C4-9227-DA76F0D156CD}" srcId="{2934E28F-665B-42AB-B72C-85EF7EE00049}" destId="{72B0CC52-3CCC-4FD1-A588-B57DCE66C034}" srcOrd="3" destOrd="0" parTransId="{15727D70-F296-40F7-848F-994BDF2860E5}" sibTransId="{282C1242-9DA7-4D62-831D-94B2C96F02DD}"/>
    <dgm:cxn modelId="{69FA56CA-261C-4960-BE7A-B3A3AE90171A}" type="presOf" srcId="{3CF2DCE8-8853-481B-9273-DF34EC301699}" destId="{C80A06EE-546E-43E1-8691-457E2F1476A1}" srcOrd="0" destOrd="0" presId="urn:microsoft.com/office/officeart/2008/layout/VerticalCurvedList"/>
    <dgm:cxn modelId="{952F29DA-A943-42C7-A59B-6D10F08A6DCA}" srcId="{2934E28F-665B-42AB-B72C-85EF7EE00049}" destId="{5CBA440D-D9C0-4E04-8CBF-3BA3A542A719}" srcOrd="2" destOrd="0" parTransId="{FE8F7259-0814-45F4-A7A7-8CF15DF1AE59}" sibTransId="{FB3C5831-E1B9-424E-80B8-6D8A4942FD18}"/>
    <dgm:cxn modelId="{D5DFAAF7-1F05-4B61-89BA-4F08D276329D}" type="presOf" srcId="{5C6ACEAF-B653-4D78-A91A-A5EE72F7E4D3}" destId="{49A12F8F-319B-48C9-8636-23C129452303}" srcOrd="0" destOrd="0" presId="urn:microsoft.com/office/officeart/2008/layout/VerticalCurvedList"/>
    <dgm:cxn modelId="{C5A380F8-62A2-4401-809D-CEE4A760FE08}" type="presParOf" srcId="{91187306-8827-4636-86AA-4197713F9391}" destId="{145A294C-7B1D-47ED-B0CB-4B91C45F7570}" srcOrd="0" destOrd="0" presId="urn:microsoft.com/office/officeart/2008/layout/VerticalCurvedList"/>
    <dgm:cxn modelId="{A2C90C51-48A9-4818-A4CF-C50A6DAB8D08}" type="presParOf" srcId="{145A294C-7B1D-47ED-B0CB-4B91C45F7570}" destId="{7F33057E-5931-42C3-AAB9-7982F4EA144B}" srcOrd="0" destOrd="0" presId="urn:microsoft.com/office/officeart/2008/layout/VerticalCurvedList"/>
    <dgm:cxn modelId="{F0CFD468-F9FA-4619-BDC6-4A7BB1ABB064}" type="presParOf" srcId="{7F33057E-5931-42C3-AAB9-7982F4EA144B}" destId="{FD8AB134-0207-4C33-8991-6490969D4CF7}" srcOrd="0" destOrd="0" presId="urn:microsoft.com/office/officeart/2008/layout/VerticalCurvedList"/>
    <dgm:cxn modelId="{8196690C-CCAD-48D1-9DEC-F42E170DBA38}" type="presParOf" srcId="{7F33057E-5931-42C3-AAB9-7982F4EA144B}" destId="{C80A06EE-546E-43E1-8691-457E2F1476A1}" srcOrd="1" destOrd="0" presId="urn:microsoft.com/office/officeart/2008/layout/VerticalCurvedList"/>
    <dgm:cxn modelId="{2D8B8D81-BCB3-4DEB-BF45-99973A5AD116}" type="presParOf" srcId="{7F33057E-5931-42C3-AAB9-7982F4EA144B}" destId="{FBB2A821-F1A3-443B-B13F-706EF5BBFBCD}" srcOrd="2" destOrd="0" presId="urn:microsoft.com/office/officeart/2008/layout/VerticalCurvedList"/>
    <dgm:cxn modelId="{2BC6AED2-7971-47AA-B1D0-09581028BDF7}" type="presParOf" srcId="{7F33057E-5931-42C3-AAB9-7982F4EA144B}" destId="{492A1CD9-B107-4432-ABBE-66F84FCEFC07}" srcOrd="3" destOrd="0" presId="urn:microsoft.com/office/officeart/2008/layout/VerticalCurvedList"/>
    <dgm:cxn modelId="{8BDD9F68-AFE6-460B-A5EB-494FC4272343}" type="presParOf" srcId="{145A294C-7B1D-47ED-B0CB-4B91C45F7570}" destId="{7B335837-4C3E-4CC9-96E6-C5CEBFAA4F8D}" srcOrd="1" destOrd="0" presId="urn:microsoft.com/office/officeart/2008/layout/VerticalCurvedList"/>
    <dgm:cxn modelId="{97994300-363C-44F1-9B5B-E53D4083AD0E}" type="presParOf" srcId="{145A294C-7B1D-47ED-B0CB-4B91C45F7570}" destId="{8E4FB878-FD64-4957-BC1A-27E9750094B3}" srcOrd="2" destOrd="0" presId="urn:microsoft.com/office/officeart/2008/layout/VerticalCurvedList"/>
    <dgm:cxn modelId="{39EB4938-1023-4767-8F53-FDFB945259D2}" type="presParOf" srcId="{8E4FB878-FD64-4957-BC1A-27E9750094B3}" destId="{0E2E6358-E877-4C3E-8687-AF71ED80027B}" srcOrd="0" destOrd="0" presId="urn:microsoft.com/office/officeart/2008/layout/VerticalCurvedList"/>
    <dgm:cxn modelId="{E98C4C52-F86C-43E9-BC3B-3A622D1651F1}" type="presParOf" srcId="{145A294C-7B1D-47ED-B0CB-4B91C45F7570}" destId="{49A12F8F-319B-48C9-8636-23C129452303}" srcOrd="3" destOrd="0" presId="urn:microsoft.com/office/officeart/2008/layout/VerticalCurvedList"/>
    <dgm:cxn modelId="{16442B7A-7B87-4338-94A6-F06137E84AC1}" type="presParOf" srcId="{145A294C-7B1D-47ED-B0CB-4B91C45F7570}" destId="{2BC0E577-523D-4E63-8F17-969D44387D15}" srcOrd="4" destOrd="0" presId="urn:microsoft.com/office/officeart/2008/layout/VerticalCurvedList"/>
    <dgm:cxn modelId="{E3EFCDB5-CCC2-4747-9E45-CE2B6A852693}" type="presParOf" srcId="{2BC0E577-523D-4E63-8F17-969D44387D15}" destId="{6DA549CF-B062-4F1A-B222-B25907F48F95}" srcOrd="0" destOrd="0" presId="urn:microsoft.com/office/officeart/2008/layout/VerticalCurvedList"/>
    <dgm:cxn modelId="{15DCD9B1-3941-448D-9E3C-B4EF7570EA40}" type="presParOf" srcId="{145A294C-7B1D-47ED-B0CB-4B91C45F7570}" destId="{D8A96052-FE1D-4A02-9878-A121E7E545E1}" srcOrd="5" destOrd="0" presId="urn:microsoft.com/office/officeart/2008/layout/VerticalCurvedList"/>
    <dgm:cxn modelId="{EAC4BE0B-EA37-48F1-AC43-11995065042A}" type="presParOf" srcId="{145A294C-7B1D-47ED-B0CB-4B91C45F7570}" destId="{1052D862-D74A-48C1-973B-DD1C6AE22FAC}" srcOrd="6" destOrd="0" presId="urn:microsoft.com/office/officeart/2008/layout/VerticalCurvedList"/>
    <dgm:cxn modelId="{FF30B621-9E87-4A02-9870-089B4C953987}" type="presParOf" srcId="{1052D862-D74A-48C1-973B-DD1C6AE22FAC}" destId="{43DE6437-5F72-44D4-8C26-3E41EF73E1A8}" srcOrd="0" destOrd="0" presId="urn:microsoft.com/office/officeart/2008/layout/VerticalCurvedList"/>
    <dgm:cxn modelId="{D4F69AB5-7609-4AF0-9C14-CCE07E4E6DA0}" type="presParOf" srcId="{145A294C-7B1D-47ED-B0CB-4B91C45F7570}" destId="{E02E6D67-A4DB-4DC4-95FF-D621FB521D91}" srcOrd="7" destOrd="0" presId="urn:microsoft.com/office/officeart/2008/layout/VerticalCurvedList"/>
    <dgm:cxn modelId="{589365E2-D2CB-42ED-AC1F-94F012E36023}" type="presParOf" srcId="{145A294C-7B1D-47ED-B0CB-4B91C45F7570}" destId="{2ABDBA7C-0A9A-4044-89CD-1E736371C78C}" srcOrd="8" destOrd="0" presId="urn:microsoft.com/office/officeart/2008/layout/VerticalCurvedList"/>
    <dgm:cxn modelId="{ED799DDE-58A4-42D9-AE4F-B641E6466F98}" type="presParOf" srcId="{2ABDBA7C-0A9A-4044-89CD-1E736371C78C}" destId="{1AF6ACA2-300B-402B-B7C4-F0509FD34A14}"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1B6E24-C51E-48D1-9B10-686FBAAFFEBA}" type="doc">
      <dgm:prSet loTypeId="urn:microsoft.com/office/officeart/2008/layout/PictureStrips" loCatId="list" qsTypeId="urn:microsoft.com/office/officeart/2005/8/quickstyle/simple1" qsCatId="simple" csTypeId="urn:microsoft.com/office/officeart/2005/8/colors/colorful3" csCatId="colorful" phldr="1"/>
      <dgm:spPr/>
      <dgm:t>
        <a:bodyPr/>
        <a:lstStyle/>
        <a:p>
          <a:endParaRPr lang="zh-TW" altLang="en-US"/>
        </a:p>
      </dgm:t>
    </dgm:pt>
    <dgm:pt modelId="{F1108D4D-52E2-435B-A65F-0B4ADADBE80A}">
      <dgm:prSet phldrT="[文字]"/>
      <dgm:spPr/>
      <dgm:t>
        <a:bodyPr/>
        <a:lstStyle/>
        <a:p>
          <a:pPr>
            <a:buFont typeface="Wingdings" panose="05000000000000000000" pitchFamily="2" charset="2"/>
            <a:buChar char="u"/>
          </a:pPr>
          <a:r>
            <a:rPr lang="zh-TW" altLang="en-US" b="1" dirty="0">
              <a:latin typeface="微軟正黑體" panose="020B0604030504040204" pitchFamily="34" charset="-120"/>
              <a:ea typeface="微軟正黑體" panose="020B0604030504040204" pitchFamily="34" charset="-120"/>
            </a:rPr>
            <a:t>不動產出租、出售委託契約書。（代銷業不適用）</a:t>
          </a:r>
          <a:endParaRPr lang="zh-TW" altLang="en-US" dirty="0"/>
        </a:p>
      </dgm:t>
    </dgm:pt>
    <dgm:pt modelId="{CDE9FA20-DB7E-4954-B287-CE41E9A5CEC9}" type="parTrans" cxnId="{B449817C-B288-4FD5-BDDC-C215F7589263}">
      <dgm:prSet/>
      <dgm:spPr/>
      <dgm:t>
        <a:bodyPr/>
        <a:lstStyle/>
        <a:p>
          <a:endParaRPr lang="zh-TW" altLang="en-US"/>
        </a:p>
      </dgm:t>
    </dgm:pt>
    <dgm:pt modelId="{11810129-9EFF-4149-8F5E-DD9F53848BB0}" type="sibTrans" cxnId="{B449817C-B288-4FD5-BDDC-C215F7589263}">
      <dgm:prSet/>
      <dgm:spPr/>
      <dgm:t>
        <a:bodyPr/>
        <a:lstStyle/>
        <a:p>
          <a:endParaRPr lang="zh-TW" altLang="en-US"/>
        </a:p>
      </dgm:t>
    </dgm:pt>
    <dgm:pt modelId="{EDE50F52-681D-4130-948F-3773406D1F50}">
      <dgm:prSet/>
      <dgm:spPr/>
      <dgm:t>
        <a:bodyPr/>
        <a:lstStyle/>
        <a:p>
          <a:r>
            <a:rPr lang="zh-TW" altLang="en-US" b="1" dirty="0">
              <a:latin typeface="微軟正黑體" panose="020B0604030504040204" pitchFamily="34" charset="-120"/>
              <a:ea typeface="微軟正黑體" panose="020B0604030504040204" pitchFamily="34" charset="-120"/>
            </a:rPr>
            <a:t>不動產承租、承購要約書。（代銷業不適用）</a:t>
          </a:r>
        </a:p>
      </dgm:t>
    </dgm:pt>
    <dgm:pt modelId="{F1B95284-2657-45CA-8E82-E376225C29AF}" type="parTrans" cxnId="{26372DE0-73CB-442D-943A-A0A648BEFDE8}">
      <dgm:prSet/>
      <dgm:spPr/>
      <dgm:t>
        <a:bodyPr/>
        <a:lstStyle/>
        <a:p>
          <a:endParaRPr lang="zh-TW" altLang="en-US"/>
        </a:p>
      </dgm:t>
    </dgm:pt>
    <dgm:pt modelId="{1E03E729-93D5-4DC5-8CF7-46D815E5B7F2}" type="sibTrans" cxnId="{26372DE0-73CB-442D-943A-A0A648BEFDE8}">
      <dgm:prSet/>
      <dgm:spPr/>
      <dgm:t>
        <a:bodyPr/>
        <a:lstStyle/>
        <a:p>
          <a:endParaRPr lang="zh-TW" altLang="en-US"/>
        </a:p>
      </dgm:t>
    </dgm:pt>
    <dgm:pt modelId="{42894C89-4885-46E4-8E21-A623CD111F71}">
      <dgm:prSet/>
      <dgm:spPr/>
      <dgm:t>
        <a:bodyPr/>
        <a:lstStyle/>
        <a:p>
          <a:r>
            <a:rPr lang="zh-TW" altLang="en-US" b="1" dirty="0">
              <a:latin typeface="微軟正黑體" panose="020B0604030504040204" pitchFamily="34" charset="-120"/>
              <a:ea typeface="微軟正黑體" panose="020B0604030504040204" pitchFamily="34" charset="-120"/>
            </a:rPr>
            <a:t>定金收據。</a:t>
          </a:r>
        </a:p>
      </dgm:t>
    </dgm:pt>
    <dgm:pt modelId="{AFD29B97-B804-47B5-982F-676A18A3B44B}" type="parTrans" cxnId="{1F176BC4-4FA9-487E-B1DC-F2FED89F627A}">
      <dgm:prSet/>
      <dgm:spPr/>
      <dgm:t>
        <a:bodyPr/>
        <a:lstStyle/>
        <a:p>
          <a:endParaRPr lang="zh-TW" altLang="en-US"/>
        </a:p>
      </dgm:t>
    </dgm:pt>
    <dgm:pt modelId="{6845FAF2-4895-404D-8737-32EC5D470FA4}" type="sibTrans" cxnId="{1F176BC4-4FA9-487E-B1DC-F2FED89F627A}">
      <dgm:prSet/>
      <dgm:spPr/>
      <dgm:t>
        <a:bodyPr/>
        <a:lstStyle/>
        <a:p>
          <a:endParaRPr lang="zh-TW" altLang="en-US"/>
        </a:p>
      </dgm:t>
    </dgm:pt>
    <dgm:pt modelId="{0B7C5B1D-6867-4F61-A84E-1D8E1C461215}">
      <dgm:prSet/>
      <dgm:spPr/>
      <dgm:t>
        <a:bodyPr/>
        <a:lstStyle/>
        <a:p>
          <a:r>
            <a:rPr lang="zh-TW" altLang="en-US" b="1" dirty="0">
              <a:latin typeface="微軟正黑體" panose="020B0604030504040204" pitchFamily="34" charset="-120"/>
              <a:ea typeface="微軟正黑體" panose="020B0604030504040204" pitchFamily="34" charset="-120"/>
            </a:rPr>
            <a:t>不動產廣告稿。</a:t>
          </a:r>
        </a:p>
      </dgm:t>
    </dgm:pt>
    <dgm:pt modelId="{36D15E67-A4C6-40E1-A84C-A5EE52019464}" type="parTrans" cxnId="{B14B6452-2AE0-4E55-A4F3-6DAFE94787D5}">
      <dgm:prSet/>
      <dgm:spPr/>
      <dgm:t>
        <a:bodyPr/>
        <a:lstStyle/>
        <a:p>
          <a:endParaRPr lang="zh-TW" altLang="en-US"/>
        </a:p>
      </dgm:t>
    </dgm:pt>
    <dgm:pt modelId="{2FE02344-E7B8-4C87-B7B8-D379B60757C6}" type="sibTrans" cxnId="{B14B6452-2AE0-4E55-A4F3-6DAFE94787D5}">
      <dgm:prSet/>
      <dgm:spPr/>
      <dgm:t>
        <a:bodyPr/>
        <a:lstStyle/>
        <a:p>
          <a:endParaRPr lang="zh-TW" altLang="en-US"/>
        </a:p>
      </dgm:t>
    </dgm:pt>
    <dgm:pt modelId="{B6D3BA68-EAE8-4576-850B-76FF22437735}">
      <dgm:prSet/>
      <dgm:spPr/>
      <dgm:t>
        <a:bodyPr/>
        <a:lstStyle/>
        <a:p>
          <a:r>
            <a:rPr lang="zh-TW" altLang="en-US" b="1">
              <a:latin typeface="微軟正黑體" panose="020B0604030504040204" pitchFamily="34" charset="-120"/>
              <a:ea typeface="微軟正黑體" panose="020B0604030504040204" pitchFamily="34" charset="-120"/>
            </a:rPr>
            <a:t>不動產說明書。</a:t>
          </a:r>
          <a:endParaRPr lang="zh-TW" altLang="en-US" b="1" dirty="0">
            <a:latin typeface="微軟正黑體" panose="020B0604030504040204" pitchFamily="34" charset="-120"/>
            <a:ea typeface="微軟正黑體" panose="020B0604030504040204" pitchFamily="34" charset="-120"/>
          </a:endParaRPr>
        </a:p>
      </dgm:t>
    </dgm:pt>
    <dgm:pt modelId="{50FE4F13-4AAB-49F0-8A42-EDA7F27A1CA4}" type="parTrans" cxnId="{3D122C69-648C-4C99-9C28-7593DBD83D30}">
      <dgm:prSet/>
      <dgm:spPr/>
      <dgm:t>
        <a:bodyPr/>
        <a:lstStyle/>
        <a:p>
          <a:endParaRPr lang="zh-TW" altLang="en-US"/>
        </a:p>
      </dgm:t>
    </dgm:pt>
    <dgm:pt modelId="{273B4E62-0786-44CC-A752-F802AF743962}" type="sibTrans" cxnId="{3D122C69-648C-4C99-9C28-7593DBD83D30}">
      <dgm:prSet/>
      <dgm:spPr/>
      <dgm:t>
        <a:bodyPr/>
        <a:lstStyle/>
        <a:p>
          <a:endParaRPr lang="zh-TW" altLang="en-US"/>
        </a:p>
      </dgm:t>
    </dgm:pt>
    <dgm:pt modelId="{B748FBC0-8D44-4E38-B0EC-50F52A16DC17}">
      <dgm:prSet/>
      <dgm:spPr/>
      <dgm:t>
        <a:bodyPr/>
        <a:lstStyle/>
        <a:p>
          <a:r>
            <a:rPr lang="zh-TW" altLang="en-US" b="1">
              <a:latin typeface="微軟正黑體" panose="020B0604030504040204" pitchFamily="34" charset="-120"/>
              <a:ea typeface="微軟正黑體" panose="020B0604030504040204" pitchFamily="34" charset="-120"/>
            </a:rPr>
            <a:t>不動產租賃、買賣契約書。</a:t>
          </a:r>
          <a:endParaRPr lang="zh-TW" altLang="en-US" b="1" dirty="0">
            <a:latin typeface="微軟正黑體" panose="020B0604030504040204" pitchFamily="34" charset="-120"/>
            <a:ea typeface="微軟正黑體" panose="020B0604030504040204" pitchFamily="34" charset="-120"/>
          </a:endParaRPr>
        </a:p>
      </dgm:t>
    </dgm:pt>
    <dgm:pt modelId="{0E6C23CC-145C-448D-9F9C-BA60EAA48CA3}" type="parTrans" cxnId="{7852A9D8-9C77-4176-8213-6FF11A4C9C99}">
      <dgm:prSet/>
      <dgm:spPr/>
      <dgm:t>
        <a:bodyPr/>
        <a:lstStyle/>
        <a:p>
          <a:endParaRPr lang="zh-TW" altLang="en-US"/>
        </a:p>
      </dgm:t>
    </dgm:pt>
    <dgm:pt modelId="{C9827F7D-D424-446D-ADEF-4F3D61696C49}" type="sibTrans" cxnId="{7852A9D8-9C77-4176-8213-6FF11A4C9C99}">
      <dgm:prSet/>
      <dgm:spPr/>
      <dgm:t>
        <a:bodyPr/>
        <a:lstStyle/>
        <a:p>
          <a:endParaRPr lang="zh-TW" altLang="en-US"/>
        </a:p>
      </dgm:t>
    </dgm:pt>
    <dgm:pt modelId="{E118C4C7-43F3-4DB2-8526-373C01C4C510}" type="pres">
      <dgm:prSet presAssocID="{F91B6E24-C51E-48D1-9B10-686FBAAFFEBA}" presName="Name0" presStyleCnt="0">
        <dgm:presLayoutVars>
          <dgm:dir/>
          <dgm:resizeHandles val="exact"/>
        </dgm:presLayoutVars>
      </dgm:prSet>
      <dgm:spPr/>
    </dgm:pt>
    <dgm:pt modelId="{CB054B8E-4065-4DDE-867C-F30D8ECAE6CD}" type="pres">
      <dgm:prSet presAssocID="{F1108D4D-52E2-435B-A65F-0B4ADADBE80A}" presName="composite" presStyleCnt="0"/>
      <dgm:spPr/>
    </dgm:pt>
    <dgm:pt modelId="{2282FBB4-A2B5-4610-9BE9-32D1916A1B04}" type="pres">
      <dgm:prSet presAssocID="{F1108D4D-52E2-435B-A65F-0B4ADADBE80A}" presName="rect1" presStyleLbl="trAlignAcc1" presStyleIdx="0" presStyleCnt="6">
        <dgm:presLayoutVars>
          <dgm:bulletEnabled val="1"/>
        </dgm:presLayoutVars>
      </dgm:prSet>
      <dgm:spPr/>
    </dgm:pt>
    <dgm:pt modelId="{ACB33024-E7C6-46AB-A3CB-697E5E30E408}" type="pres">
      <dgm:prSet presAssocID="{F1108D4D-52E2-435B-A65F-0B4ADADBE80A}" presName="rect2" presStyleLbl="fgImgPlace1" presStyleIdx="0" presStyleCnt="6"/>
      <dgm:spPr/>
    </dgm:pt>
    <dgm:pt modelId="{D2FF7643-02AE-405E-90CE-C041951339FE}" type="pres">
      <dgm:prSet presAssocID="{11810129-9EFF-4149-8F5E-DD9F53848BB0}" presName="sibTrans" presStyleCnt="0"/>
      <dgm:spPr/>
    </dgm:pt>
    <dgm:pt modelId="{FB3368C8-0F4A-4208-978B-2AC05CD62D8E}" type="pres">
      <dgm:prSet presAssocID="{EDE50F52-681D-4130-948F-3773406D1F50}" presName="composite" presStyleCnt="0"/>
      <dgm:spPr/>
    </dgm:pt>
    <dgm:pt modelId="{D81AB9B3-2241-4942-BEA9-D739322F72CA}" type="pres">
      <dgm:prSet presAssocID="{EDE50F52-681D-4130-948F-3773406D1F50}" presName="rect1" presStyleLbl="trAlignAcc1" presStyleIdx="1" presStyleCnt="6">
        <dgm:presLayoutVars>
          <dgm:bulletEnabled val="1"/>
        </dgm:presLayoutVars>
      </dgm:prSet>
      <dgm:spPr/>
    </dgm:pt>
    <dgm:pt modelId="{5A5CC373-ADFD-4F10-BEA0-094F1C917CBD}" type="pres">
      <dgm:prSet presAssocID="{EDE50F52-681D-4130-948F-3773406D1F50}" presName="rect2" presStyleLbl="fgImgPlace1" presStyleIdx="1" presStyleCnt="6"/>
      <dgm:spPr/>
    </dgm:pt>
    <dgm:pt modelId="{E5A93EE3-7603-46A3-A517-D339B1AA6A3B}" type="pres">
      <dgm:prSet presAssocID="{1E03E729-93D5-4DC5-8CF7-46D815E5B7F2}" presName="sibTrans" presStyleCnt="0"/>
      <dgm:spPr/>
    </dgm:pt>
    <dgm:pt modelId="{9425C63F-112D-4F70-8396-A3A4F54F76A0}" type="pres">
      <dgm:prSet presAssocID="{42894C89-4885-46E4-8E21-A623CD111F71}" presName="composite" presStyleCnt="0"/>
      <dgm:spPr/>
    </dgm:pt>
    <dgm:pt modelId="{A5C04F60-D0B9-469B-8B0C-7BE6CAA9B1D7}" type="pres">
      <dgm:prSet presAssocID="{42894C89-4885-46E4-8E21-A623CD111F71}" presName="rect1" presStyleLbl="trAlignAcc1" presStyleIdx="2" presStyleCnt="6">
        <dgm:presLayoutVars>
          <dgm:bulletEnabled val="1"/>
        </dgm:presLayoutVars>
      </dgm:prSet>
      <dgm:spPr/>
    </dgm:pt>
    <dgm:pt modelId="{8E0B7451-8172-4E9D-BB16-0171064AF9F8}" type="pres">
      <dgm:prSet presAssocID="{42894C89-4885-46E4-8E21-A623CD111F71}" presName="rect2" presStyleLbl="fgImgPlace1" presStyleIdx="2" presStyleCnt="6"/>
      <dgm:spPr/>
    </dgm:pt>
    <dgm:pt modelId="{888B9319-135D-4D68-B288-17C77E05188A}" type="pres">
      <dgm:prSet presAssocID="{6845FAF2-4895-404D-8737-32EC5D470FA4}" presName="sibTrans" presStyleCnt="0"/>
      <dgm:spPr/>
    </dgm:pt>
    <dgm:pt modelId="{217602DF-E4C9-4C03-BBA1-312D8B0709BF}" type="pres">
      <dgm:prSet presAssocID="{0B7C5B1D-6867-4F61-A84E-1D8E1C461215}" presName="composite" presStyleCnt="0"/>
      <dgm:spPr/>
    </dgm:pt>
    <dgm:pt modelId="{A7842302-A6A3-4B8F-B5CB-28EA5AB28F24}" type="pres">
      <dgm:prSet presAssocID="{0B7C5B1D-6867-4F61-A84E-1D8E1C461215}" presName="rect1" presStyleLbl="trAlignAcc1" presStyleIdx="3" presStyleCnt="6">
        <dgm:presLayoutVars>
          <dgm:bulletEnabled val="1"/>
        </dgm:presLayoutVars>
      </dgm:prSet>
      <dgm:spPr/>
    </dgm:pt>
    <dgm:pt modelId="{E6D6BE4C-2B09-43D2-943A-8491D99CD50A}" type="pres">
      <dgm:prSet presAssocID="{0B7C5B1D-6867-4F61-A84E-1D8E1C461215}" presName="rect2" presStyleLbl="fgImgPlace1" presStyleIdx="3" presStyleCnt="6"/>
      <dgm:spPr/>
    </dgm:pt>
    <dgm:pt modelId="{129417B5-D632-4D6B-AD92-5B03BC0A3B5B}" type="pres">
      <dgm:prSet presAssocID="{2FE02344-E7B8-4C87-B7B8-D379B60757C6}" presName="sibTrans" presStyleCnt="0"/>
      <dgm:spPr/>
    </dgm:pt>
    <dgm:pt modelId="{F6DEF0AE-DA91-4392-8445-F53B915DCAB7}" type="pres">
      <dgm:prSet presAssocID="{B6D3BA68-EAE8-4576-850B-76FF22437735}" presName="composite" presStyleCnt="0"/>
      <dgm:spPr/>
    </dgm:pt>
    <dgm:pt modelId="{969C2612-A0A2-4983-BE91-E1FCBFB21F5C}" type="pres">
      <dgm:prSet presAssocID="{B6D3BA68-EAE8-4576-850B-76FF22437735}" presName="rect1" presStyleLbl="trAlignAcc1" presStyleIdx="4" presStyleCnt="6">
        <dgm:presLayoutVars>
          <dgm:bulletEnabled val="1"/>
        </dgm:presLayoutVars>
      </dgm:prSet>
      <dgm:spPr/>
    </dgm:pt>
    <dgm:pt modelId="{5C114FE2-D250-48CD-9944-13712AD855C7}" type="pres">
      <dgm:prSet presAssocID="{B6D3BA68-EAE8-4576-850B-76FF22437735}" presName="rect2" presStyleLbl="fgImgPlace1" presStyleIdx="4" presStyleCnt="6"/>
      <dgm:spPr/>
    </dgm:pt>
    <dgm:pt modelId="{E9D408A5-C55F-4397-8066-BDC64799569D}" type="pres">
      <dgm:prSet presAssocID="{273B4E62-0786-44CC-A752-F802AF743962}" presName="sibTrans" presStyleCnt="0"/>
      <dgm:spPr/>
    </dgm:pt>
    <dgm:pt modelId="{8FB011EB-2413-49FD-A7C2-C4F3B7F09D0A}" type="pres">
      <dgm:prSet presAssocID="{B748FBC0-8D44-4E38-B0EC-50F52A16DC17}" presName="composite" presStyleCnt="0"/>
      <dgm:spPr/>
    </dgm:pt>
    <dgm:pt modelId="{22393292-DDD4-4FFF-963D-985FFB3EA730}" type="pres">
      <dgm:prSet presAssocID="{B748FBC0-8D44-4E38-B0EC-50F52A16DC17}" presName="rect1" presStyleLbl="trAlignAcc1" presStyleIdx="5" presStyleCnt="6">
        <dgm:presLayoutVars>
          <dgm:bulletEnabled val="1"/>
        </dgm:presLayoutVars>
      </dgm:prSet>
      <dgm:spPr/>
    </dgm:pt>
    <dgm:pt modelId="{0A02CC62-32E5-4D83-8070-D1EFE72D18F5}" type="pres">
      <dgm:prSet presAssocID="{B748FBC0-8D44-4E38-B0EC-50F52A16DC17}" presName="rect2" presStyleLbl="fgImgPlace1" presStyleIdx="5" presStyleCnt="6"/>
      <dgm:spPr/>
    </dgm:pt>
  </dgm:ptLst>
  <dgm:cxnLst>
    <dgm:cxn modelId="{E5CC5520-7586-41B6-9EDF-49363227DEEC}" type="presOf" srcId="{F1108D4D-52E2-435B-A65F-0B4ADADBE80A}" destId="{2282FBB4-A2B5-4610-9BE9-32D1916A1B04}" srcOrd="0" destOrd="0" presId="urn:microsoft.com/office/officeart/2008/layout/PictureStrips"/>
    <dgm:cxn modelId="{FA0D1B31-4D32-4F67-B9E4-7ABAEB2F89C3}" type="presOf" srcId="{42894C89-4885-46E4-8E21-A623CD111F71}" destId="{A5C04F60-D0B9-469B-8B0C-7BE6CAA9B1D7}" srcOrd="0" destOrd="0" presId="urn:microsoft.com/office/officeart/2008/layout/PictureStrips"/>
    <dgm:cxn modelId="{2D51EC65-594A-4DFE-8274-2E3740FEAECB}" type="presOf" srcId="{B748FBC0-8D44-4E38-B0EC-50F52A16DC17}" destId="{22393292-DDD4-4FFF-963D-985FFB3EA730}" srcOrd="0" destOrd="0" presId="urn:microsoft.com/office/officeart/2008/layout/PictureStrips"/>
    <dgm:cxn modelId="{3D122C69-648C-4C99-9C28-7593DBD83D30}" srcId="{F91B6E24-C51E-48D1-9B10-686FBAAFFEBA}" destId="{B6D3BA68-EAE8-4576-850B-76FF22437735}" srcOrd="4" destOrd="0" parTransId="{50FE4F13-4AAB-49F0-8A42-EDA7F27A1CA4}" sibTransId="{273B4E62-0786-44CC-A752-F802AF743962}"/>
    <dgm:cxn modelId="{B14B6452-2AE0-4E55-A4F3-6DAFE94787D5}" srcId="{F91B6E24-C51E-48D1-9B10-686FBAAFFEBA}" destId="{0B7C5B1D-6867-4F61-A84E-1D8E1C461215}" srcOrd="3" destOrd="0" parTransId="{36D15E67-A4C6-40E1-A84C-A5EE52019464}" sibTransId="{2FE02344-E7B8-4C87-B7B8-D379B60757C6}"/>
    <dgm:cxn modelId="{4749F673-19BD-4573-91A2-12637291EBC9}" type="presOf" srcId="{0B7C5B1D-6867-4F61-A84E-1D8E1C461215}" destId="{A7842302-A6A3-4B8F-B5CB-28EA5AB28F24}" srcOrd="0" destOrd="0" presId="urn:microsoft.com/office/officeart/2008/layout/PictureStrips"/>
    <dgm:cxn modelId="{9454EC78-A352-4B67-A4DA-43A94D9017F8}" type="presOf" srcId="{F91B6E24-C51E-48D1-9B10-686FBAAFFEBA}" destId="{E118C4C7-43F3-4DB2-8526-373C01C4C510}" srcOrd="0" destOrd="0" presId="urn:microsoft.com/office/officeart/2008/layout/PictureStrips"/>
    <dgm:cxn modelId="{B449817C-B288-4FD5-BDDC-C215F7589263}" srcId="{F91B6E24-C51E-48D1-9B10-686FBAAFFEBA}" destId="{F1108D4D-52E2-435B-A65F-0B4ADADBE80A}" srcOrd="0" destOrd="0" parTransId="{CDE9FA20-DB7E-4954-B287-CE41E9A5CEC9}" sibTransId="{11810129-9EFF-4149-8F5E-DD9F53848BB0}"/>
    <dgm:cxn modelId="{86BF9298-705D-410A-A805-B78624A8BCC5}" type="presOf" srcId="{B6D3BA68-EAE8-4576-850B-76FF22437735}" destId="{969C2612-A0A2-4983-BE91-E1FCBFB21F5C}" srcOrd="0" destOrd="0" presId="urn:microsoft.com/office/officeart/2008/layout/PictureStrips"/>
    <dgm:cxn modelId="{74589EAB-6B3C-4E1C-B40B-D299378E738F}" type="presOf" srcId="{EDE50F52-681D-4130-948F-3773406D1F50}" destId="{D81AB9B3-2241-4942-BEA9-D739322F72CA}" srcOrd="0" destOrd="0" presId="urn:microsoft.com/office/officeart/2008/layout/PictureStrips"/>
    <dgm:cxn modelId="{1F176BC4-4FA9-487E-B1DC-F2FED89F627A}" srcId="{F91B6E24-C51E-48D1-9B10-686FBAAFFEBA}" destId="{42894C89-4885-46E4-8E21-A623CD111F71}" srcOrd="2" destOrd="0" parTransId="{AFD29B97-B804-47B5-982F-676A18A3B44B}" sibTransId="{6845FAF2-4895-404D-8737-32EC5D470FA4}"/>
    <dgm:cxn modelId="{7852A9D8-9C77-4176-8213-6FF11A4C9C99}" srcId="{F91B6E24-C51E-48D1-9B10-686FBAAFFEBA}" destId="{B748FBC0-8D44-4E38-B0EC-50F52A16DC17}" srcOrd="5" destOrd="0" parTransId="{0E6C23CC-145C-448D-9F9C-BA60EAA48CA3}" sibTransId="{C9827F7D-D424-446D-ADEF-4F3D61696C49}"/>
    <dgm:cxn modelId="{26372DE0-73CB-442D-943A-A0A648BEFDE8}" srcId="{F91B6E24-C51E-48D1-9B10-686FBAAFFEBA}" destId="{EDE50F52-681D-4130-948F-3773406D1F50}" srcOrd="1" destOrd="0" parTransId="{F1B95284-2657-45CA-8E82-E376225C29AF}" sibTransId="{1E03E729-93D5-4DC5-8CF7-46D815E5B7F2}"/>
    <dgm:cxn modelId="{1DF3A45F-D5EE-4D7E-8940-D15CD4F1F3ED}" type="presParOf" srcId="{E118C4C7-43F3-4DB2-8526-373C01C4C510}" destId="{CB054B8E-4065-4DDE-867C-F30D8ECAE6CD}" srcOrd="0" destOrd="0" presId="urn:microsoft.com/office/officeart/2008/layout/PictureStrips"/>
    <dgm:cxn modelId="{C24C8B2B-70BF-4CB6-8BFD-BDE290E4F9E4}" type="presParOf" srcId="{CB054B8E-4065-4DDE-867C-F30D8ECAE6CD}" destId="{2282FBB4-A2B5-4610-9BE9-32D1916A1B04}" srcOrd="0" destOrd="0" presId="urn:microsoft.com/office/officeart/2008/layout/PictureStrips"/>
    <dgm:cxn modelId="{B4D2149F-46A1-44CA-BB91-46CBD96D5227}" type="presParOf" srcId="{CB054B8E-4065-4DDE-867C-F30D8ECAE6CD}" destId="{ACB33024-E7C6-46AB-A3CB-697E5E30E408}" srcOrd="1" destOrd="0" presId="urn:microsoft.com/office/officeart/2008/layout/PictureStrips"/>
    <dgm:cxn modelId="{0052352B-7F16-4755-BAF2-17DB55072C6B}" type="presParOf" srcId="{E118C4C7-43F3-4DB2-8526-373C01C4C510}" destId="{D2FF7643-02AE-405E-90CE-C041951339FE}" srcOrd="1" destOrd="0" presId="urn:microsoft.com/office/officeart/2008/layout/PictureStrips"/>
    <dgm:cxn modelId="{B57FC8B4-EBE4-4F24-B2A7-577E765E3C2F}" type="presParOf" srcId="{E118C4C7-43F3-4DB2-8526-373C01C4C510}" destId="{FB3368C8-0F4A-4208-978B-2AC05CD62D8E}" srcOrd="2" destOrd="0" presId="urn:microsoft.com/office/officeart/2008/layout/PictureStrips"/>
    <dgm:cxn modelId="{552BAE23-C251-43A8-AA7F-72EDC33DC3B6}" type="presParOf" srcId="{FB3368C8-0F4A-4208-978B-2AC05CD62D8E}" destId="{D81AB9B3-2241-4942-BEA9-D739322F72CA}" srcOrd="0" destOrd="0" presId="urn:microsoft.com/office/officeart/2008/layout/PictureStrips"/>
    <dgm:cxn modelId="{1C11C46D-2546-4F5A-9402-E9F38A638419}" type="presParOf" srcId="{FB3368C8-0F4A-4208-978B-2AC05CD62D8E}" destId="{5A5CC373-ADFD-4F10-BEA0-094F1C917CBD}" srcOrd="1" destOrd="0" presId="urn:microsoft.com/office/officeart/2008/layout/PictureStrips"/>
    <dgm:cxn modelId="{396CC8AA-76F6-4658-8AE9-39D26C33F1B1}" type="presParOf" srcId="{E118C4C7-43F3-4DB2-8526-373C01C4C510}" destId="{E5A93EE3-7603-46A3-A517-D339B1AA6A3B}" srcOrd="3" destOrd="0" presId="urn:microsoft.com/office/officeart/2008/layout/PictureStrips"/>
    <dgm:cxn modelId="{4E9F0B8F-4AFF-4478-A994-DF24AEA5E960}" type="presParOf" srcId="{E118C4C7-43F3-4DB2-8526-373C01C4C510}" destId="{9425C63F-112D-4F70-8396-A3A4F54F76A0}" srcOrd="4" destOrd="0" presId="urn:microsoft.com/office/officeart/2008/layout/PictureStrips"/>
    <dgm:cxn modelId="{27B9D33E-1186-4945-A04B-5792368DB127}" type="presParOf" srcId="{9425C63F-112D-4F70-8396-A3A4F54F76A0}" destId="{A5C04F60-D0B9-469B-8B0C-7BE6CAA9B1D7}" srcOrd="0" destOrd="0" presId="urn:microsoft.com/office/officeart/2008/layout/PictureStrips"/>
    <dgm:cxn modelId="{E4A95A69-ED0A-4A2F-8DA3-49A517BEEFEF}" type="presParOf" srcId="{9425C63F-112D-4F70-8396-A3A4F54F76A0}" destId="{8E0B7451-8172-4E9D-BB16-0171064AF9F8}" srcOrd="1" destOrd="0" presId="urn:microsoft.com/office/officeart/2008/layout/PictureStrips"/>
    <dgm:cxn modelId="{ED5439CC-6B6F-4011-9585-06093670372F}" type="presParOf" srcId="{E118C4C7-43F3-4DB2-8526-373C01C4C510}" destId="{888B9319-135D-4D68-B288-17C77E05188A}" srcOrd="5" destOrd="0" presId="urn:microsoft.com/office/officeart/2008/layout/PictureStrips"/>
    <dgm:cxn modelId="{0CE1C516-6D62-4B3E-AED7-8B06B710449B}" type="presParOf" srcId="{E118C4C7-43F3-4DB2-8526-373C01C4C510}" destId="{217602DF-E4C9-4C03-BBA1-312D8B0709BF}" srcOrd="6" destOrd="0" presId="urn:microsoft.com/office/officeart/2008/layout/PictureStrips"/>
    <dgm:cxn modelId="{F9636893-AB7F-4588-A70C-EAC6B3724844}" type="presParOf" srcId="{217602DF-E4C9-4C03-BBA1-312D8B0709BF}" destId="{A7842302-A6A3-4B8F-B5CB-28EA5AB28F24}" srcOrd="0" destOrd="0" presId="urn:microsoft.com/office/officeart/2008/layout/PictureStrips"/>
    <dgm:cxn modelId="{AF3C49F8-563F-44A4-B2BD-61B85F20C400}" type="presParOf" srcId="{217602DF-E4C9-4C03-BBA1-312D8B0709BF}" destId="{E6D6BE4C-2B09-43D2-943A-8491D99CD50A}" srcOrd="1" destOrd="0" presId="urn:microsoft.com/office/officeart/2008/layout/PictureStrips"/>
    <dgm:cxn modelId="{116FC754-3273-4732-B0B0-6024606D930E}" type="presParOf" srcId="{E118C4C7-43F3-4DB2-8526-373C01C4C510}" destId="{129417B5-D632-4D6B-AD92-5B03BC0A3B5B}" srcOrd="7" destOrd="0" presId="urn:microsoft.com/office/officeart/2008/layout/PictureStrips"/>
    <dgm:cxn modelId="{DB067175-1CA0-42B4-B4A2-4751A0EA7B24}" type="presParOf" srcId="{E118C4C7-43F3-4DB2-8526-373C01C4C510}" destId="{F6DEF0AE-DA91-4392-8445-F53B915DCAB7}" srcOrd="8" destOrd="0" presId="urn:microsoft.com/office/officeart/2008/layout/PictureStrips"/>
    <dgm:cxn modelId="{0EA249D2-1C44-49A4-AF4C-6085FACA7B79}" type="presParOf" srcId="{F6DEF0AE-DA91-4392-8445-F53B915DCAB7}" destId="{969C2612-A0A2-4983-BE91-E1FCBFB21F5C}" srcOrd="0" destOrd="0" presId="urn:microsoft.com/office/officeart/2008/layout/PictureStrips"/>
    <dgm:cxn modelId="{393E0DCD-F6F5-4604-80A6-CB0EBE0BF1B4}" type="presParOf" srcId="{F6DEF0AE-DA91-4392-8445-F53B915DCAB7}" destId="{5C114FE2-D250-48CD-9944-13712AD855C7}" srcOrd="1" destOrd="0" presId="urn:microsoft.com/office/officeart/2008/layout/PictureStrips"/>
    <dgm:cxn modelId="{E78F7F89-262E-4357-B680-B46397B434AA}" type="presParOf" srcId="{E118C4C7-43F3-4DB2-8526-373C01C4C510}" destId="{E9D408A5-C55F-4397-8066-BDC64799569D}" srcOrd="9" destOrd="0" presId="urn:microsoft.com/office/officeart/2008/layout/PictureStrips"/>
    <dgm:cxn modelId="{35063073-7CE8-4C42-A5C6-0C2887002AE1}" type="presParOf" srcId="{E118C4C7-43F3-4DB2-8526-373C01C4C510}" destId="{8FB011EB-2413-49FD-A7C2-C4F3B7F09D0A}" srcOrd="10" destOrd="0" presId="urn:microsoft.com/office/officeart/2008/layout/PictureStrips"/>
    <dgm:cxn modelId="{083B7663-D540-4E78-8CC1-4645FA0DF685}" type="presParOf" srcId="{8FB011EB-2413-49FD-A7C2-C4F3B7F09D0A}" destId="{22393292-DDD4-4FFF-963D-985FFB3EA730}" srcOrd="0" destOrd="0" presId="urn:microsoft.com/office/officeart/2008/layout/PictureStrips"/>
    <dgm:cxn modelId="{EB895670-E8DA-43D0-BC91-29AB05F1D243}" type="presParOf" srcId="{8FB011EB-2413-49FD-A7C2-C4F3B7F09D0A}" destId="{0A02CC62-32E5-4D83-8070-D1EFE72D18F5}"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E99C15-749F-40E5-A9EA-8D32CBEE0EB2}" type="doc">
      <dgm:prSet loTypeId="urn:microsoft.com/office/officeart/2005/8/layout/process1" loCatId="process" qsTypeId="urn:microsoft.com/office/officeart/2005/8/quickstyle/simple1" qsCatId="simple" csTypeId="urn:microsoft.com/office/officeart/2005/8/colors/colorful1" csCatId="colorful" phldr="1"/>
      <dgm:spPr/>
    </dgm:pt>
    <dgm:pt modelId="{716ED1D3-9530-4E89-A8A3-CB0B2A74A7E1}">
      <dgm:prSet phldrT="[文字]" custT="1"/>
      <dgm:spPr/>
      <dgm:t>
        <a:bodyPr/>
        <a:lstStyle/>
        <a:p>
          <a:pPr>
            <a:lnSpc>
              <a:spcPts val="2500"/>
            </a:lnSpc>
            <a:spcAft>
              <a:spcPts val="0"/>
            </a:spcAft>
          </a:pPr>
          <a:r>
            <a:rPr lang="zh-TW" altLang="en-US" sz="1600" b="0" dirty="0">
              <a:latin typeface="華康粗圓體" panose="020F0709000000000000" pitchFamily="49" charset="-120"/>
              <a:ea typeface="華康粗圓體" panose="020F0709000000000000" pitchFamily="49" charset="-120"/>
            </a:rPr>
            <a:t>縣</a:t>
          </a:r>
          <a:r>
            <a:rPr lang="en-US" altLang="zh-TW" sz="1600" b="0" dirty="0">
              <a:latin typeface="華康粗圓體" panose="020F0709000000000000" pitchFamily="49" charset="-120"/>
              <a:ea typeface="華康粗圓體" panose="020F0709000000000000" pitchFamily="49" charset="-120"/>
            </a:rPr>
            <a:t>(</a:t>
          </a:r>
          <a:r>
            <a:rPr lang="zh-TW" altLang="en-US" sz="1600" b="0" dirty="0">
              <a:latin typeface="華康粗圓體" panose="020F0709000000000000" pitchFamily="49" charset="-120"/>
              <a:ea typeface="華康粗圓體" panose="020F0709000000000000" pitchFamily="49" charset="-120"/>
            </a:rPr>
            <a:t>市</a:t>
          </a:r>
          <a:r>
            <a:rPr lang="en-US" altLang="zh-TW" sz="1600" b="0" dirty="0">
              <a:latin typeface="華康粗圓體" panose="020F0709000000000000" pitchFamily="49" charset="-120"/>
              <a:ea typeface="華康粗圓體" panose="020F0709000000000000" pitchFamily="49" charset="-120"/>
            </a:rPr>
            <a:t>)</a:t>
          </a:r>
          <a:r>
            <a:rPr lang="zh-TW" altLang="en-US" sz="1600" b="0" dirty="0">
              <a:latin typeface="華康粗圓體" panose="020F0709000000000000" pitchFamily="49" charset="-120"/>
              <a:ea typeface="華康粗圓體" panose="020F0709000000000000" pitchFamily="49" charset="-120"/>
            </a:rPr>
            <a:t>政府</a:t>
          </a:r>
          <a:endParaRPr lang="en-US" altLang="zh-TW" sz="1600" b="0" dirty="0">
            <a:latin typeface="華康粗圓體" panose="020F0709000000000000" pitchFamily="49" charset="-120"/>
            <a:ea typeface="華康粗圓體" panose="020F0709000000000000" pitchFamily="49" charset="-120"/>
          </a:endParaRPr>
        </a:p>
        <a:p>
          <a:pPr>
            <a:lnSpc>
              <a:spcPts val="2500"/>
            </a:lnSpc>
            <a:spcAft>
              <a:spcPts val="0"/>
            </a:spcAft>
          </a:pPr>
          <a:r>
            <a:rPr lang="zh-TW" altLang="en-US" sz="1600" b="0" dirty="0">
              <a:latin typeface="華康粗圓體" panose="020F0709000000000000" pitchFamily="49" charset="-120"/>
              <a:ea typeface="華康粗圓體" panose="020F0709000000000000" pitchFamily="49" charset="-120"/>
            </a:rPr>
            <a:t>申請許可</a:t>
          </a:r>
        </a:p>
      </dgm:t>
    </dgm:pt>
    <dgm:pt modelId="{7BE5BBB1-D603-4A64-8C02-27F573441977}" type="parTrans" cxnId="{B342BADD-6BA3-42CB-A46A-950F6D1A81AD}">
      <dgm:prSet/>
      <dgm:spPr/>
      <dgm:t>
        <a:bodyPr/>
        <a:lstStyle/>
        <a:p>
          <a:endParaRPr lang="zh-TW" altLang="en-US"/>
        </a:p>
      </dgm:t>
    </dgm:pt>
    <dgm:pt modelId="{B21ACDE4-15C4-42A9-B96B-DB0A134A1E6A}" type="sibTrans" cxnId="{B342BADD-6BA3-42CB-A46A-950F6D1A81AD}">
      <dgm:prSet/>
      <dgm:spPr/>
      <dgm:t>
        <a:bodyPr/>
        <a:lstStyle/>
        <a:p>
          <a:endParaRPr lang="zh-TW" altLang="en-US"/>
        </a:p>
      </dgm:t>
    </dgm:pt>
    <dgm:pt modelId="{AEBA2B05-7EDC-4DB3-AF93-2CD682DB8B00}">
      <dgm:prSet phldrT="[文字]" custT="1"/>
      <dgm:spPr/>
      <dgm:t>
        <a:bodyPr/>
        <a:lstStyle/>
        <a:p>
          <a:pPr>
            <a:lnSpc>
              <a:spcPts val="2500"/>
            </a:lnSpc>
            <a:spcAft>
              <a:spcPts val="0"/>
            </a:spcAft>
          </a:pPr>
          <a:r>
            <a:rPr lang="zh-TW" altLang="en-US" sz="1600" b="0" dirty="0">
              <a:latin typeface="華康粗圓體" panose="020F0709000000000000" pitchFamily="49" charset="-120"/>
              <a:ea typeface="華康粗圓體" panose="020F0709000000000000" pitchFamily="49" charset="-120"/>
            </a:rPr>
            <a:t>經濟部辦理</a:t>
          </a:r>
          <a:endParaRPr lang="en-US" altLang="zh-TW" sz="1600" b="0" dirty="0">
            <a:latin typeface="華康粗圓體" panose="020F0709000000000000" pitchFamily="49" charset="-120"/>
            <a:ea typeface="華康粗圓體" panose="020F0709000000000000" pitchFamily="49" charset="-120"/>
          </a:endParaRPr>
        </a:p>
        <a:p>
          <a:pPr>
            <a:lnSpc>
              <a:spcPts val="2500"/>
            </a:lnSpc>
            <a:spcAft>
              <a:spcPts val="0"/>
            </a:spcAft>
          </a:pPr>
          <a:r>
            <a:rPr lang="zh-TW" altLang="en-US" sz="1600" b="0" dirty="0">
              <a:latin typeface="華康粗圓體" panose="020F0709000000000000" pitchFamily="49" charset="-120"/>
              <a:ea typeface="華康粗圓體" panose="020F0709000000000000" pitchFamily="49" charset="-120"/>
            </a:rPr>
            <a:t>公司登記</a:t>
          </a:r>
          <a:endParaRPr lang="en-US" altLang="zh-TW" sz="1600" b="0" dirty="0">
            <a:latin typeface="華康粗圓體" panose="020F0709000000000000" pitchFamily="49" charset="-120"/>
            <a:ea typeface="華康粗圓體" panose="020F0709000000000000" pitchFamily="49" charset="-120"/>
          </a:endParaRPr>
        </a:p>
        <a:p>
          <a:pPr>
            <a:lnSpc>
              <a:spcPts val="2500"/>
            </a:lnSpc>
            <a:spcAft>
              <a:spcPts val="0"/>
            </a:spcAft>
          </a:pPr>
          <a:r>
            <a:rPr lang="en-US" altLang="zh-TW" sz="1600" b="0" dirty="0">
              <a:latin typeface="華康粗圓體" panose="020F0709000000000000" pitchFamily="49" charset="-120"/>
              <a:ea typeface="華康粗圓體" panose="020F0709000000000000" pitchFamily="49" charset="-120"/>
            </a:rPr>
            <a:t>or</a:t>
          </a:r>
        </a:p>
        <a:p>
          <a:pPr>
            <a:lnSpc>
              <a:spcPts val="2500"/>
            </a:lnSpc>
            <a:spcAft>
              <a:spcPts val="0"/>
            </a:spcAft>
          </a:pPr>
          <a:r>
            <a:rPr lang="zh-TW" altLang="en-US" sz="1600" b="0" dirty="0">
              <a:latin typeface="華康粗圓體" panose="020F0709000000000000" pitchFamily="49" charset="-120"/>
              <a:ea typeface="華康粗圓體" panose="020F0709000000000000" pitchFamily="49" charset="-120"/>
            </a:rPr>
            <a:t>縣</a:t>
          </a:r>
          <a:r>
            <a:rPr lang="en-US" altLang="zh-TW" sz="1600" b="0" dirty="0">
              <a:latin typeface="華康粗圓體" panose="020F0709000000000000" pitchFamily="49" charset="-120"/>
              <a:ea typeface="華康粗圓體" panose="020F0709000000000000" pitchFamily="49" charset="-120"/>
            </a:rPr>
            <a:t>(</a:t>
          </a:r>
          <a:r>
            <a:rPr lang="zh-TW" altLang="en-US" sz="1600" b="0" dirty="0">
              <a:latin typeface="華康粗圓體" panose="020F0709000000000000" pitchFamily="49" charset="-120"/>
              <a:ea typeface="華康粗圓體" panose="020F0709000000000000" pitchFamily="49" charset="-120"/>
            </a:rPr>
            <a:t>市</a:t>
          </a:r>
          <a:r>
            <a:rPr lang="en-US" altLang="zh-TW" sz="1600" b="0" dirty="0">
              <a:latin typeface="華康粗圓體" panose="020F0709000000000000" pitchFamily="49" charset="-120"/>
              <a:ea typeface="華康粗圓體" panose="020F0709000000000000" pitchFamily="49" charset="-120"/>
            </a:rPr>
            <a:t>)</a:t>
          </a:r>
          <a:r>
            <a:rPr lang="zh-TW" altLang="en-US" sz="1600" b="0" dirty="0">
              <a:latin typeface="華康粗圓體" panose="020F0709000000000000" pitchFamily="49" charset="-120"/>
              <a:ea typeface="華康粗圓體" panose="020F0709000000000000" pitchFamily="49" charset="-120"/>
            </a:rPr>
            <a:t>政府</a:t>
          </a:r>
          <a:endParaRPr lang="en-US" altLang="zh-TW" sz="1600" b="0" dirty="0">
            <a:latin typeface="華康粗圓體" panose="020F0709000000000000" pitchFamily="49" charset="-120"/>
            <a:ea typeface="華康粗圓體" panose="020F0709000000000000" pitchFamily="49" charset="-120"/>
          </a:endParaRPr>
        </a:p>
        <a:p>
          <a:pPr>
            <a:lnSpc>
              <a:spcPts val="2500"/>
            </a:lnSpc>
            <a:spcAft>
              <a:spcPts val="0"/>
            </a:spcAft>
          </a:pPr>
          <a:r>
            <a:rPr lang="zh-TW" altLang="en-US" sz="1500" b="0" dirty="0">
              <a:latin typeface="華康粗圓體" panose="020F0709000000000000" pitchFamily="49" charset="-120"/>
              <a:ea typeface="華康粗圓體" panose="020F0709000000000000" pitchFamily="49" charset="-120"/>
            </a:rPr>
            <a:t>辦商業登記</a:t>
          </a:r>
        </a:p>
      </dgm:t>
    </dgm:pt>
    <dgm:pt modelId="{91D2E881-2E4C-4C6A-905B-E3575C1648FA}" type="parTrans" cxnId="{9C7E1698-67DF-4BB5-B9A6-41052061A316}">
      <dgm:prSet/>
      <dgm:spPr/>
      <dgm:t>
        <a:bodyPr/>
        <a:lstStyle/>
        <a:p>
          <a:endParaRPr lang="zh-TW" altLang="en-US"/>
        </a:p>
      </dgm:t>
    </dgm:pt>
    <dgm:pt modelId="{29A857FD-FA4B-4D27-808D-B9317942E8C3}" type="sibTrans" cxnId="{9C7E1698-67DF-4BB5-B9A6-41052061A316}">
      <dgm:prSet/>
      <dgm:spPr/>
      <dgm:t>
        <a:bodyPr/>
        <a:lstStyle/>
        <a:p>
          <a:endParaRPr lang="zh-TW" altLang="en-US"/>
        </a:p>
      </dgm:t>
    </dgm:pt>
    <dgm:pt modelId="{0FF1234A-1FF2-408E-BD2E-10EB80DCB177}">
      <dgm:prSet phldrT="[文字]" custT="1"/>
      <dgm:spPr/>
      <dgm:t>
        <a:bodyPr/>
        <a:lstStyle/>
        <a:p>
          <a:pPr>
            <a:lnSpc>
              <a:spcPts val="2500"/>
            </a:lnSpc>
            <a:spcAft>
              <a:spcPts val="0"/>
            </a:spcAft>
          </a:pPr>
          <a:r>
            <a:rPr lang="zh-TW" altLang="en-US" sz="1600" b="0" dirty="0">
              <a:latin typeface="華康粗圓體" panose="020F0709000000000000" pitchFamily="49" charset="-120"/>
              <a:ea typeface="華康粗圓體" panose="020F0709000000000000" pitchFamily="49" charset="-120"/>
            </a:rPr>
            <a:t>繳存營保金</a:t>
          </a:r>
          <a:endParaRPr lang="en-US" altLang="zh-TW" sz="1600" b="0" dirty="0">
            <a:latin typeface="華康粗圓體" panose="020F0709000000000000" pitchFamily="49" charset="-120"/>
            <a:ea typeface="華康粗圓體" panose="020F0709000000000000" pitchFamily="49" charset="-120"/>
          </a:endParaRPr>
        </a:p>
        <a:p>
          <a:pPr>
            <a:lnSpc>
              <a:spcPts val="2500"/>
            </a:lnSpc>
            <a:spcAft>
              <a:spcPts val="0"/>
            </a:spcAft>
          </a:pPr>
          <a:r>
            <a:rPr lang="en-US" altLang="zh-TW" sz="1600" b="0" dirty="0">
              <a:latin typeface="華康粗圓體" panose="020F0709000000000000" pitchFamily="49" charset="-120"/>
              <a:ea typeface="華康粗圓體" panose="020F0709000000000000" pitchFamily="49" charset="-120"/>
            </a:rPr>
            <a:t>+</a:t>
          </a:r>
        </a:p>
        <a:p>
          <a:pPr>
            <a:lnSpc>
              <a:spcPts val="2500"/>
            </a:lnSpc>
            <a:spcAft>
              <a:spcPts val="0"/>
            </a:spcAft>
          </a:pPr>
          <a:r>
            <a:rPr lang="zh-TW" altLang="en-US" sz="1600" b="0" dirty="0">
              <a:latin typeface="華康粗圓體" panose="020F0709000000000000" pitchFamily="49" charset="-120"/>
              <a:ea typeface="華康粗圓體" panose="020F0709000000000000" pitchFamily="49" charset="-120"/>
            </a:rPr>
            <a:t>置經紀人員</a:t>
          </a:r>
          <a:endParaRPr lang="en-US" altLang="zh-TW" sz="1600" b="0" dirty="0">
            <a:latin typeface="華康粗圓體" panose="020F0709000000000000" pitchFamily="49" charset="-120"/>
            <a:ea typeface="華康粗圓體" panose="020F0709000000000000" pitchFamily="49" charset="-120"/>
          </a:endParaRPr>
        </a:p>
        <a:p>
          <a:pPr>
            <a:lnSpc>
              <a:spcPts val="2500"/>
            </a:lnSpc>
            <a:spcAft>
              <a:spcPts val="0"/>
            </a:spcAft>
          </a:pPr>
          <a:r>
            <a:rPr lang="en-US" altLang="zh-TW" sz="1600" b="0" dirty="0">
              <a:latin typeface="華康粗圓體" panose="020F0709000000000000" pitchFamily="49" charset="-120"/>
              <a:ea typeface="華康粗圓體" panose="020F0709000000000000" pitchFamily="49" charset="-120"/>
            </a:rPr>
            <a:t>+</a:t>
          </a:r>
        </a:p>
        <a:p>
          <a:pPr>
            <a:lnSpc>
              <a:spcPts val="2500"/>
            </a:lnSpc>
            <a:spcAft>
              <a:spcPts val="0"/>
            </a:spcAft>
          </a:pPr>
          <a:r>
            <a:rPr lang="zh-TW" altLang="en-US" sz="1600" b="0" dirty="0">
              <a:latin typeface="華康粗圓體" panose="020F0709000000000000" pitchFamily="49" charset="-120"/>
              <a:ea typeface="華康粗圓體" panose="020F0709000000000000" pitchFamily="49" charset="-120"/>
            </a:rPr>
            <a:t>加入所在地同業公會</a:t>
          </a:r>
        </a:p>
      </dgm:t>
    </dgm:pt>
    <dgm:pt modelId="{63236728-43E4-43C9-AB13-8560B5120C62}" type="parTrans" cxnId="{918706C0-1E2E-4CFF-BA37-8B54461A1F5F}">
      <dgm:prSet/>
      <dgm:spPr/>
      <dgm:t>
        <a:bodyPr/>
        <a:lstStyle/>
        <a:p>
          <a:endParaRPr lang="zh-TW" altLang="en-US"/>
        </a:p>
      </dgm:t>
    </dgm:pt>
    <dgm:pt modelId="{ABE2ABEE-234E-4E83-A21D-6922864B2BAB}" type="sibTrans" cxnId="{918706C0-1E2E-4CFF-BA37-8B54461A1F5F}">
      <dgm:prSet/>
      <dgm:spPr/>
      <dgm:t>
        <a:bodyPr/>
        <a:lstStyle/>
        <a:p>
          <a:endParaRPr lang="zh-TW" altLang="en-US"/>
        </a:p>
      </dgm:t>
    </dgm:pt>
    <dgm:pt modelId="{2E0BBDC3-2EB3-4ACF-8893-C13FFBFA0FE3}">
      <dgm:prSet phldrT="[文字]" custT="1"/>
      <dgm:spPr/>
      <dgm:t>
        <a:bodyPr/>
        <a:lstStyle/>
        <a:p>
          <a:pPr>
            <a:lnSpc>
              <a:spcPts val="2500"/>
            </a:lnSpc>
            <a:spcAft>
              <a:spcPts val="0"/>
            </a:spcAft>
          </a:pPr>
          <a:r>
            <a:rPr lang="zh-TW" altLang="en-US" sz="1600" b="0" dirty="0">
              <a:latin typeface="華康粗圓體" panose="020F0709000000000000" pitchFamily="49" charset="-120"/>
              <a:ea typeface="華康粗圓體" panose="020F0709000000000000" pitchFamily="49" charset="-120"/>
            </a:rPr>
            <a:t>開始營業</a:t>
          </a:r>
        </a:p>
      </dgm:t>
    </dgm:pt>
    <dgm:pt modelId="{4F0AB1C7-B29E-4BE9-A56B-121B48E08245}" type="parTrans" cxnId="{19D877DA-64C0-45BC-818B-11160901E687}">
      <dgm:prSet/>
      <dgm:spPr/>
      <dgm:t>
        <a:bodyPr/>
        <a:lstStyle/>
        <a:p>
          <a:endParaRPr lang="zh-TW" altLang="en-US"/>
        </a:p>
      </dgm:t>
    </dgm:pt>
    <dgm:pt modelId="{95FBD429-743D-4DA0-A6BD-E1F460D28221}" type="sibTrans" cxnId="{19D877DA-64C0-45BC-818B-11160901E687}">
      <dgm:prSet/>
      <dgm:spPr/>
      <dgm:t>
        <a:bodyPr/>
        <a:lstStyle/>
        <a:p>
          <a:endParaRPr lang="zh-TW" altLang="en-US"/>
        </a:p>
      </dgm:t>
    </dgm:pt>
    <dgm:pt modelId="{C1AA7AD6-64CE-4606-BB40-FEA62450594C}">
      <dgm:prSet phldrT="[文字]" custT="1"/>
      <dgm:spPr/>
      <dgm:t>
        <a:bodyPr/>
        <a:lstStyle/>
        <a:p>
          <a:pPr>
            <a:lnSpc>
              <a:spcPts val="2500"/>
            </a:lnSpc>
            <a:spcAft>
              <a:spcPts val="0"/>
            </a:spcAft>
          </a:pPr>
          <a:r>
            <a:rPr lang="zh-TW" altLang="en-US" sz="1600" b="0" dirty="0">
              <a:latin typeface="華康粗圓體" panose="020F0709000000000000" pitchFamily="49" charset="-120"/>
              <a:ea typeface="華康粗圓體" panose="020F0709000000000000" pitchFamily="49" charset="-120"/>
            </a:rPr>
            <a:t>縣</a:t>
          </a:r>
          <a:r>
            <a:rPr lang="en-US" altLang="zh-TW" sz="1600" b="0" dirty="0">
              <a:latin typeface="華康粗圓體" panose="020F0709000000000000" pitchFamily="49" charset="-120"/>
              <a:ea typeface="華康粗圓體" panose="020F0709000000000000" pitchFamily="49" charset="-120"/>
            </a:rPr>
            <a:t>(</a:t>
          </a:r>
          <a:r>
            <a:rPr lang="zh-TW" altLang="en-US" sz="1600" b="0" dirty="0">
              <a:latin typeface="華康粗圓體" panose="020F0709000000000000" pitchFamily="49" charset="-120"/>
              <a:ea typeface="華康粗圓體" panose="020F0709000000000000" pitchFamily="49" charset="-120"/>
            </a:rPr>
            <a:t>市</a:t>
          </a:r>
          <a:r>
            <a:rPr lang="en-US" altLang="zh-TW" sz="1600" b="0" dirty="0">
              <a:latin typeface="華康粗圓體" panose="020F0709000000000000" pitchFamily="49" charset="-120"/>
              <a:ea typeface="華康粗圓體" panose="020F0709000000000000" pitchFamily="49" charset="-120"/>
            </a:rPr>
            <a:t>)</a:t>
          </a:r>
          <a:r>
            <a:rPr lang="zh-TW" altLang="en-US" sz="1600" b="0" dirty="0">
              <a:latin typeface="華康粗圓體" panose="020F0709000000000000" pitchFamily="49" charset="-120"/>
              <a:ea typeface="華康粗圓體" panose="020F0709000000000000" pitchFamily="49" charset="-120"/>
            </a:rPr>
            <a:t>政府</a:t>
          </a:r>
          <a:endParaRPr lang="en-US" altLang="zh-TW" sz="1600" b="0" dirty="0">
            <a:latin typeface="華康粗圓體" panose="020F0709000000000000" pitchFamily="49" charset="-120"/>
            <a:ea typeface="華康粗圓體" panose="020F0709000000000000" pitchFamily="49" charset="-120"/>
          </a:endParaRPr>
        </a:p>
        <a:p>
          <a:pPr>
            <a:lnSpc>
              <a:spcPts val="2500"/>
            </a:lnSpc>
            <a:spcAft>
              <a:spcPts val="0"/>
            </a:spcAft>
          </a:pPr>
          <a:r>
            <a:rPr lang="zh-TW" altLang="en-US" sz="1500" b="0" dirty="0">
              <a:latin typeface="華康粗圓體" panose="020F0709000000000000" pitchFamily="49" charset="-120"/>
              <a:ea typeface="華康粗圓體" panose="020F0709000000000000" pitchFamily="49" charset="-120"/>
            </a:rPr>
            <a:t>申請設立備查</a:t>
          </a:r>
        </a:p>
      </dgm:t>
    </dgm:pt>
    <dgm:pt modelId="{83A6F6FB-C7FB-4D75-B394-639104751630}" type="parTrans" cxnId="{D7627224-9A74-4B5A-AFC6-317084AB21E4}">
      <dgm:prSet/>
      <dgm:spPr/>
      <dgm:t>
        <a:bodyPr/>
        <a:lstStyle/>
        <a:p>
          <a:endParaRPr lang="zh-TW" altLang="en-US"/>
        </a:p>
      </dgm:t>
    </dgm:pt>
    <dgm:pt modelId="{DB0B2379-529A-423E-A702-470F2675B398}" type="sibTrans" cxnId="{D7627224-9A74-4B5A-AFC6-317084AB21E4}">
      <dgm:prSet/>
      <dgm:spPr/>
      <dgm:t>
        <a:bodyPr/>
        <a:lstStyle/>
        <a:p>
          <a:endParaRPr lang="zh-TW" altLang="en-US"/>
        </a:p>
      </dgm:t>
    </dgm:pt>
    <dgm:pt modelId="{6B219C06-1626-4B00-9CF9-5D9A57A704D9}" type="pres">
      <dgm:prSet presAssocID="{AAE99C15-749F-40E5-A9EA-8D32CBEE0EB2}" presName="Name0" presStyleCnt="0">
        <dgm:presLayoutVars>
          <dgm:dir/>
          <dgm:resizeHandles val="exact"/>
        </dgm:presLayoutVars>
      </dgm:prSet>
      <dgm:spPr/>
    </dgm:pt>
    <dgm:pt modelId="{D71ECDF6-52C2-4212-8675-1D0F7C7B6282}" type="pres">
      <dgm:prSet presAssocID="{716ED1D3-9530-4E89-A8A3-CB0B2A74A7E1}" presName="node" presStyleLbl="node1" presStyleIdx="0" presStyleCnt="5">
        <dgm:presLayoutVars>
          <dgm:bulletEnabled val="1"/>
        </dgm:presLayoutVars>
      </dgm:prSet>
      <dgm:spPr/>
    </dgm:pt>
    <dgm:pt modelId="{3832AEB3-0DDB-48E7-A6D0-4E467EFDBE35}" type="pres">
      <dgm:prSet presAssocID="{B21ACDE4-15C4-42A9-B96B-DB0A134A1E6A}" presName="sibTrans" presStyleLbl="sibTrans2D1" presStyleIdx="0" presStyleCnt="4"/>
      <dgm:spPr/>
    </dgm:pt>
    <dgm:pt modelId="{FA05E4D3-0671-48B4-8BF6-ED7065069C85}" type="pres">
      <dgm:prSet presAssocID="{B21ACDE4-15C4-42A9-B96B-DB0A134A1E6A}" presName="connectorText" presStyleLbl="sibTrans2D1" presStyleIdx="0" presStyleCnt="4"/>
      <dgm:spPr/>
    </dgm:pt>
    <dgm:pt modelId="{5B8AA1E3-DF0A-42DC-97DB-C93EF829CEB6}" type="pres">
      <dgm:prSet presAssocID="{AEBA2B05-7EDC-4DB3-AF93-2CD682DB8B00}" presName="node" presStyleLbl="node1" presStyleIdx="1" presStyleCnt="5">
        <dgm:presLayoutVars>
          <dgm:bulletEnabled val="1"/>
        </dgm:presLayoutVars>
      </dgm:prSet>
      <dgm:spPr/>
    </dgm:pt>
    <dgm:pt modelId="{07BF7985-FAED-49BA-977B-96CB1FBF61A3}" type="pres">
      <dgm:prSet presAssocID="{29A857FD-FA4B-4D27-808D-B9317942E8C3}" presName="sibTrans" presStyleLbl="sibTrans2D1" presStyleIdx="1" presStyleCnt="4"/>
      <dgm:spPr/>
    </dgm:pt>
    <dgm:pt modelId="{C012AD6A-B3B5-4B3D-BD6C-F57932A58434}" type="pres">
      <dgm:prSet presAssocID="{29A857FD-FA4B-4D27-808D-B9317942E8C3}" presName="connectorText" presStyleLbl="sibTrans2D1" presStyleIdx="1" presStyleCnt="4"/>
      <dgm:spPr/>
    </dgm:pt>
    <dgm:pt modelId="{C212C5CD-1FD5-4C8F-A6D6-BEF91D187CAB}" type="pres">
      <dgm:prSet presAssocID="{0FF1234A-1FF2-408E-BD2E-10EB80DCB177}" presName="node" presStyleLbl="node1" presStyleIdx="2" presStyleCnt="5">
        <dgm:presLayoutVars>
          <dgm:bulletEnabled val="1"/>
        </dgm:presLayoutVars>
      </dgm:prSet>
      <dgm:spPr/>
    </dgm:pt>
    <dgm:pt modelId="{E55D0DEF-F219-4E2C-88CE-82DEDB56EDCF}" type="pres">
      <dgm:prSet presAssocID="{ABE2ABEE-234E-4E83-A21D-6922864B2BAB}" presName="sibTrans" presStyleLbl="sibTrans2D1" presStyleIdx="2" presStyleCnt="4"/>
      <dgm:spPr/>
    </dgm:pt>
    <dgm:pt modelId="{151D1FFC-4752-4702-AC43-76019AF2548F}" type="pres">
      <dgm:prSet presAssocID="{ABE2ABEE-234E-4E83-A21D-6922864B2BAB}" presName="connectorText" presStyleLbl="sibTrans2D1" presStyleIdx="2" presStyleCnt="4"/>
      <dgm:spPr/>
    </dgm:pt>
    <dgm:pt modelId="{3A3FC0CB-8390-4C24-BC96-64ED00CAE1B0}" type="pres">
      <dgm:prSet presAssocID="{2E0BBDC3-2EB3-4ACF-8893-C13FFBFA0FE3}" presName="node" presStyleLbl="node1" presStyleIdx="3" presStyleCnt="5">
        <dgm:presLayoutVars>
          <dgm:bulletEnabled val="1"/>
        </dgm:presLayoutVars>
      </dgm:prSet>
      <dgm:spPr/>
    </dgm:pt>
    <dgm:pt modelId="{10A4AFC3-024E-4CA8-A5EA-6BC1717AF4A0}" type="pres">
      <dgm:prSet presAssocID="{95FBD429-743D-4DA0-A6BD-E1F460D28221}" presName="sibTrans" presStyleLbl="sibTrans2D1" presStyleIdx="3" presStyleCnt="4"/>
      <dgm:spPr/>
    </dgm:pt>
    <dgm:pt modelId="{1D43CF7F-78A5-4735-83A8-FF83A6E56963}" type="pres">
      <dgm:prSet presAssocID="{95FBD429-743D-4DA0-A6BD-E1F460D28221}" presName="connectorText" presStyleLbl="sibTrans2D1" presStyleIdx="3" presStyleCnt="4"/>
      <dgm:spPr/>
    </dgm:pt>
    <dgm:pt modelId="{FEDF0251-2F98-4D93-961D-F00F6CC1EE1E}" type="pres">
      <dgm:prSet presAssocID="{C1AA7AD6-64CE-4606-BB40-FEA62450594C}" presName="node" presStyleLbl="node1" presStyleIdx="4" presStyleCnt="5">
        <dgm:presLayoutVars>
          <dgm:bulletEnabled val="1"/>
        </dgm:presLayoutVars>
      </dgm:prSet>
      <dgm:spPr/>
    </dgm:pt>
  </dgm:ptLst>
  <dgm:cxnLst>
    <dgm:cxn modelId="{B033B514-0257-4456-BDB4-1D7A24CC39D6}" type="presOf" srcId="{0FF1234A-1FF2-408E-BD2E-10EB80DCB177}" destId="{C212C5CD-1FD5-4C8F-A6D6-BEF91D187CAB}" srcOrd="0" destOrd="0" presId="urn:microsoft.com/office/officeart/2005/8/layout/process1"/>
    <dgm:cxn modelId="{D7627224-9A74-4B5A-AFC6-317084AB21E4}" srcId="{AAE99C15-749F-40E5-A9EA-8D32CBEE0EB2}" destId="{C1AA7AD6-64CE-4606-BB40-FEA62450594C}" srcOrd="4" destOrd="0" parTransId="{83A6F6FB-C7FB-4D75-B394-639104751630}" sibTransId="{DB0B2379-529A-423E-A702-470F2675B398}"/>
    <dgm:cxn modelId="{4F381D27-F4F3-494E-A175-7424B73CA0AB}" type="presOf" srcId="{AEBA2B05-7EDC-4DB3-AF93-2CD682DB8B00}" destId="{5B8AA1E3-DF0A-42DC-97DB-C93EF829CEB6}" srcOrd="0" destOrd="0" presId="urn:microsoft.com/office/officeart/2005/8/layout/process1"/>
    <dgm:cxn modelId="{1E40FB2E-280B-47A9-A08D-A5866947AA82}" type="presOf" srcId="{C1AA7AD6-64CE-4606-BB40-FEA62450594C}" destId="{FEDF0251-2F98-4D93-961D-F00F6CC1EE1E}" srcOrd="0" destOrd="0" presId="urn:microsoft.com/office/officeart/2005/8/layout/process1"/>
    <dgm:cxn modelId="{A6D20C32-09A1-44CE-B2C4-AAF069A1A20D}" type="presOf" srcId="{AAE99C15-749F-40E5-A9EA-8D32CBEE0EB2}" destId="{6B219C06-1626-4B00-9CF9-5D9A57A704D9}" srcOrd="0" destOrd="0" presId="urn:microsoft.com/office/officeart/2005/8/layout/process1"/>
    <dgm:cxn modelId="{42903B33-1918-41C9-B4F7-089AF61DD573}" type="presOf" srcId="{95FBD429-743D-4DA0-A6BD-E1F460D28221}" destId="{1D43CF7F-78A5-4735-83A8-FF83A6E56963}" srcOrd="1" destOrd="0" presId="urn:microsoft.com/office/officeart/2005/8/layout/process1"/>
    <dgm:cxn modelId="{3AF29E57-ED0C-4C0B-81F4-CA2688A165F8}" type="presOf" srcId="{B21ACDE4-15C4-42A9-B96B-DB0A134A1E6A}" destId="{3832AEB3-0DDB-48E7-A6D0-4E467EFDBE35}" srcOrd="0" destOrd="0" presId="urn:microsoft.com/office/officeart/2005/8/layout/process1"/>
    <dgm:cxn modelId="{FA64A289-B765-4F8D-8291-970F395C0BBB}" type="presOf" srcId="{29A857FD-FA4B-4D27-808D-B9317942E8C3}" destId="{07BF7985-FAED-49BA-977B-96CB1FBF61A3}" srcOrd="0" destOrd="0" presId="urn:microsoft.com/office/officeart/2005/8/layout/process1"/>
    <dgm:cxn modelId="{F4BA448C-40F6-46A0-B3BA-F2A2FC487AA0}" type="presOf" srcId="{B21ACDE4-15C4-42A9-B96B-DB0A134A1E6A}" destId="{FA05E4D3-0671-48B4-8BF6-ED7065069C85}" srcOrd="1" destOrd="0" presId="urn:microsoft.com/office/officeart/2005/8/layout/process1"/>
    <dgm:cxn modelId="{9C7E1698-67DF-4BB5-B9A6-41052061A316}" srcId="{AAE99C15-749F-40E5-A9EA-8D32CBEE0EB2}" destId="{AEBA2B05-7EDC-4DB3-AF93-2CD682DB8B00}" srcOrd="1" destOrd="0" parTransId="{91D2E881-2E4C-4C6A-905B-E3575C1648FA}" sibTransId="{29A857FD-FA4B-4D27-808D-B9317942E8C3}"/>
    <dgm:cxn modelId="{280EF9B2-15B2-4B36-8D16-8A367449CE00}" type="presOf" srcId="{95FBD429-743D-4DA0-A6BD-E1F460D28221}" destId="{10A4AFC3-024E-4CA8-A5EA-6BC1717AF4A0}" srcOrd="0" destOrd="0" presId="urn:microsoft.com/office/officeart/2005/8/layout/process1"/>
    <dgm:cxn modelId="{918706C0-1E2E-4CFF-BA37-8B54461A1F5F}" srcId="{AAE99C15-749F-40E5-A9EA-8D32CBEE0EB2}" destId="{0FF1234A-1FF2-408E-BD2E-10EB80DCB177}" srcOrd="2" destOrd="0" parTransId="{63236728-43E4-43C9-AB13-8560B5120C62}" sibTransId="{ABE2ABEE-234E-4E83-A21D-6922864B2BAB}"/>
    <dgm:cxn modelId="{5FC172CD-DFE5-4BEA-81AD-55828AB7ADC3}" type="presOf" srcId="{29A857FD-FA4B-4D27-808D-B9317942E8C3}" destId="{C012AD6A-B3B5-4B3D-BD6C-F57932A58434}" srcOrd="1" destOrd="0" presId="urn:microsoft.com/office/officeart/2005/8/layout/process1"/>
    <dgm:cxn modelId="{FAC3B3D2-B5C4-494C-A9B8-9B667369E8FF}" type="presOf" srcId="{2E0BBDC3-2EB3-4ACF-8893-C13FFBFA0FE3}" destId="{3A3FC0CB-8390-4C24-BC96-64ED00CAE1B0}" srcOrd="0" destOrd="0" presId="urn:microsoft.com/office/officeart/2005/8/layout/process1"/>
    <dgm:cxn modelId="{A7A3F1D4-22F2-436D-A027-5FC3AB2C4C54}" type="presOf" srcId="{716ED1D3-9530-4E89-A8A3-CB0B2A74A7E1}" destId="{D71ECDF6-52C2-4212-8675-1D0F7C7B6282}" srcOrd="0" destOrd="0" presId="urn:microsoft.com/office/officeart/2005/8/layout/process1"/>
    <dgm:cxn modelId="{19D877DA-64C0-45BC-818B-11160901E687}" srcId="{AAE99C15-749F-40E5-A9EA-8D32CBEE0EB2}" destId="{2E0BBDC3-2EB3-4ACF-8893-C13FFBFA0FE3}" srcOrd="3" destOrd="0" parTransId="{4F0AB1C7-B29E-4BE9-A56B-121B48E08245}" sibTransId="{95FBD429-743D-4DA0-A6BD-E1F460D28221}"/>
    <dgm:cxn modelId="{B342BADD-6BA3-42CB-A46A-950F6D1A81AD}" srcId="{AAE99C15-749F-40E5-A9EA-8D32CBEE0EB2}" destId="{716ED1D3-9530-4E89-A8A3-CB0B2A74A7E1}" srcOrd="0" destOrd="0" parTransId="{7BE5BBB1-D603-4A64-8C02-27F573441977}" sibTransId="{B21ACDE4-15C4-42A9-B96B-DB0A134A1E6A}"/>
    <dgm:cxn modelId="{DB4797DE-B4A9-4550-B562-9FA75BABE7B7}" type="presOf" srcId="{ABE2ABEE-234E-4E83-A21D-6922864B2BAB}" destId="{151D1FFC-4752-4702-AC43-76019AF2548F}" srcOrd="1" destOrd="0" presId="urn:microsoft.com/office/officeart/2005/8/layout/process1"/>
    <dgm:cxn modelId="{38FAD5E7-1C91-4388-9981-40AFDCE7AB74}" type="presOf" srcId="{ABE2ABEE-234E-4E83-A21D-6922864B2BAB}" destId="{E55D0DEF-F219-4E2C-88CE-82DEDB56EDCF}" srcOrd="0" destOrd="0" presId="urn:microsoft.com/office/officeart/2005/8/layout/process1"/>
    <dgm:cxn modelId="{DC20EFEF-C6E9-4CB0-95B4-89BB7A84EC10}" type="presParOf" srcId="{6B219C06-1626-4B00-9CF9-5D9A57A704D9}" destId="{D71ECDF6-52C2-4212-8675-1D0F7C7B6282}" srcOrd="0" destOrd="0" presId="urn:microsoft.com/office/officeart/2005/8/layout/process1"/>
    <dgm:cxn modelId="{6441D5E1-9054-451C-8ECE-8CAC9783F429}" type="presParOf" srcId="{6B219C06-1626-4B00-9CF9-5D9A57A704D9}" destId="{3832AEB3-0DDB-48E7-A6D0-4E467EFDBE35}" srcOrd="1" destOrd="0" presId="urn:microsoft.com/office/officeart/2005/8/layout/process1"/>
    <dgm:cxn modelId="{9572DB59-7FBE-4B87-81C2-CD2B89919413}" type="presParOf" srcId="{3832AEB3-0DDB-48E7-A6D0-4E467EFDBE35}" destId="{FA05E4D3-0671-48B4-8BF6-ED7065069C85}" srcOrd="0" destOrd="0" presId="urn:microsoft.com/office/officeart/2005/8/layout/process1"/>
    <dgm:cxn modelId="{A9CB7950-DD44-41B8-919F-F1050690F021}" type="presParOf" srcId="{6B219C06-1626-4B00-9CF9-5D9A57A704D9}" destId="{5B8AA1E3-DF0A-42DC-97DB-C93EF829CEB6}" srcOrd="2" destOrd="0" presId="urn:microsoft.com/office/officeart/2005/8/layout/process1"/>
    <dgm:cxn modelId="{6A2F37A0-C435-48D9-8941-54949131A958}" type="presParOf" srcId="{6B219C06-1626-4B00-9CF9-5D9A57A704D9}" destId="{07BF7985-FAED-49BA-977B-96CB1FBF61A3}" srcOrd="3" destOrd="0" presId="urn:microsoft.com/office/officeart/2005/8/layout/process1"/>
    <dgm:cxn modelId="{A5AEA157-A23E-4F60-90A9-AB03F4F53362}" type="presParOf" srcId="{07BF7985-FAED-49BA-977B-96CB1FBF61A3}" destId="{C012AD6A-B3B5-4B3D-BD6C-F57932A58434}" srcOrd="0" destOrd="0" presId="urn:microsoft.com/office/officeart/2005/8/layout/process1"/>
    <dgm:cxn modelId="{6C6357E4-6CA2-4A78-ACBA-57745158819A}" type="presParOf" srcId="{6B219C06-1626-4B00-9CF9-5D9A57A704D9}" destId="{C212C5CD-1FD5-4C8F-A6D6-BEF91D187CAB}" srcOrd="4" destOrd="0" presId="urn:microsoft.com/office/officeart/2005/8/layout/process1"/>
    <dgm:cxn modelId="{89C21609-9D69-4A9E-9924-426D87DBCC9D}" type="presParOf" srcId="{6B219C06-1626-4B00-9CF9-5D9A57A704D9}" destId="{E55D0DEF-F219-4E2C-88CE-82DEDB56EDCF}" srcOrd="5" destOrd="0" presId="urn:microsoft.com/office/officeart/2005/8/layout/process1"/>
    <dgm:cxn modelId="{663067A2-98FF-4788-9FAE-80C1E2D77875}" type="presParOf" srcId="{E55D0DEF-F219-4E2C-88CE-82DEDB56EDCF}" destId="{151D1FFC-4752-4702-AC43-76019AF2548F}" srcOrd="0" destOrd="0" presId="urn:microsoft.com/office/officeart/2005/8/layout/process1"/>
    <dgm:cxn modelId="{E28F0608-DFC6-4648-BBEB-6D6D112944EB}" type="presParOf" srcId="{6B219C06-1626-4B00-9CF9-5D9A57A704D9}" destId="{3A3FC0CB-8390-4C24-BC96-64ED00CAE1B0}" srcOrd="6" destOrd="0" presId="urn:microsoft.com/office/officeart/2005/8/layout/process1"/>
    <dgm:cxn modelId="{FA16FCF0-0ADB-4927-83A9-24D376D8A0DF}" type="presParOf" srcId="{6B219C06-1626-4B00-9CF9-5D9A57A704D9}" destId="{10A4AFC3-024E-4CA8-A5EA-6BC1717AF4A0}" srcOrd="7" destOrd="0" presId="urn:microsoft.com/office/officeart/2005/8/layout/process1"/>
    <dgm:cxn modelId="{030DFDE7-5D65-41A2-AB28-C7366D3922B1}" type="presParOf" srcId="{10A4AFC3-024E-4CA8-A5EA-6BC1717AF4A0}" destId="{1D43CF7F-78A5-4735-83A8-FF83A6E56963}" srcOrd="0" destOrd="0" presId="urn:microsoft.com/office/officeart/2005/8/layout/process1"/>
    <dgm:cxn modelId="{FBB36EDC-C3E1-4023-8410-DF876BAF3BA4}" type="presParOf" srcId="{6B219C06-1626-4B00-9CF9-5D9A57A704D9}" destId="{FEDF0251-2F98-4D93-961D-F00F6CC1EE1E}" srcOrd="8"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BC98CBB-672E-4AD1-A337-D521223B3DAE}"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zh-TW" altLang="en-US"/>
        </a:p>
      </dgm:t>
    </dgm:pt>
    <dgm:pt modelId="{C0462BEE-FC3F-4EE0-B2CE-AC550F24CADD}">
      <dgm:prSet phldrT="[文字]" custT="1"/>
      <dgm:spPr/>
      <dgm:t>
        <a:bodyPr anchor="ctr"/>
        <a:lstStyle/>
        <a:p>
          <a:pPr algn="l"/>
          <a:r>
            <a:rPr lang="zh-TW" altLang="en-US" sz="2000" b="1" dirty="0">
              <a:latin typeface="微軟正黑體" panose="020B0604030504040204" pitchFamily="34" charset="-120"/>
              <a:ea typeface="微軟正黑體" panose="020B0604030504040204" pitchFamily="34" charset="-120"/>
            </a:rPr>
            <a:t>立法目的</a:t>
          </a:r>
        </a:p>
      </dgm:t>
    </dgm:pt>
    <dgm:pt modelId="{4DBAB9C2-358E-4C49-B9C5-5DF1EB4F4FE6}" type="parTrans" cxnId="{C34D1296-E99F-4945-AA3F-2B6FD0E07193}">
      <dgm:prSet/>
      <dgm:spPr/>
      <dgm:t>
        <a:bodyPr/>
        <a:lstStyle/>
        <a:p>
          <a:endParaRPr lang="zh-TW" altLang="en-US"/>
        </a:p>
      </dgm:t>
    </dgm:pt>
    <dgm:pt modelId="{33B38EDF-779D-4D39-A295-E8195CECD519}" type="sibTrans" cxnId="{C34D1296-E99F-4945-AA3F-2B6FD0E07193}">
      <dgm:prSet/>
      <dgm:spPr/>
      <dgm:t>
        <a:bodyPr/>
        <a:lstStyle/>
        <a:p>
          <a:endParaRPr lang="zh-TW" altLang="en-US"/>
        </a:p>
      </dgm:t>
    </dgm:pt>
    <dgm:pt modelId="{BE40995C-BE72-4769-95BA-49535720F146}">
      <dgm:prSet phldrT="[文字]" custT="1"/>
      <dgm:spPr/>
      <dgm:t>
        <a:bodyPr/>
        <a:lstStyle/>
        <a:p>
          <a:pPr algn="l">
            <a:lnSpc>
              <a:spcPts val="2600"/>
            </a:lnSpc>
          </a:pPr>
          <a:r>
            <a:rPr lang="zh-TW" altLang="en-US" sz="1700" b="1" dirty="0">
              <a:latin typeface="微軟正黑體" panose="020B0604030504040204" pitchFamily="34" charset="-120"/>
              <a:ea typeface="微軟正黑體" panose="020B0604030504040204" pitchFamily="34" charset="-120"/>
            </a:rPr>
            <a:t>中央主管機關為</a:t>
          </a:r>
          <a:r>
            <a:rPr lang="zh-TW" altLang="en-US" sz="1700" b="1" dirty="0">
              <a:solidFill>
                <a:srgbClr val="FF0000"/>
              </a:solidFill>
              <a:latin typeface="微軟正黑體" panose="020B0604030504040204" pitchFamily="34" charset="-120"/>
              <a:ea typeface="微軟正黑體" panose="020B0604030504040204" pitchFamily="34" charset="-120"/>
            </a:rPr>
            <a:t>預防消費糾紛，保護消費者權益</a:t>
          </a:r>
          <a:r>
            <a:rPr lang="zh-TW" altLang="en-US" sz="1700" b="1" dirty="0">
              <a:latin typeface="微軟正黑體" panose="020B0604030504040204" pitchFamily="34" charset="-120"/>
              <a:ea typeface="微軟正黑體" panose="020B0604030504040204" pitchFamily="34" charset="-120"/>
            </a:rPr>
            <a:t>，促進定型化契約之公平化，得選擇特定行業，擬訂其定型化契約應記載或不得記載事項，報請行政院核定後公告之。</a:t>
          </a:r>
        </a:p>
      </dgm:t>
    </dgm:pt>
    <dgm:pt modelId="{1E91AF94-787A-492D-A475-DDEC62DC7250}" type="parTrans" cxnId="{1A94BB96-3A74-4C3B-AA0D-8861CFB82A5C}">
      <dgm:prSet/>
      <dgm:spPr/>
      <dgm:t>
        <a:bodyPr/>
        <a:lstStyle/>
        <a:p>
          <a:endParaRPr lang="zh-TW" altLang="en-US"/>
        </a:p>
      </dgm:t>
    </dgm:pt>
    <dgm:pt modelId="{E995C68D-3301-4BA1-B6AC-C78C4E509323}" type="sibTrans" cxnId="{1A94BB96-3A74-4C3B-AA0D-8861CFB82A5C}">
      <dgm:prSet/>
      <dgm:spPr/>
      <dgm:t>
        <a:bodyPr/>
        <a:lstStyle/>
        <a:p>
          <a:endParaRPr lang="zh-TW" altLang="en-US"/>
        </a:p>
      </dgm:t>
    </dgm:pt>
    <dgm:pt modelId="{E7846233-6D4D-4FD6-9151-BC7FE3763BE0}">
      <dgm:prSet phldrT="[文字]" custT="1"/>
      <dgm:spPr/>
      <dgm:t>
        <a:bodyPr anchor="ctr"/>
        <a:lstStyle/>
        <a:p>
          <a:pPr algn="l"/>
          <a:r>
            <a:rPr lang="zh-TW" altLang="en-US" sz="2000" b="1" kern="1200" dirty="0">
              <a:solidFill>
                <a:prstClr val="white"/>
              </a:solidFill>
              <a:latin typeface="微軟正黑體" panose="020B0604030504040204" pitchFamily="34" charset="-120"/>
              <a:ea typeface="微軟正黑體" panose="020B0604030504040204" pitchFamily="34" charset="-120"/>
              <a:cs typeface="+mn-cs"/>
            </a:rPr>
            <a:t>效力</a:t>
          </a:r>
        </a:p>
      </dgm:t>
    </dgm:pt>
    <dgm:pt modelId="{0B7BC9BD-83DE-4BB6-BA22-617D12A9D75A}" type="parTrans" cxnId="{3281DF41-5266-4721-A0D9-3580B942C651}">
      <dgm:prSet/>
      <dgm:spPr/>
      <dgm:t>
        <a:bodyPr/>
        <a:lstStyle/>
        <a:p>
          <a:endParaRPr lang="zh-TW" altLang="en-US"/>
        </a:p>
      </dgm:t>
    </dgm:pt>
    <dgm:pt modelId="{7EB7B251-046D-4C00-A25E-70C6BDD06A5C}" type="sibTrans" cxnId="{3281DF41-5266-4721-A0D9-3580B942C651}">
      <dgm:prSet/>
      <dgm:spPr/>
      <dgm:t>
        <a:bodyPr/>
        <a:lstStyle/>
        <a:p>
          <a:endParaRPr lang="zh-TW" altLang="en-US"/>
        </a:p>
      </dgm:t>
    </dgm:pt>
    <dgm:pt modelId="{55C8C97D-082B-4B8D-9914-3CE57ECE36B4}">
      <dgm:prSet custT="1"/>
      <dgm:spPr/>
      <dgm:t>
        <a:bodyPr/>
        <a:lstStyle/>
        <a:p>
          <a:pPr algn="l"/>
          <a:r>
            <a:rPr lang="zh-TW" altLang="en-US" sz="1700" b="1" dirty="0">
              <a:latin typeface="微軟正黑體" panose="020B0604030504040204" pitchFamily="34" charset="-120"/>
              <a:ea typeface="微軟正黑體" panose="020B0604030504040204" pitchFamily="34" charset="-120"/>
            </a:rPr>
            <a:t>中央主管機關公告</a:t>
          </a:r>
          <a:r>
            <a:rPr lang="zh-TW" altLang="en-US" sz="1700" b="1" u="none" dirty="0">
              <a:latin typeface="微軟正黑體" panose="020B0604030504040204" pitchFamily="34" charset="-120"/>
              <a:ea typeface="微軟正黑體" panose="020B0604030504040204" pitchFamily="34" charset="-120"/>
            </a:rPr>
            <a:t>應記載之事項，</a:t>
          </a:r>
          <a:r>
            <a:rPr lang="zh-TW" altLang="en-US" sz="1700" b="1" u="none" dirty="0">
              <a:solidFill>
                <a:srgbClr val="FF0000"/>
              </a:solidFill>
              <a:latin typeface="微軟正黑體" panose="020B0604030504040204" pitchFamily="34" charset="-120"/>
              <a:ea typeface="微軟正黑體" panose="020B0604030504040204" pitchFamily="34" charset="-120"/>
            </a:rPr>
            <a:t>雖未記載於定型化契約，仍構成契約之內容</a:t>
          </a:r>
          <a:r>
            <a:rPr lang="zh-TW" altLang="en-US" sz="1700" b="1" u="none" dirty="0">
              <a:latin typeface="微軟正黑體" panose="020B0604030504040204" pitchFamily="34" charset="-120"/>
              <a:ea typeface="微軟正黑體" panose="020B0604030504040204" pitchFamily="34" charset="-120"/>
            </a:rPr>
            <a:t>。</a:t>
          </a:r>
          <a:endParaRPr lang="en-US" altLang="zh-TW" sz="1700" b="1" u="none" dirty="0">
            <a:latin typeface="微軟正黑體" panose="020B0604030504040204" pitchFamily="34" charset="-120"/>
            <a:ea typeface="微軟正黑體" panose="020B0604030504040204" pitchFamily="34" charset="-120"/>
          </a:endParaRPr>
        </a:p>
      </dgm:t>
    </dgm:pt>
    <dgm:pt modelId="{81C0E43E-CC4C-4C95-B9C3-7EA7B1DD1568}" type="parTrans" cxnId="{45C578B6-C79C-409C-BB00-8B3FFE0202FB}">
      <dgm:prSet/>
      <dgm:spPr/>
      <dgm:t>
        <a:bodyPr/>
        <a:lstStyle/>
        <a:p>
          <a:endParaRPr lang="zh-TW" altLang="en-US"/>
        </a:p>
      </dgm:t>
    </dgm:pt>
    <dgm:pt modelId="{F51414B9-26A2-4AA7-A869-C37FD70426C4}" type="sibTrans" cxnId="{45C578B6-C79C-409C-BB00-8B3FFE0202FB}">
      <dgm:prSet/>
      <dgm:spPr/>
      <dgm:t>
        <a:bodyPr/>
        <a:lstStyle/>
        <a:p>
          <a:endParaRPr lang="zh-TW" altLang="en-US"/>
        </a:p>
      </dgm:t>
    </dgm:pt>
    <dgm:pt modelId="{668F4815-703D-4838-9260-1479C30C4770}">
      <dgm:prSet custT="1"/>
      <dgm:spPr/>
      <dgm:t>
        <a:bodyPr/>
        <a:lstStyle/>
        <a:p>
          <a:pPr algn="l"/>
          <a:r>
            <a:rPr lang="zh-TW" altLang="en-US" sz="1700" b="1" kern="1200" dirty="0">
              <a:solidFill>
                <a:srgbClr val="FF0000"/>
              </a:solidFill>
              <a:latin typeface="微軟正黑體" panose="020B0604030504040204" pitchFamily="34" charset="-120"/>
              <a:ea typeface="微軟正黑體" panose="020B0604030504040204" pitchFamily="34" charset="-120"/>
              <a:cs typeface="+mn-cs"/>
            </a:rPr>
            <a:t>限期改正</a:t>
          </a:r>
          <a:r>
            <a:rPr lang="zh-TW" altLang="en-US" sz="1700" b="1" kern="1200" dirty="0">
              <a:latin typeface="微軟正黑體" panose="020B0604030504040204" pitchFamily="34" charset="-120"/>
              <a:ea typeface="微軟正黑體" panose="020B0604030504040204" pitchFamily="34" charset="-120"/>
              <a:cs typeface="+mn-cs"/>
            </a:rPr>
            <a:t>而屆期不改正者，處罰鍰</a:t>
          </a:r>
          <a:r>
            <a:rPr lang="en-US" altLang="zh-TW" sz="1700" b="1" kern="1200" dirty="0">
              <a:solidFill>
                <a:srgbClr val="FF0000"/>
              </a:solidFill>
              <a:latin typeface="微軟正黑體" panose="020B0604030504040204" pitchFamily="34" charset="-120"/>
              <a:ea typeface="微軟正黑體" panose="020B0604030504040204" pitchFamily="34" charset="-120"/>
              <a:cs typeface="+mn-cs"/>
            </a:rPr>
            <a:t>3-30</a:t>
          </a:r>
          <a:r>
            <a:rPr lang="zh-TW" altLang="en-US" sz="1700" b="1" kern="1200" dirty="0">
              <a:solidFill>
                <a:srgbClr val="FF0000"/>
              </a:solidFill>
              <a:latin typeface="微軟正黑體" panose="020B0604030504040204" pitchFamily="34" charset="-120"/>
              <a:ea typeface="微軟正黑體" panose="020B0604030504040204" pitchFamily="34" charset="-120"/>
              <a:cs typeface="+mn-cs"/>
            </a:rPr>
            <a:t>萬元</a:t>
          </a:r>
          <a:r>
            <a:rPr lang="zh-TW" altLang="en-US" sz="1700" b="1" kern="1200" dirty="0">
              <a:latin typeface="微軟正黑體" panose="020B0604030504040204" pitchFamily="34" charset="-120"/>
              <a:ea typeface="微軟正黑體" panose="020B0604030504040204" pitchFamily="34" charset="-120"/>
              <a:cs typeface="+mn-cs"/>
            </a:rPr>
            <a:t>。</a:t>
          </a:r>
          <a:endParaRPr lang="en-US" altLang="zh-TW" sz="1700" b="1" kern="1200" dirty="0">
            <a:latin typeface="微軟正黑體" panose="020B0604030504040204" pitchFamily="34" charset="-120"/>
            <a:ea typeface="微軟正黑體" panose="020B0604030504040204" pitchFamily="34" charset="-120"/>
            <a:cs typeface="+mn-cs"/>
          </a:endParaRPr>
        </a:p>
      </dgm:t>
    </dgm:pt>
    <dgm:pt modelId="{39A3F799-AB9F-45A7-923A-20757ACA833D}" type="parTrans" cxnId="{AE305EE3-E81E-4E1F-AF23-2E087256ED7A}">
      <dgm:prSet/>
      <dgm:spPr/>
      <dgm:t>
        <a:bodyPr/>
        <a:lstStyle/>
        <a:p>
          <a:endParaRPr lang="zh-TW" altLang="en-US"/>
        </a:p>
      </dgm:t>
    </dgm:pt>
    <dgm:pt modelId="{93D03D2D-830E-480E-8F8D-0A7AE80FC5F3}" type="sibTrans" cxnId="{AE305EE3-E81E-4E1F-AF23-2E087256ED7A}">
      <dgm:prSet/>
      <dgm:spPr/>
      <dgm:t>
        <a:bodyPr/>
        <a:lstStyle/>
        <a:p>
          <a:endParaRPr lang="zh-TW" altLang="en-US"/>
        </a:p>
      </dgm:t>
    </dgm:pt>
    <dgm:pt modelId="{51AC3486-487F-40A8-BB9E-29D725576CF8}">
      <dgm:prSet custT="1"/>
      <dgm:spPr/>
      <dgm:t>
        <a:bodyPr anchor="ctr"/>
        <a:lstStyle/>
        <a:p>
          <a:pPr marL="0" lvl="0" indent="0" algn="l" defTabSz="800100">
            <a:lnSpc>
              <a:spcPct val="90000"/>
            </a:lnSpc>
            <a:spcBef>
              <a:spcPct val="0"/>
            </a:spcBef>
            <a:spcAft>
              <a:spcPct val="35000"/>
            </a:spcAft>
            <a:buNone/>
          </a:pPr>
          <a:r>
            <a:rPr lang="zh-TW" altLang="en-US" sz="2000" b="1" kern="1200" dirty="0">
              <a:solidFill>
                <a:prstClr val="white"/>
              </a:solidFill>
              <a:latin typeface="微軟正黑體" panose="020B0604030504040204" pitchFamily="34" charset="-120"/>
              <a:ea typeface="微軟正黑體" panose="020B0604030504040204" pitchFamily="34" charset="-120"/>
              <a:cs typeface="+mn-cs"/>
            </a:rPr>
            <a:t>罰則</a:t>
          </a:r>
          <a:endParaRPr lang="en-US" altLang="zh-TW" sz="2000" b="1" kern="1200" dirty="0">
            <a:solidFill>
              <a:prstClr val="white"/>
            </a:solidFill>
            <a:latin typeface="微軟正黑體" panose="020B0604030504040204" pitchFamily="34" charset="-120"/>
            <a:ea typeface="微軟正黑體" panose="020B0604030504040204" pitchFamily="34" charset="-120"/>
            <a:cs typeface="+mn-cs"/>
          </a:endParaRPr>
        </a:p>
      </dgm:t>
    </dgm:pt>
    <dgm:pt modelId="{1B7BA619-0DB8-4CF3-91B7-627BCBB1711A}" type="parTrans" cxnId="{24847C37-CE8C-4A2B-9AB0-6A6F78D9ABAD}">
      <dgm:prSet/>
      <dgm:spPr/>
      <dgm:t>
        <a:bodyPr/>
        <a:lstStyle/>
        <a:p>
          <a:endParaRPr lang="zh-TW" altLang="en-US"/>
        </a:p>
      </dgm:t>
    </dgm:pt>
    <dgm:pt modelId="{9917E66B-50E2-4FCA-BD2B-9B144CA44322}" type="sibTrans" cxnId="{24847C37-CE8C-4A2B-9AB0-6A6F78D9ABAD}">
      <dgm:prSet/>
      <dgm:spPr/>
      <dgm:t>
        <a:bodyPr/>
        <a:lstStyle/>
        <a:p>
          <a:endParaRPr lang="zh-TW" altLang="en-US"/>
        </a:p>
      </dgm:t>
    </dgm:pt>
    <dgm:pt modelId="{4F897D6C-6276-4492-A705-7BE9E11A5FF8}">
      <dgm:prSet phldrT="[文字]" custT="1"/>
      <dgm:spPr/>
      <dgm:t>
        <a:bodyPr anchor="ctr"/>
        <a:lstStyle/>
        <a:p>
          <a:pPr algn="l"/>
          <a:r>
            <a:rPr lang="zh-TW" altLang="en-US" sz="1700" b="1" dirty="0">
              <a:latin typeface="微軟正黑體" panose="020B0604030504040204" pitchFamily="34" charset="-120"/>
              <a:ea typeface="微軟正黑體" panose="020B0604030504040204" pitchFamily="34" charset="-120"/>
            </a:rPr>
            <a:t>違反第一項公告之定型化契約，其</a:t>
          </a:r>
          <a:r>
            <a:rPr lang="zh-TW" altLang="en-US" sz="1700" b="1" dirty="0">
              <a:solidFill>
                <a:srgbClr val="FF0000"/>
              </a:solidFill>
              <a:latin typeface="微軟正黑體" panose="020B0604030504040204" pitchFamily="34" charset="-120"/>
              <a:ea typeface="微軟正黑體" panose="020B0604030504040204" pitchFamily="34" charset="-120"/>
            </a:rPr>
            <a:t>定型化契約條款無效</a:t>
          </a:r>
          <a:r>
            <a:rPr lang="zh-TW" altLang="en-US" sz="1700" b="1" dirty="0">
              <a:latin typeface="微軟正黑體" panose="020B0604030504040204" pitchFamily="34" charset="-120"/>
              <a:ea typeface="微軟正黑體" panose="020B0604030504040204" pitchFamily="34" charset="-120"/>
            </a:rPr>
            <a:t>。</a:t>
          </a:r>
          <a:endParaRPr lang="zh-TW" altLang="en-US" sz="1700" b="1" kern="1200" dirty="0">
            <a:latin typeface="微軟正黑體" panose="020B0604030504040204" pitchFamily="34" charset="-120"/>
            <a:ea typeface="微軟正黑體" panose="020B0604030504040204" pitchFamily="34" charset="-120"/>
            <a:cs typeface="+mn-cs"/>
          </a:endParaRPr>
        </a:p>
      </dgm:t>
    </dgm:pt>
    <dgm:pt modelId="{CF406EE4-7D99-4894-A35A-E79FC64DEEB5}" type="parTrans" cxnId="{D86DC973-5935-453D-A90F-09B836EB1BB5}">
      <dgm:prSet/>
      <dgm:spPr/>
      <dgm:t>
        <a:bodyPr/>
        <a:lstStyle/>
        <a:p>
          <a:endParaRPr lang="zh-TW" altLang="en-US"/>
        </a:p>
      </dgm:t>
    </dgm:pt>
    <dgm:pt modelId="{9291F481-DC73-49F1-B5CB-42AF2399693C}" type="sibTrans" cxnId="{D86DC973-5935-453D-A90F-09B836EB1BB5}">
      <dgm:prSet/>
      <dgm:spPr/>
      <dgm:t>
        <a:bodyPr/>
        <a:lstStyle/>
        <a:p>
          <a:endParaRPr lang="zh-TW" altLang="en-US"/>
        </a:p>
      </dgm:t>
    </dgm:pt>
    <dgm:pt modelId="{42FC3B26-DC87-434B-8388-D711DDEE2D7D}">
      <dgm:prSet custT="1"/>
      <dgm:spPr/>
      <dgm:t>
        <a:bodyPr/>
        <a:lstStyle/>
        <a:p>
          <a:pPr algn="l"/>
          <a:r>
            <a:rPr lang="zh-TW" altLang="en-US" sz="1700" b="1" kern="1200" dirty="0">
              <a:latin typeface="微軟正黑體" panose="020B0604030504040204" pitchFamily="34" charset="-120"/>
              <a:ea typeface="微軟正黑體" panose="020B0604030504040204" pitchFamily="34" charset="-120"/>
              <a:cs typeface="+mn-cs"/>
            </a:rPr>
            <a:t>經再次令其限期改正而屆期不改正者，處罰鍰</a:t>
          </a:r>
          <a:r>
            <a:rPr lang="en-US" altLang="zh-TW" sz="1700" b="1" kern="1200" dirty="0">
              <a:latin typeface="微軟正黑體" panose="020B0604030504040204" pitchFamily="34" charset="-120"/>
              <a:ea typeface="微軟正黑體" panose="020B0604030504040204" pitchFamily="34" charset="-120"/>
              <a:cs typeface="+mn-cs"/>
            </a:rPr>
            <a:t>5-50</a:t>
          </a:r>
          <a:r>
            <a:rPr lang="zh-TW" altLang="en-US" sz="1700" b="1" kern="1200" dirty="0">
              <a:latin typeface="微軟正黑體" panose="020B0604030504040204" pitchFamily="34" charset="-120"/>
              <a:ea typeface="微軟正黑體" panose="020B0604030504040204" pitchFamily="34" charset="-120"/>
              <a:cs typeface="+mn-cs"/>
            </a:rPr>
            <a:t>萬元，並得按次處罰。</a:t>
          </a:r>
          <a:endParaRPr lang="en-US" altLang="zh-TW" sz="1700" b="1" kern="1200" dirty="0">
            <a:latin typeface="微軟正黑體" panose="020B0604030504040204" pitchFamily="34" charset="-120"/>
            <a:ea typeface="微軟正黑體" panose="020B0604030504040204" pitchFamily="34" charset="-120"/>
            <a:cs typeface="+mn-cs"/>
          </a:endParaRPr>
        </a:p>
      </dgm:t>
    </dgm:pt>
    <dgm:pt modelId="{5CF69F06-4DE2-4DAE-B9E9-E65ACBCA3357}" type="parTrans" cxnId="{1BECAEC1-D211-4D85-9FAE-6F843A024AFE}">
      <dgm:prSet/>
      <dgm:spPr/>
    </dgm:pt>
    <dgm:pt modelId="{9DE99F0D-5400-4AF1-966B-31816DD6D8A7}" type="sibTrans" cxnId="{1BECAEC1-D211-4D85-9FAE-6F843A024AFE}">
      <dgm:prSet/>
      <dgm:spPr/>
    </dgm:pt>
    <dgm:pt modelId="{C0330967-2234-40B1-92E6-E552EEACE802}" type="pres">
      <dgm:prSet presAssocID="{BBC98CBB-672E-4AD1-A337-D521223B3DAE}" presName="linear" presStyleCnt="0">
        <dgm:presLayoutVars>
          <dgm:animLvl val="lvl"/>
          <dgm:resizeHandles val="exact"/>
        </dgm:presLayoutVars>
      </dgm:prSet>
      <dgm:spPr/>
    </dgm:pt>
    <dgm:pt modelId="{3ABE5B3B-7A1A-4545-B9F9-08471A5583BB}" type="pres">
      <dgm:prSet presAssocID="{C0462BEE-FC3F-4EE0-B2CE-AC550F24CADD}" presName="parentText" presStyleLbl="node1" presStyleIdx="0" presStyleCnt="3">
        <dgm:presLayoutVars>
          <dgm:chMax val="0"/>
          <dgm:bulletEnabled val="1"/>
        </dgm:presLayoutVars>
      </dgm:prSet>
      <dgm:spPr/>
    </dgm:pt>
    <dgm:pt modelId="{AC7D185D-173F-4B78-BE3A-249CC84E09A4}" type="pres">
      <dgm:prSet presAssocID="{C0462BEE-FC3F-4EE0-B2CE-AC550F24CADD}" presName="childText" presStyleLbl="revTx" presStyleIdx="0" presStyleCnt="3">
        <dgm:presLayoutVars>
          <dgm:bulletEnabled val="1"/>
        </dgm:presLayoutVars>
      </dgm:prSet>
      <dgm:spPr/>
    </dgm:pt>
    <dgm:pt modelId="{16F8048C-C9B0-4C01-9AD0-F26E98637E51}" type="pres">
      <dgm:prSet presAssocID="{E7846233-6D4D-4FD6-9151-BC7FE3763BE0}" presName="parentText" presStyleLbl="node1" presStyleIdx="1" presStyleCnt="3">
        <dgm:presLayoutVars>
          <dgm:chMax val="0"/>
          <dgm:bulletEnabled val="1"/>
        </dgm:presLayoutVars>
      </dgm:prSet>
      <dgm:spPr/>
    </dgm:pt>
    <dgm:pt modelId="{E1B7F824-535B-44E7-9D9E-77A16D6F3E4B}" type="pres">
      <dgm:prSet presAssocID="{E7846233-6D4D-4FD6-9151-BC7FE3763BE0}" presName="childText" presStyleLbl="revTx" presStyleIdx="1" presStyleCnt="3">
        <dgm:presLayoutVars>
          <dgm:bulletEnabled val="1"/>
        </dgm:presLayoutVars>
      </dgm:prSet>
      <dgm:spPr/>
    </dgm:pt>
    <dgm:pt modelId="{E20743A6-E9E4-4AF4-9B88-76CEE89857A9}" type="pres">
      <dgm:prSet presAssocID="{51AC3486-487F-40A8-BB9E-29D725576CF8}" presName="parentText" presStyleLbl="node1" presStyleIdx="2" presStyleCnt="3">
        <dgm:presLayoutVars>
          <dgm:chMax val="0"/>
          <dgm:bulletEnabled val="1"/>
        </dgm:presLayoutVars>
      </dgm:prSet>
      <dgm:spPr/>
    </dgm:pt>
    <dgm:pt modelId="{A3A2352E-C4F1-4348-B3E2-EAC285F0F3A2}" type="pres">
      <dgm:prSet presAssocID="{51AC3486-487F-40A8-BB9E-29D725576CF8}" presName="childText" presStyleLbl="revTx" presStyleIdx="2" presStyleCnt="3">
        <dgm:presLayoutVars>
          <dgm:bulletEnabled val="1"/>
        </dgm:presLayoutVars>
      </dgm:prSet>
      <dgm:spPr/>
    </dgm:pt>
  </dgm:ptLst>
  <dgm:cxnLst>
    <dgm:cxn modelId="{1E165B1E-4731-47B4-961D-79F9750E46CE}" type="presOf" srcId="{668F4815-703D-4838-9260-1479C30C4770}" destId="{A3A2352E-C4F1-4348-B3E2-EAC285F0F3A2}" srcOrd="0" destOrd="0" presId="urn:microsoft.com/office/officeart/2005/8/layout/vList2"/>
    <dgm:cxn modelId="{24847C37-CE8C-4A2B-9AB0-6A6F78D9ABAD}" srcId="{BBC98CBB-672E-4AD1-A337-D521223B3DAE}" destId="{51AC3486-487F-40A8-BB9E-29D725576CF8}" srcOrd="2" destOrd="0" parTransId="{1B7BA619-0DB8-4CF3-91B7-627BCBB1711A}" sibTransId="{9917E66B-50E2-4FCA-BD2B-9B144CA44322}"/>
    <dgm:cxn modelId="{46A69E3C-0E4C-4757-B81F-09F20956BB1D}" type="presOf" srcId="{BE40995C-BE72-4769-95BA-49535720F146}" destId="{AC7D185D-173F-4B78-BE3A-249CC84E09A4}" srcOrd="0" destOrd="0" presId="urn:microsoft.com/office/officeart/2005/8/layout/vList2"/>
    <dgm:cxn modelId="{A4612340-36A2-450D-AAEC-25A1DBE5F16F}" type="presOf" srcId="{E7846233-6D4D-4FD6-9151-BC7FE3763BE0}" destId="{16F8048C-C9B0-4C01-9AD0-F26E98637E51}" srcOrd="0" destOrd="0" presId="urn:microsoft.com/office/officeart/2005/8/layout/vList2"/>
    <dgm:cxn modelId="{43DE415D-C168-415B-99AD-3839C1D03077}" type="presOf" srcId="{C0462BEE-FC3F-4EE0-B2CE-AC550F24CADD}" destId="{3ABE5B3B-7A1A-4545-B9F9-08471A5583BB}" srcOrd="0" destOrd="0" presId="urn:microsoft.com/office/officeart/2005/8/layout/vList2"/>
    <dgm:cxn modelId="{3281DF41-5266-4721-A0D9-3580B942C651}" srcId="{BBC98CBB-672E-4AD1-A337-D521223B3DAE}" destId="{E7846233-6D4D-4FD6-9151-BC7FE3763BE0}" srcOrd="1" destOrd="0" parTransId="{0B7BC9BD-83DE-4BB6-BA22-617D12A9D75A}" sibTransId="{7EB7B251-046D-4C00-A25E-70C6BDD06A5C}"/>
    <dgm:cxn modelId="{D86DC973-5935-453D-A90F-09B836EB1BB5}" srcId="{E7846233-6D4D-4FD6-9151-BC7FE3763BE0}" destId="{4F897D6C-6276-4492-A705-7BE9E11A5FF8}" srcOrd="0" destOrd="0" parTransId="{CF406EE4-7D99-4894-A35A-E79FC64DEEB5}" sibTransId="{9291F481-DC73-49F1-B5CB-42AF2399693C}"/>
    <dgm:cxn modelId="{2CCF1F82-7F08-4D4C-90A8-2DAF91E66C9B}" type="presOf" srcId="{42FC3B26-DC87-434B-8388-D711DDEE2D7D}" destId="{A3A2352E-C4F1-4348-B3E2-EAC285F0F3A2}" srcOrd="0" destOrd="1" presId="urn:microsoft.com/office/officeart/2005/8/layout/vList2"/>
    <dgm:cxn modelId="{B2F57D90-523C-4854-913E-FAFE7CA8B066}" type="presOf" srcId="{51AC3486-487F-40A8-BB9E-29D725576CF8}" destId="{E20743A6-E9E4-4AF4-9B88-76CEE89857A9}" srcOrd="0" destOrd="0" presId="urn:microsoft.com/office/officeart/2005/8/layout/vList2"/>
    <dgm:cxn modelId="{C34D1296-E99F-4945-AA3F-2B6FD0E07193}" srcId="{BBC98CBB-672E-4AD1-A337-D521223B3DAE}" destId="{C0462BEE-FC3F-4EE0-B2CE-AC550F24CADD}" srcOrd="0" destOrd="0" parTransId="{4DBAB9C2-358E-4C49-B9C5-5DF1EB4F4FE6}" sibTransId="{33B38EDF-779D-4D39-A295-E8195CECD519}"/>
    <dgm:cxn modelId="{1A94BB96-3A74-4C3B-AA0D-8861CFB82A5C}" srcId="{C0462BEE-FC3F-4EE0-B2CE-AC550F24CADD}" destId="{BE40995C-BE72-4769-95BA-49535720F146}" srcOrd="0" destOrd="0" parTransId="{1E91AF94-787A-492D-A475-DDEC62DC7250}" sibTransId="{E995C68D-3301-4BA1-B6AC-C78C4E509323}"/>
    <dgm:cxn modelId="{54F2EDAB-E67B-4FA5-8886-3D9B5A12C756}" type="presOf" srcId="{55C8C97D-082B-4B8D-9914-3CE57ECE36B4}" destId="{E1B7F824-535B-44E7-9D9E-77A16D6F3E4B}" srcOrd="0" destOrd="1" presId="urn:microsoft.com/office/officeart/2005/8/layout/vList2"/>
    <dgm:cxn modelId="{45C578B6-C79C-409C-BB00-8B3FFE0202FB}" srcId="{E7846233-6D4D-4FD6-9151-BC7FE3763BE0}" destId="{55C8C97D-082B-4B8D-9914-3CE57ECE36B4}" srcOrd="1" destOrd="0" parTransId="{81C0E43E-CC4C-4C95-B9C3-7EA7B1DD1568}" sibTransId="{F51414B9-26A2-4AA7-A869-C37FD70426C4}"/>
    <dgm:cxn modelId="{F443CEB8-106C-4395-9706-BD17BAA819B6}" type="presOf" srcId="{4F897D6C-6276-4492-A705-7BE9E11A5FF8}" destId="{E1B7F824-535B-44E7-9D9E-77A16D6F3E4B}" srcOrd="0" destOrd="0" presId="urn:microsoft.com/office/officeart/2005/8/layout/vList2"/>
    <dgm:cxn modelId="{687E20BB-1CEA-414F-9607-220D80714B19}" type="presOf" srcId="{BBC98CBB-672E-4AD1-A337-D521223B3DAE}" destId="{C0330967-2234-40B1-92E6-E552EEACE802}" srcOrd="0" destOrd="0" presId="urn:microsoft.com/office/officeart/2005/8/layout/vList2"/>
    <dgm:cxn modelId="{1BECAEC1-D211-4D85-9FAE-6F843A024AFE}" srcId="{51AC3486-487F-40A8-BB9E-29D725576CF8}" destId="{42FC3B26-DC87-434B-8388-D711DDEE2D7D}" srcOrd="1" destOrd="0" parTransId="{5CF69F06-4DE2-4DAE-B9E9-E65ACBCA3357}" sibTransId="{9DE99F0D-5400-4AF1-966B-31816DD6D8A7}"/>
    <dgm:cxn modelId="{AE305EE3-E81E-4E1F-AF23-2E087256ED7A}" srcId="{51AC3486-487F-40A8-BB9E-29D725576CF8}" destId="{668F4815-703D-4838-9260-1479C30C4770}" srcOrd="0" destOrd="0" parTransId="{39A3F799-AB9F-45A7-923A-20757ACA833D}" sibTransId="{93D03D2D-830E-480E-8F8D-0A7AE80FC5F3}"/>
    <dgm:cxn modelId="{6420073F-3A80-49E4-81BD-1CE39E559E9E}" type="presParOf" srcId="{C0330967-2234-40B1-92E6-E552EEACE802}" destId="{3ABE5B3B-7A1A-4545-B9F9-08471A5583BB}" srcOrd="0" destOrd="0" presId="urn:microsoft.com/office/officeart/2005/8/layout/vList2"/>
    <dgm:cxn modelId="{81595942-F833-4732-837E-0238B8E9EC57}" type="presParOf" srcId="{C0330967-2234-40B1-92E6-E552EEACE802}" destId="{AC7D185D-173F-4B78-BE3A-249CC84E09A4}" srcOrd="1" destOrd="0" presId="urn:microsoft.com/office/officeart/2005/8/layout/vList2"/>
    <dgm:cxn modelId="{357198DD-9CFD-45D7-B7FA-50381DBBC542}" type="presParOf" srcId="{C0330967-2234-40B1-92E6-E552EEACE802}" destId="{16F8048C-C9B0-4C01-9AD0-F26E98637E51}" srcOrd="2" destOrd="0" presId="urn:microsoft.com/office/officeart/2005/8/layout/vList2"/>
    <dgm:cxn modelId="{8E0DEB1B-B357-4061-BCF2-075DA05AEA4D}" type="presParOf" srcId="{C0330967-2234-40B1-92E6-E552EEACE802}" destId="{E1B7F824-535B-44E7-9D9E-77A16D6F3E4B}" srcOrd="3" destOrd="0" presId="urn:microsoft.com/office/officeart/2005/8/layout/vList2"/>
    <dgm:cxn modelId="{FB233869-6574-46BC-9EE2-3CA73618A89A}" type="presParOf" srcId="{C0330967-2234-40B1-92E6-E552EEACE802}" destId="{E20743A6-E9E4-4AF4-9B88-76CEE89857A9}" srcOrd="4" destOrd="0" presId="urn:microsoft.com/office/officeart/2005/8/layout/vList2"/>
    <dgm:cxn modelId="{200ADA29-4AFA-49B9-8B0E-4F2B337E68D7}" type="presParOf" srcId="{C0330967-2234-40B1-92E6-E552EEACE802}" destId="{A3A2352E-C4F1-4348-B3E2-EAC285F0F3A2}"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6470875-EC89-4247-8DB9-B75A52F7B1A3}" type="doc">
      <dgm:prSet loTypeId="urn:microsoft.com/office/officeart/2009/3/layout/StepUpProcess" loCatId="process" qsTypeId="urn:microsoft.com/office/officeart/2005/8/quickstyle/simple1" qsCatId="simple" csTypeId="urn:microsoft.com/office/officeart/2005/8/colors/colorful1" csCatId="colorful" phldr="1"/>
      <dgm:spPr/>
    </dgm:pt>
    <dgm:pt modelId="{70F7038E-A0CF-41C4-ADEE-BE323608A97E}">
      <dgm:prSet phldrT="[文字]" custT="1"/>
      <dgm:spPr/>
      <dgm:t>
        <a:bodyPr/>
        <a:lstStyle/>
        <a:p>
          <a:pPr>
            <a:spcAft>
              <a:spcPts val="0"/>
            </a:spcAft>
          </a:pPr>
          <a:r>
            <a:rPr lang="zh-TW" altLang="en-US" sz="1900" b="1" dirty="0">
              <a:latin typeface="微軟正黑體" panose="020B0604030504040204" pitchFamily="34" charset="-120"/>
              <a:ea typeface="微軟正黑體" panose="020B0604030504040204" pitchFamily="34" charset="-120"/>
            </a:rPr>
            <a:t>與委託人簽訂委託契約</a:t>
          </a:r>
        </a:p>
      </dgm:t>
    </dgm:pt>
    <dgm:pt modelId="{852669D3-8FFE-46E9-911B-08FA9BCEB4CA}" type="parTrans" cxnId="{7C5D49D3-E371-483D-B40B-40C7439E14A1}">
      <dgm:prSet/>
      <dgm:spPr/>
      <dgm:t>
        <a:bodyPr/>
        <a:lstStyle/>
        <a:p>
          <a:endParaRPr lang="zh-TW" altLang="en-US"/>
        </a:p>
      </dgm:t>
    </dgm:pt>
    <dgm:pt modelId="{436190C7-17D7-4CF6-B2FE-162EB015E521}" type="sibTrans" cxnId="{7C5D49D3-E371-483D-B40B-40C7439E14A1}">
      <dgm:prSet/>
      <dgm:spPr/>
      <dgm:t>
        <a:bodyPr/>
        <a:lstStyle/>
        <a:p>
          <a:endParaRPr lang="zh-TW" altLang="en-US"/>
        </a:p>
      </dgm:t>
    </dgm:pt>
    <dgm:pt modelId="{F53B14CF-C5EA-4257-AF15-F6466BEDE93D}">
      <dgm:prSet phldrT="[文字]" custT="1"/>
      <dgm:spPr/>
      <dgm:t>
        <a:bodyPr/>
        <a:lstStyle/>
        <a:p>
          <a:pPr>
            <a:spcAft>
              <a:spcPts val="0"/>
            </a:spcAft>
          </a:pPr>
          <a:r>
            <a:rPr lang="zh-TW" altLang="en-US" sz="1900" b="1" kern="1200" dirty="0">
              <a:latin typeface="微軟正黑體" panose="020B0604030504040204" pitchFamily="34" charset="-120"/>
              <a:ea typeface="微軟正黑體" panose="020B0604030504040204" pitchFamily="34" charset="-120"/>
            </a:rPr>
            <a:t>製作不動產說明書</a:t>
          </a:r>
          <a:r>
            <a:rPr lang="en-US" altLang="zh-TW" sz="1900" b="1" kern="1200" dirty="0">
              <a:latin typeface="微軟正黑體" panose="020B0604030504040204" pitchFamily="34" charset="-120"/>
              <a:ea typeface="微軟正黑體" panose="020B0604030504040204" pitchFamily="34" charset="-120"/>
            </a:rPr>
            <a:t>(</a:t>
          </a:r>
          <a:r>
            <a:rPr lang="zh-TW" altLang="en-US" sz="1900" b="1" kern="1200" dirty="0">
              <a:solidFill>
                <a:srgbClr val="FF0000"/>
              </a:solidFill>
              <a:latin typeface="微軟正黑體" panose="020B0604030504040204" pitchFamily="34" charset="-120"/>
              <a:ea typeface="微軟正黑體" panose="020B0604030504040204" pitchFamily="34" charset="-120"/>
            </a:rPr>
            <a:t>經紀人</a:t>
          </a:r>
          <a:r>
            <a:rPr lang="en-US" altLang="zh-TW" sz="1900" b="1" kern="1200" dirty="0">
              <a:solidFill>
                <a:srgbClr val="FF0000"/>
              </a:solidFill>
              <a:latin typeface="微軟正黑體" panose="020B0604030504040204" pitchFamily="34" charset="-120"/>
              <a:ea typeface="微軟正黑體" panose="020B0604030504040204" pitchFamily="34" charset="-120"/>
              <a:cs typeface="+mn-cs"/>
            </a:rPr>
            <a:t>+</a:t>
          </a:r>
          <a:r>
            <a:rPr lang="zh-TW" altLang="en-US" sz="1900" b="1" kern="1200" dirty="0">
              <a:solidFill>
                <a:srgbClr val="FF0000"/>
              </a:solidFill>
              <a:latin typeface="微軟正黑體" panose="020B0604030504040204" pitchFamily="34" charset="-120"/>
              <a:ea typeface="微軟正黑體" panose="020B0604030504040204" pitchFamily="34" charset="-120"/>
              <a:cs typeface="+mn-cs"/>
            </a:rPr>
            <a:t>委託人簽章</a:t>
          </a:r>
          <a:r>
            <a:rPr lang="en-US" altLang="zh-TW" sz="1900" b="1" kern="1200" dirty="0">
              <a:solidFill>
                <a:prstClr val="black">
                  <a:hueOff val="0"/>
                  <a:satOff val="0"/>
                  <a:lumOff val="0"/>
                  <a:alphaOff val="0"/>
                </a:prstClr>
              </a:solidFill>
              <a:latin typeface="微軟正黑體" panose="020B0604030504040204" pitchFamily="34" charset="-120"/>
              <a:ea typeface="微軟正黑體" panose="020B0604030504040204" pitchFamily="34" charset="-120"/>
              <a:cs typeface="+mn-cs"/>
            </a:rPr>
            <a:t>)</a:t>
          </a:r>
          <a:endParaRPr lang="zh-TW" altLang="en-US" sz="1900" b="1" kern="1200" dirty="0">
            <a:solidFill>
              <a:prstClr val="black">
                <a:hueOff val="0"/>
                <a:satOff val="0"/>
                <a:lumOff val="0"/>
                <a:alphaOff val="0"/>
              </a:prstClr>
            </a:solidFill>
            <a:latin typeface="微軟正黑體" panose="020B0604030504040204" pitchFamily="34" charset="-120"/>
            <a:ea typeface="微軟正黑體" panose="020B0604030504040204" pitchFamily="34" charset="-120"/>
            <a:cs typeface="+mn-cs"/>
          </a:endParaRPr>
        </a:p>
      </dgm:t>
    </dgm:pt>
    <dgm:pt modelId="{7102DBD8-EAC4-4306-A438-E23AE243A07A}" type="parTrans" cxnId="{DDF415F2-04B2-4448-A54C-98B9A441ADDF}">
      <dgm:prSet/>
      <dgm:spPr/>
      <dgm:t>
        <a:bodyPr/>
        <a:lstStyle/>
        <a:p>
          <a:endParaRPr lang="zh-TW" altLang="en-US"/>
        </a:p>
      </dgm:t>
    </dgm:pt>
    <dgm:pt modelId="{70413817-72C6-427F-90CA-D3482A2EE912}" type="sibTrans" cxnId="{DDF415F2-04B2-4448-A54C-98B9A441ADDF}">
      <dgm:prSet/>
      <dgm:spPr/>
      <dgm:t>
        <a:bodyPr/>
        <a:lstStyle/>
        <a:p>
          <a:endParaRPr lang="zh-TW" altLang="en-US"/>
        </a:p>
      </dgm:t>
    </dgm:pt>
    <dgm:pt modelId="{36C98AEC-EAC5-46B2-8FDE-85F3BBB5A2BF}">
      <dgm:prSet phldrT="[文字]" custT="1"/>
      <dgm:spPr/>
      <dgm:t>
        <a:bodyPr/>
        <a:lstStyle/>
        <a:p>
          <a:pPr>
            <a:spcAft>
              <a:spcPts val="0"/>
            </a:spcAft>
          </a:pPr>
          <a:r>
            <a:rPr lang="zh-TW" altLang="en-US" sz="1900" b="1" dirty="0">
              <a:latin typeface="微軟正黑體" panose="020B0604030504040204" pitchFamily="34" charset="-120"/>
              <a:ea typeface="微軟正黑體" panose="020B0604030504040204" pitchFamily="34" charset="-120"/>
            </a:rPr>
            <a:t>經紀人員以不動產說明書向買方解說</a:t>
          </a:r>
          <a:r>
            <a:rPr lang="en-US" altLang="zh-TW" sz="1900" b="1" dirty="0">
              <a:latin typeface="微軟正黑體" panose="020B0604030504040204" pitchFamily="34" charset="-120"/>
              <a:ea typeface="微軟正黑體" panose="020B0604030504040204" pitchFamily="34" charset="-120"/>
            </a:rPr>
            <a:t>(</a:t>
          </a:r>
          <a:r>
            <a:rPr lang="zh-TW" altLang="en-US" sz="1900" b="1" dirty="0">
              <a:solidFill>
                <a:srgbClr val="FF0000"/>
              </a:solidFill>
              <a:latin typeface="微軟正黑體" panose="020B0604030504040204" pitchFamily="34" charset="-120"/>
              <a:ea typeface="微軟正黑體" panose="020B0604030504040204" pitchFamily="34" charset="-120"/>
            </a:rPr>
            <a:t>解說經紀人員需</a:t>
          </a:r>
          <a:r>
            <a:rPr lang="zh-TW" altLang="en-US" sz="1900" b="1" dirty="0">
              <a:solidFill>
                <a:srgbClr val="FF0000"/>
              </a:solidFill>
              <a:latin typeface="微軟正黑體" panose="020B0604030504040204" pitchFamily="34" charset="-120"/>
              <a:ea typeface="微軟正黑體" panose="020B0604030504040204" pitchFamily="34" charset="-120"/>
              <a:cs typeface="+mn-cs"/>
            </a:rPr>
            <a:t>簽章</a:t>
          </a:r>
          <a:r>
            <a:rPr lang="en-US" altLang="zh-TW" sz="1900" b="1" dirty="0">
              <a:solidFill>
                <a:prstClr val="black">
                  <a:hueOff val="0"/>
                  <a:satOff val="0"/>
                  <a:lumOff val="0"/>
                  <a:alphaOff val="0"/>
                </a:prstClr>
              </a:solidFill>
              <a:latin typeface="微軟正黑體" panose="020B0604030504040204" pitchFamily="34" charset="-120"/>
              <a:ea typeface="微軟正黑體" panose="020B0604030504040204" pitchFamily="34" charset="-120"/>
              <a:cs typeface="+mn-cs"/>
            </a:rPr>
            <a:t>)</a:t>
          </a:r>
          <a:endParaRPr lang="zh-TW" altLang="en-US" sz="1900" b="1" dirty="0">
            <a:latin typeface="微軟正黑體" panose="020B0604030504040204" pitchFamily="34" charset="-120"/>
            <a:ea typeface="微軟正黑體" panose="020B0604030504040204" pitchFamily="34" charset="-120"/>
          </a:endParaRPr>
        </a:p>
      </dgm:t>
    </dgm:pt>
    <dgm:pt modelId="{13D4E27B-1DB4-4F90-9B50-24DE67A5BE17}" type="parTrans" cxnId="{EBAFC786-9800-457F-9E59-ED43AA79A8A5}">
      <dgm:prSet/>
      <dgm:spPr/>
      <dgm:t>
        <a:bodyPr/>
        <a:lstStyle/>
        <a:p>
          <a:endParaRPr lang="zh-TW" altLang="en-US"/>
        </a:p>
      </dgm:t>
    </dgm:pt>
    <dgm:pt modelId="{B2815FE7-2495-4C87-978A-C7B4DE5449E6}" type="sibTrans" cxnId="{EBAFC786-9800-457F-9E59-ED43AA79A8A5}">
      <dgm:prSet/>
      <dgm:spPr/>
      <dgm:t>
        <a:bodyPr/>
        <a:lstStyle/>
        <a:p>
          <a:endParaRPr lang="zh-TW" altLang="en-US"/>
        </a:p>
      </dgm:t>
    </dgm:pt>
    <dgm:pt modelId="{6CA5A3A1-2267-418A-89F9-F2565D93B4E2}">
      <dgm:prSet phldrT="[文字]" custT="1"/>
      <dgm:spPr/>
      <dgm:t>
        <a:bodyPr/>
        <a:lstStyle/>
        <a:p>
          <a:pPr>
            <a:spcAft>
              <a:spcPts val="0"/>
            </a:spcAft>
          </a:pPr>
          <a:r>
            <a:rPr lang="zh-TW" altLang="en-US" sz="1900" b="1" dirty="0">
              <a:latin typeface="微軟正黑體" panose="020B0604030504040204" pitchFamily="34" charset="-120"/>
              <a:ea typeface="微軟正黑體" panose="020B0604030504040204" pitchFamily="34" charset="-120"/>
            </a:rPr>
            <a:t>簽約時，將不動產說明書交付買方，並由</a:t>
          </a:r>
          <a:r>
            <a:rPr lang="zh-TW" altLang="en-US" sz="1900" b="1" dirty="0">
              <a:solidFill>
                <a:srgbClr val="FF0000"/>
              </a:solidFill>
              <a:latin typeface="微軟正黑體" panose="020B0604030504040204" pitchFamily="34" charset="-120"/>
              <a:ea typeface="微軟正黑體" panose="020B0604030504040204" pitchFamily="34" charset="-120"/>
            </a:rPr>
            <a:t>買方簽章</a:t>
          </a:r>
          <a:r>
            <a:rPr lang="zh-TW" altLang="en-US" sz="1900" b="1" dirty="0">
              <a:latin typeface="微軟正黑體" panose="020B0604030504040204" pitchFamily="34" charset="-120"/>
              <a:ea typeface="微軟正黑體" panose="020B0604030504040204" pitchFamily="34" charset="-120"/>
            </a:rPr>
            <a:t>。</a:t>
          </a:r>
          <a:r>
            <a:rPr lang="en-US" altLang="zh-TW" sz="1900" b="1" dirty="0">
              <a:latin typeface="微軟正黑體" panose="020B0604030504040204" pitchFamily="34" charset="-120"/>
              <a:ea typeface="微軟正黑體" panose="020B0604030504040204" pitchFamily="34" charset="-120"/>
            </a:rPr>
            <a:t>(</a:t>
          </a:r>
          <a:r>
            <a:rPr lang="zh-TW" altLang="en-US" sz="1900" b="1" dirty="0">
              <a:solidFill>
                <a:srgbClr val="FF0000"/>
              </a:solidFill>
              <a:latin typeface="微軟正黑體" panose="020B0604030504040204" pitchFamily="34" charset="-120"/>
              <a:ea typeface="微軟正黑體" panose="020B0604030504040204" pitchFamily="34" charset="-120"/>
            </a:rPr>
            <a:t>視為契約書內容之一部分</a:t>
          </a:r>
          <a:r>
            <a:rPr lang="en-US" altLang="zh-TW" sz="1900" b="1" dirty="0">
              <a:latin typeface="微軟正黑體" panose="020B0604030504040204" pitchFamily="34" charset="-120"/>
              <a:ea typeface="微軟正黑體" panose="020B0604030504040204" pitchFamily="34" charset="-120"/>
            </a:rPr>
            <a:t>)</a:t>
          </a:r>
          <a:endParaRPr lang="zh-TW" altLang="en-US" sz="1900" b="1" dirty="0">
            <a:latin typeface="微軟正黑體" panose="020B0604030504040204" pitchFamily="34" charset="-120"/>
            <a:ea typeface="微軟正黑體" panose="020B0604030504040204" pitchFamily="34" charset="-120"/>
          </a:endParaRPr>
        </a:p>
      </dgm:t>
    </dgm:pt>
    <dgm:pt modelId="{D579912A-E61B-4117-B9A3-E12FBBCA4A13}" type="parTrans" cxnId="{E58C8EEF-8493-4240-AB0B-A1DBF23D7C1F}">
      <dgm:prSet/>
      <dgm:spPr/>
      <dgm:t>
        <a:bodyPr/>
        <a:lstStyle/>
        <a:p>
          <a:endParaRPr lang="zh-TW" altLang="en-US"/>
        </a:p>
      </dgm:t>
    </dgm:pt>
    <dgm:pt modelId="{70BC7E1C-58B7-48E0-B6D8-D9670B15BC42}" type="sibTrans" cxnId="{E58C8EEF-8493-4240-AB0B-A1DBF23D7C1F}">
      <dgm:prSet/>
      <dgm:spPr/>
      <dgm:t>
        <a:bodyPr/>
        <a:lstStyle/>
        <a:p>
          <a:endParaRPr lang="zh-TW" altLang="en-US"/>
        </a:p>
      </dgm:t>
    </dgm:pt>
    <dgm:pt modelId="{C1EB4601-F7DF-4C8C-8A14-0627958540F2}" type="pres">
      <dgm:prSet presAssocID="{06470875-EC89-4247-8DB9-B75A52F7B1A3}" presName="rootnode" presStyleCnt="0">
        <dgm:presLayoutVars>
          <dgm:chMax/>
          <dgm:chPref/>
          <dgm:dir/>
          <dgm:animLvl val="lvl"/>
        </dgm:presLayoutVars>
      </dgm:prSet>
      <dgm:spPr/>
    </dgm:pt>
    <dgm:pt modelId="{424CA768-6F2E-4F8C-8878-2721FDE8C39F}" type="pres">
      <dgm:prSet presAssocID="{70F7038E-A0CF-41C4-ADEE-BE323608A97E}" presName="composite" presStyleCnt="0"/>
      <dgm:spPr/>
    </dgm:pt>
    <dgm:pt modelId="{38178288-75A7-49A3-A822-F5617254DFBF}" type="pres">
      <dgm:prSet presAssocID="{70F7038E-A0CF-41C4-ADEE-BE323608A97E}" presName="LShape" presStyleLbl="alignNode1" presStyleIdx="0" presStyleCnt="7"/>
      <dgm:spPr/>
    </dgm:pt>
    <dgm:pt modelId="{FA74F88C-520B-4585-8C74-DEF766EB02DB}" type="pres">
      <dgm:prSet presAssocID="{70F7038E-A0CF-41C4-ADEE-BE323608A97E}" presName="ParentText" presStyleLbl="revTx" presStyleIdx="0" presStyleCnt="4">
        <dgm:presLayoutVars>
          <dgm:chMax val="0"/>
          <dgm:chPref val="0"/>
          <dgm:bulletEnabled val="1"/>
        </dgm:presLayoutVars>
      </dgm:prSet>
      <dgm:spPr/>
    </dgm:pt>
    <dgm:pt modelId="{EAD1C421-5032-41C0-BB9C-088671377566}" type="pres">
      <dgm:prSet presAssocID="{70F7038E-A0CF-41C4-ADEE-BE323608A97E}" presName="Triangle" presStyleLbl="alignNode1" presStyleIdx="1" presStyleCnt="7"/>
      <dgm:spPr/>
    </dgm:pt>
    <dgm:pt modelId="{AF8E8CB6-8278-43AA-A2DF-9AF0772DE7D1}" type="pres">
      <dgm:prSet presAssocID="{436190C7-17D7-4CF6-B2FE-162EB015E521}" presName="sibTrans" presStyleCnt="0"/>
      <dgm:spPr/>
    </dgm:pt>
    <dgm:pt modelId="{AB22563C-FC22-4E8B-AD87-B5424902835B}" type="pres">
      <dgm:prSet presAssocID="{436190C7-17D7-4CF6-B2FE-162EB015E521}" presName="space" presStyleCnt="0"/>
      <dgm:spPr/>
    </dgm:pt>
    <dgm:pt modelId="{D7CCA935-CD77-4B17-B397-067AD884B0C2}" type="pres">
      <dgm:prSet presAssocID="{F53B14CF-C5EA-4257-AF15-F6466BEDE93D}" presName="composite" presStyleCnt="0"/>
      <dgm:spPr/>
    </dgm:pt>
    <dgm:pt modelId="{01F48800-E441-41D6-8782-CA840D9880AA}" type="pres">
      <dgm:prSet presAssocID="{F53B14CF-C5EA-4257-AF15-F6466BEDE93D}" presName="LShape" presStyleLbl="alignNode1" presStyleIdx="2" presStyleCnt="7"/>
      <dgm:spPr/>
    </dgm:pt>
    <dgm:pt modelId="{05D576E0-7472-427A-8761-D7FF6BBD1334}" type="pres">
      <dgm:prSet presAssocID="{F53B14CF-C5EA-4257-AF15-F6466BEDE93D}" presName="ParentText" presStyleLbl="revTx" presStyleIdx="1" presStyleCnt="4">
        <dgm:presLayoutVars>
          <dgm:chMax val="0"/>
          <dgm:chPref val="0"/>
          <dgm:bulletEnabled val="1"/>
        </dgm:presLayoutVars>
      </dgm:prSet>
      <dgm:spPr/>
    </dgm:pt>
    <dgm:pt modelId="{BBF172FC-0294-4B8B-816B-F2578B89565D}" type="pres">
      <dgm:prSet presAssocID="{F53B14CF-C5EA-4257-AF15-F6466BEDE93D}" presName="Triangle" presStyleLbl="alignNode1" presStyleIdx="3" presStyleCnt="7"/>
      <dgm:spPr/>
    </dgm:pt>
    <dgm:pt modelId="{6DC065BF-2546-45C9-B1A7-924420F656FC}" type="pres">
      <dgm:prSet presAssocID="{70413817-72C6-427F-90CA-D3482A2EE912}" presName="sibTrans" presStyleCnt="0"/>
      <dgm:spPr/>
    </dgm:pt>
    <dgm:pt modelId="{F373141B-C87E-422B-A66B-991600287CC3}" type="pres">
      <dgm:prSet presAssocID="{70413817-72C6-427F-90CA-D3482A2EE912}" presName="space" presStyleCnt="0"/>
      <dgm:spPr/>
    </dgm:pt>
    <dgm:pt modelId="{CD852AD7-7153-467D-9FE2-4D0A5C38B350}" type="pres">
      <dgm:prSet presAssocID="{36C98AEC-EAC5-46B2-8FDE-85F3BBB5A2BF}" presName="composite" presStyleCnt="0"/>
      <dgm:spPr/>
    </dgm:pt>
    <dgm:pt modelId="{8CC37982-1537-4709-9A93-B40988FF3285}" type="pres">
      <dgm:prSet presAssocID="{36C98AEC-EAC5-46B2-8FDE-85F3BBB5A2BF}" presName="LShape" presStyleLbl="alignNode1" presStyleIdx="4" presStyleCnt="7"/>
      <dgm:spPr/>
    </dgm:pt>
    <dgm:pt modelId="{34ECF5B9-68BE-4F5B-A58C-DAED13B9CC96}" type="pres">
      <dgm:prSet presAssocID="{36C98AEC-EAC5-46B2-8FDE-85F3BBB5A2BF}" presName="ParentText" presStyleLbl="revTx" presStyleIdx="2" presStyleCnt="4">
        <dgm:presLayoutVars>
          <dgm:chMax val="0"/>
          <dgm:chPref val="0"/>
          <dgm:bulletEnabled val="1"/>
        </dgm:presLayoutVars>
      </dgm:prSet>
      <dgm:spPr/>
    </dgm:pt>
    <dgm:pt modelId="{2F73A46F-AA33-438C-9D06-867E5D2D7221}" type="pres">
      <dgm:prSet presAssocID="{36C98AEC-EAC5-46B2-8FDE-85F3BBB5A2BF}" presName="Triangle" presStyleLbl="alignNode1" presStyleIdx="5" presStyleCnt="7"/>
      <dgm:spPr/>
    </dgm:pt>
    <dgm:pt modelId="{D0C99295-A5D7-4A89-81B8-F232EA7CD7B9}" type="pres">
      <dgm:prSet presAssocID="{B2815FE7-2495-4C87-978A-C7B4DE5449E6}" presName="sibTrans" presStyleCnt="0"/>
      <dgm:spPr/>
    </dgm:pt>
    <dgm:pt modelId="{FF887477-4782-48A2-85B3-75F29724E66C}" type="pres">
      <dgm:prSet presAssocID="{B2815FE7-2495-4C87-978A-C7B4DE5449E6}" presName="space" presStyleCnt="0"/>
      <dgm:spPr/>
    </dgm:pt>
    <dgm:pt modelId="{A2665A77-5901-42B9-B2CC-751DF276ABE5}" type="pres">
      <dgm:prSet presAssocID="{6CA5A3A1-2267-418A-89F9-F2565D93B4E2}" presName="composite" presStyleCnt="0"/>
      <dgm:spPr/>
    </dgm:pt>
    <dgm:pt modelId="{CBD02053-31B5-4B69-A215-4C27F16C090C}" type="pres">
      <dgm:prSet presAssocID="{6CA5A3A1-2267-418A-89F9-F2565D93B4E2}" presName="LShape" presStyleLbl="alignNode1" presStyleIdx="6" presStyleCnt="7"/>
      <dgm:spPr/>
    </dgm:pt>
    <dgm:pt modelId="{351A3FEF-4A2B-400D-818A-F3390DC50107}" type="pres">
      <dgm:prSet presAssocID="{6CA5A3A1-2267-418A-89F9-F2565D93B4E2}" presName="ParentText" presStyleLbl="revTx" presStyleIdx="3" presStyleCnt="4">
        <dgm:presLayoutVars>
          <dgm:chMax val="0"/>
          <dgm:chPref val="0"/>
          <dgm:bulletEnabled val="1"/>
        </dgm:presLayoutVars>
      </dgm:prSet>
      <dgm:spPr/>
    </dgm:pt>
  </dgm:ptLst>
  <dgm:cxnLst>
    <dgm:cxn modelId="{EFE9490D-C4A7-4C74-B577-F4A2C2F767D2}" type="presOf" srcId="{36C98AEC-EAC5-46B2-8FDE-85F3BBB5A2BF}" destId="{34ECF5B9-68BE-4F5B-A58C-DAED13B9CC96}" srcOrd="0" destOrd="0" presId="urn:microsoft.com/office/officeart/2009/3/layout/StepUpProcess"/>
    <dgm:cxn modelId="{06F9EE2C-31D0-4D2A-BC57-C44DBDAF62A9}" type="presOf" srcId="{70F7038E-A0CF-41C4-ADEE-BE323608A97E}" destId="{FA74F88C-520B-4585-8C74-DEF766EB02DB}" srcOrd="0" destOrd="0" presId="urn:microsoft.com/office/officeart/2009/3/layout/StepUpProcess"/>
    <dgm:cxn modelId="{C85A2337-FBF2-4705-8E7E-3D00F8389D18}" type="presOf" srcId="{F53B14CF-C5EA-4257-AF15-F6466BEDE93D}" destId="{05D576E0-7472-427A-8761-D7FF6BBD1334}" srcOrd="0" destOrd="0" presId="urn:microsoft.com/office/officeart/2009/3/layout/StepUpProcess"/>
    <dgm:cxn modelId="{EBAFC786-9800-457F-9E59-ED43AA79A8A5}" srcId="{06470875-EC89-4247-8DB9-B75A52F7B1A3}" destId="{36C98AEC-EAC5-46B2-8FDE-85F3BBB5A2BF}" srcOrd="2" destOrd="0" parTransId="{13D4E27B-1DB4-4F90-9B50-24DE67A5BE17}" sibTransId="{B2815FE7-2495-4C87-978A-C7B4DE5449E6}"/>
    <dgm:cxn modelId="{54B63EC0-A77E-4567-B25F-8B580240C8CC}" type="presOf" srcId="{6CA5A3A1-2267-418A-89F9-F2565D93B4E2}" destId="{351A3FEF-4A2B-400D-818A-F3390DC50107}" srcOrd="0" destOrd="0" presId="urn:microsoft.com/office/officeart/2009/3/layout/StepUpProcess"/>
    <dgm:cxn modelId="{7C5D49D3-E371-483D-B40B-40C7439E14A1}" srcId="{06470875-EC89-4247-8DB9-B75A52F7B1A3}" destId="{70F7038E-A0CF-41C4-ADEE-BE323608A97E}" srcOrd="0" destOrd="0" parTransId="{852669D3-8FFE-46E9-911B-08FA9BCEB4CA}" sibTransId="{436190C7-17D7-4CF6-B2FE-162EB015E521}"/>
    <dgm:cxn modelId="{2C3BE5DF-B530-4890-9FE1-2A9813AFA2B0}" type="presOf" srcId="{06470875-EC89-4247-8DB9-B75A52F7B1A3}" destId="{C1EB4601-F7DF-4C8C-8A14-0627958540F2}" srcOrd="0" destOrd="0" presId="urn:microsoft.com/office/officeart/2009/3/layout/StepUpProcess"/>
    <dgm:cxn modelId="{E58C8EEF-8493-4240-AB0B-A1DBF23D7C1F}" srcId="{06470875-EC89-4247-8DB9-B75A52F7B1A3}" destId="{6CA5A3A1-2267-418A-89F9-F2565D93B4E2}" srcOrd="3" destOrd="0" parTransId="{D579912A-E61B-4117-B9A3-E12FBBCA4A13}" sibTransId="{70BC7E1C-58B7-48E0-B6D8-D9670B15BC42}"/>
    <dgm:cxn modelId="{DDF415F2-04B2-4448-A54C-98B9A441ADDF}" srcId="{06470875-EC89-4247-8DB9-B75A52F7B1A3}" destId="{F53B14CF-C5EA-4257-AF15-F6466BEDE93D}" srcOrd="1" destOrd="0" parTransId="{7102DBD8-EAC4-4306-A438-E23AE243A07A}" sibTransId="{70413817-72C6-427F-90CA-D3482A2EE912}"/>
    <dgm:cxn modelId="{52A61A89-D4A0-4F88-88E0-6B230D19B817}" type="presParOf" srcId="{C1EB4601-F7DF-4C8C-8A14-0627958540F2}" destId="{424CA768-6F2E-4F8C-8878-2721FDE8C39F}" srcOrd="0" destOrd="0" presId="urn:microsoft.com/office/officeart/2009/3/layout/StepUpProcess"/>
    <dgm:cxn modelId="{69C3242A-F9D8-448B-907E-AFF6858ADDCB}" type="presParOf" srcId="{424CA768-6F2E-4F8C-8878-2721FDE8C39F}" destId="{38178288-75A7-49A3-A822-F5617254DFBF}" srcOrd="0" destOrd="0" presId="urn:microsoft.com/office/officeart/2009/3/layout/StepUpProcess"/>
    <dgm:cxn modelId="{9CD1D278-68F1-43DE-A435-649DD5A2A3F4}" type="presParOf" srcId="{424CA768-6F2E-4F8C-8878-2721FDE8C39F}" destId="{FA74F88C-520B-4585-8C74-DEF766EB02DB}" srcOrd="1" destOrd="0" presId="urn:microsoft.com/office/officeart/2009/3/layout/StepUpProcess"/>
    <dgm:cxn modelId="{EA82F95A-7810-4D60-8EEE-296053243E77}" type="presParOf" srcId="{424CA768-6F2E-4F8C-8878-2721FDE8C39F}" destId="{EAD1C421-5032-41C0-BB9C-088671377566}" srcOrd="2" destOrd="0" presId="urn:microsoft.com/office/officeart/2009/3/layout/StepUpProcess"/>
    <dgm:cxn modelId="{22E25319-E120-44EA-8023-EA067220EA87}" type="presParOf" srcId="{C1EB4601-F7DF-4C8C-8A14-0627958540F2}" destId="{AF8E8CB6-8278-43AA-A2DF-9AF0772DE7D1}" srcOrd="1" destOrd="0" presId="urn:microsoft.com/office/officeart/2009/3/layout/StepUpProcess"/>
    <dgm:cxn modelId="{6533A624-0913-4179-B51D-4DEC43E70016}" type="presParOf" srcId="{AF8E8CB6-8278-43AA-A2DF-9AF0772DE7D1}" destId="{AB22563C-FC22-4E8B-AD87-B5424902835B}" srcOrd="0" destOrd="0" presId="urn:microsoft.com/office/officeart/2009/3/layout/StepUpProcess"/>
    <dgm:cxn modelId="{8B7B4047-BABB-43B3-9311-5D7E4FAC52A1}" type="presParOf" srcId="{C1EB4601-F7DF-4C8C-8A14-0627958540F2}" destId="{D7CCA935-CD77-4B17-B397-067AD884B0C2}" srcOrd="2" destOrd="0" presId="urn:microsoft.com/office/officeart/2009/3/layout/StepUpProcess"/>
    <dgm:cxn modelId="{08124350-FCDB-42A8-9F6E-54CC31720561}" type="presParOf" srcId="{D7CCA935-CD77-4B17-B397-067AD884B0C2}" destId="{01F48800-E441-41D6-8782-CA840D9880AA}" srcOrd="0" destOrd="0" presId="urn:microsoft.com/office/officeart/2009/3/layout/StepUpProcess"/>
    <dgm:cxn modelId="{186111E4-1C39-44F5-99C4-CB1FCD6AB5DA}" type="presParOf" srcId="{D7CCA935-CD77-4B17-B397-067AD884B0C2}" destId="{05D576E0-7472-427A-8761-D7FF6BBD1334}" srcOrd="1" destOrd="0" presId="urn:microsoft.com/office/officeart/2009/3/layout/StepUpProcess"/>
    <dgm:cxn modelId="{79D34D49-E1FE-4449-8061-A777DE604158}" type="presParOf" srcId="{D7CCA935-CD77-4B17-B397-067AD884B0C2}" destId="{BBF172FC-0294-4B8B-816B-F2578B89565D}" srcOrd="2" destOrd="0" presId="urn:microsoft.com/office/officeart/2009/3/layout/StepUpProcess"/>
    <dgm:cxn modelId="{694738FF-0122-4A74-AF21-827D900D46E0}" type="presParOf" srcId="{C1EB4601-F7DF-4C8C-8A14-0627958540F2}" destId="{6DC065BF-2546-45C9-B1A7-924420F656FC}" srcOrd="3" destOrd="0" presId="urn:microsoft.com/office/officeart/2009/3/layout/StepUpProcess"/>
    <dgm:cxn modelId="{B1546B8A-9108-45C3-9C98-D107AD9D78DE}" type="presParOf" srcId="{6DC065BF-2546-45C9-B1A7-924420F656FC}" destId="{F373141B-C87E-422B-A66B-991600287CC3}" srcOrd="0" destOrd="0" presId="urn:microsoft.com/office/officeart/2009/3/layout/StepUpProcess"/>
    <dgm:cxn modelId="{4D66584B-E760-417C-B232-C3B7B4B56795}" type="presParOf" srcId="{C1EB4601-F7DF-4C8C-8A14-0627958540F2}" destId="{CD852AD7-7153-467D-9FE2-4D0A5C38B350}" srcOrd="4" destOrd="0" presId="urn:microsoft.com/office/officeart/2009/3/layout/StepUpProcess"/>
    <dgm:cxn modelId="{87420C40-A927-4AAE-87AA-113235B23F82}" type="presParOf" srcId="{CD852AD7-7153-467D-9FE2-4D0A5C38B350}" destId="{8CC37982-1537-4709-9A93-B40988FF3285}" srcOrd="0" destOrd="0" presId="urn:microsoft.com/office/officeart/2009/3/layout/StepUpProcess"/>
    <dgm:cxn modelId="{8A155345-2283-4A78-A943-E9918BB82AF7}" type="presParOf" srcId="{CD852AD7-7153-467D-9FE2-4D0A5C38B350}" destId="{34ECF5B9-68BE-4F5B-A58C-DAED13B9CC96}" srcOrd="1" destOrd="0" presId="urn:microsoft.com/office/officeart/2009/3/layout/StepUpProcess"/>
    <dgm:cxn modelId="{417C8EF2-77D2-411C-894F-E53490768E96}" type="presParOf" srcId="{CD852AD7-7153-467D-9FE2-4D0A5C38B350}" destId="{2F73A46F-AA33-438C-9D06-867E5D2D7221}" srcOrd="2" destOrd="0" presId="urn:microsoft.com/office/officeart/2009/3/layout/StepUpProcess"/>
    <dgm:cxn modelId="{C1F724F8-8A1E-4DA9-B402-E3D5194ADAD8}" type="presParOf" srcId="{C1EB4601-F7DF-4C8C-8A14-0627958540F2}" destId="{D0C99295-A5D7-4A89-81B8-F232EA7CD7B9}" srcOrd="5" destOrd="0" presId="urn:microsoft.com/office/officeart/2009/3/layout/StepUpProcess"/>
    <dgm:cxn modelId="{1B1DE7B6-9ACF-4615-B7A3-1E31CA146AB2}" type="presParOf" srcId="{D0C99295-A5D7-4A89-81B8-F232EA7CD7B9}" destId="{FF887477-4782-48A2-85B3-75F29724E66C}" srcOrd="0" destOrd="0" presId="urn:microsoft.com/office/officeart/2009/3/layout/StepUpProcess"/>
    <dgm:cxn modelId="{08237037-7387-41BF-9317-1EA664F1C0B2}" type="presParOf" srcId="{C1EB4601-F7DF-4C8C-8A14-0627958540F2}" destId="{A2665A77-5901-42B9-B2CC-751DF276ABE5}" srcOrd="6" destOrd="0" presId="urn:microsoft.com/office/officeart/2009/3/layout/StepUpProcess"/>
    <dgm:cxn modelId="{D27F9C1C-65C2-489E-9215-BA2D385885C4}" type="presParOf" srcId="{A2665A77-5901-42B9-B2CC-751DF276ABE5}" destId="{CBD02053-31B5-4B69-A215-4C27F16C090C}" srcOrd="0" destOrd="0" presId="urn:microsoft.com/office/officeart/2009/3/layout/StepUpProcess"/>
    <dgm:cxn modelId="{CFEA7A3C-A334-4B6F-8BDD-E6109D69ED2B}" type="presParOf" srcId="{A2665A77-5901-42B9-B2CC-751DF276ABE5}" destId="{351A3FEF-4A2B-400D-818A-F3390DC50107}"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64CCD0C-9C45-4C5B-A340-DAF7FB77217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TW" altLang="en-US"/>
        </a:p>
      </dgm:t>
    </dgm:pt>
    <dgm:pt modelId="{8932E1F0-8D74-445D-BB76-154AA7CF5197}">
      <dgm:prSet phldrT="[文字]" custT="1"/>
      <dgm:spPr/>
      <dgm:t>
        <a:bodyPr/>
        <a:lstStyle/>
        <a:p>
          <a:pPr algn="ctr"/>
          <a:r>
            <a:rPr lang="zh-TW" altLang="en-US" sz="2200" b="1" dirty="0">
              <a:latin typeface="微軟正黑體" panose="020B0604030504040204" pitchFamily="34" charset="-120"/>
              <a:ea typeface="微軟正黑體" panose="020B0604030504040204" pitchFamily="34" charset="-120"/>
            </a:rPr>
            <a:t>不動產說明書常見錯誤</a:t>
          </a:r>
          <a:endParaRPr lang="zh-TW" altLang="en-US" sz="2200" dirty="0"/>
        </a:p>
      </dgm:t>
    </dgm:pt>
    <dgm:pt modelId="{7184772F-04D7-4FAE-9C7B-BFDB9F4EECE9}" type="parTrans" cxnId="{A89DEB44-6104-4EAD-91A0-6B1C9BF5E91A}">
      <dgm:prSet/>
      <dgm:spPr/>
      <dgm:t>
        <a:bodyPr/>
        <a:lstStyle/>
        <a:p>
          <a:endParaRPr lang="zh-TW" altLang="en-US"/>
        </a:p>
      </dgm:t>
    </dgm:pt>
    <dgm:pt modelId="{136AD116-8724-491A-9C74-84D066FA8E0F}" type="sibTrans" cxnId="{A89DEB44-6104-4EAD-91A0-6B1C9BF5E91A}">
      <dgm:prSet/>
      <dgm:spPr/>
      <dgm:t>
        <a:bodyPr/>
        <a:lstStyle/>
        <a:p>
          <a:endParaRPr lang="zh-TW" altLang="en-US"/>
        </a:p>
      </dgm:t>
    </dgm:pt>
    <dgm:pt modelId="{A2E86F72-D64F-42C1-BA41-083E7A02EC08}">
      <dgm:prSet phldrT="[文字]" custT="1"/>
      <dgm:spPr/>
      <dgm:t>
        <a:bodyPr/>
        <a:lstStyle/>
        <a:p>
          <a:pPr>
            <a:lnSpc>
              <a:spcPts val="3500"/>
            </a:lnSpc>
            <a:spcAft>
              <a:spcPts val="0"/>
            </a:spcAft>
            <a:buFont typeface="Arial" panose="020B0604020202020204" pitchFamily="34" charset="0"/>
            <a:buChar char="•"/>
          </a:pPr>
          <a:r>
            <a:rPr lang="zh-TW" altLang="en-US" sz="2000" b="1" dirty="0">
              <a:latin typeface="微軟正黑體" panose="020B0604030504040204" pitchFamily="34" charset="-120"/>
              <a:ea typeface="微軟正黑體" panose="020B0604030504040204" pitchFamily="34" charset="-120"/>
            </a:rPr>
            <a:t>未確實檢視</a:t>
          </a:r>
          <a:r>
            <a:rPr lang="zh-TW" altLang="en-US" sz="2000" b="1" dirty="0">
              <a:solidFill>
                <a:srgbClr val="FF0000"/>
              </a:solidFill>
              <a:latin typeface="微軟正黑體" panose="020B0604030504040204" pitchFamily="34" charset="-120"/>
              <a:ea typeface="微軟正黑體" panose="020B0604030504040204" pitchFamily="34" charset="-120"/>
            </a:rPr>
            <a:t>調查屋況</a:t>
          </a:r>
          <a:r>
            <a:rPr lang="zh-TW" altLang="en-US" sz="2000" b="1" dirty="0">
              <a:latin typeface="微軟正黑體" panose="020B0604030504040204" pitchFamily="34" charset="-120"/>
              <a:ea typeface="微軟正黑體" panose="020B0604030504040204" pitchFamily="34" charset="-120"/>
            </a:rPr>
            <a:t>即依屋主所述或現況說明逕行製作不動產說明書</a:t>
          </a:r>
          <a:endParaRPr lang="zh-TW" altLang="en-US" sz="2000" dirty="0"/>
        </a:p>
      </dgm:t>
    </dgm:pt>
    <dgm:pt modelId="{1F830CEC-ACE4-4707-A701-6F7FEF6BCA7C}" type="parTrans" cxnId="{43C45C02-1821-4F85-BDA9-7EAEEB702EE2}">
      <dgm:prSet/>
      <dgm:spPr/>
      <dgm:t>
        <a:bodyPr/>
        <a:lstStyle/>
        <a:p>
          <a:endParaRPr lang="zh-TW" altLang="en-US"/>
        </a:p>
      </dgm:t>
    </dgm:pt>
    <dgm:pt modelId="{8BE2FCC9-DAB8-43E1-8749-27E42D975148}" type="sibTrans" cxnId="{43C45C02-1821-4F85-BDA9-7EAEEB702EE2}">
      <dgm:prSet/>
      <dgm:spPr/>
      <dgm:t>
        <a:bodyPr/>
        <a:lstStyle/>
        <a:p>
          <a:endParaRPr lang="zh-TW" altLang="en-US"/>
        </a:p>
      </dgm:t>
    </dgm:pt>
    <dgm:pt modelId="{E3375C14-E672-4A54-B010-29E17210AD9C}">
      <dgm:prSet custT="1"/>
      <dgm:spPr/>
      <dgm:t>
        <a:bodyPr/>
        <a:lstStyle/>
        <a:p>
          <a:pPr>
            <a:lnSpc>
              <a:spcPts val="3500"/>
            </a:lnSpc>
            <a:spcAft>
              <a:spcPts val="0"/>
            </a:spcAft>
          </a:pPr>
          <a:r>
            <a:rPr lang="zh-TW" altLang="en-US" sz="2000" b="1" dirty="0">
              <a:latin typeface="微軟正黑體" panose="020B0604030504040204" pitchFamily="34" charset="-120"/>
              <a:ea typeface="微軟正黑體" panose="020B0604030504040204" pitchFamily="34" charset="-120"/>
            </a:rPr>
            <a:t>帶看或簽訂買賣契約書後，始製作不動產說明書</a:t>
          </a:r>
        </a:p>
      </dgm:t>
    </dgm:pt>
    <dgm:pt modelId="{B4C2E190-8EFA-4353-9762-64CCAAA78D42}" type="parTrans" cxnId="{7EECA4F7-1EF6-45E1-8208-4EDAD3AF391D}">
      <dgm:prSet/>
      <dgm:spPr/>
      <dgm:t>
        <a:bodyPr/>
        <a:lstStyle/>
        <a:p>
          <a:endParaRPr lang="zh-TW" altLang="en-US"/>
        </a:p>
      </dgm:t>
    </dgm:pt>
    <dgm:pt modelId="{07C188C8-3B9A-4D1B-B796-B78CD5B30CB9}" type="sibTrans" cxnId="{7EECA4F7-1EF6-45E1-8208-4EDAD3AF391D}">
      <dgm:prSet/>
      <dgm:spPr/>
      <dgm:t>
        <a:bodyPr/>
        <a:lstStyle/>
        <a:p>
          <a:endParaRPr lang="zh-TW" altLang="en-US"/>
        </a:p>
      </dgm:t>
    </dgm:pt>
    <dgm:pt modelId="{5AC5E944-36C9-4B1E-B425-A1E688D08C04}">
      <dgm:prSet custT="1"/>
      <dgm:spPr/>
      <dgm:t>
        <a:bodyPr/>
        <a:lstStyle/>
        <a:p>
          <a:pPr>
            <a:lnSpc>
              <a:spcPts val="3500"/>
            </a:lnSpc>
            <a:spcAft>
              <a:spcPts val="0"/>
            </a:spcAft>
          </a:pPr>
          <a:r>
            <a:rPr lang="zh-TW" altLang="en-US" sz="2000" b="1" dirty="0">
              <a:latin typeface="微軟正黑體" panose="020B0604030504040204" pitchFamily="34" charset="-120"/>
              <a:ea typeface="微軟正黑體" panose="020B0604030504040204" pitchFamily="34" charset="-120"/>
            </a:rPr>
            <a:t>未完成委託人或經紀人簽章即提供解說</a:t>
          </a:r>
        </a:p>
      </dgm:t>
    </dgm:pt>
    <dgm:pt modelId="{6BCD6948-BC4A-467D-BB39-FFF696512965}" type="parTrans" cxnId="{9F53969A-07BE-4FAC-8AF5-7F0E72367590}">
      <dgm:prSet/>
      <dgm:spPr/>
      <dgm:t>
        <a:bodyPr/>
        <a:lstStyle/>
        <a:p>
          <a:endParaRPr lang="zh-TW" altLang="en-US"/>
        </a:p>
      </dgm:t>
    </dgm:pt>
    <dgm:pt modelId="{1F274F79-190D-42EB-AF94-CF46F2CE57CE}" type="sibTrans" cxnId="{9F53969A-07BE-4FAC-8AF5-7F0E72367590}">
      <dgm:prSet/>
      <dgm:spPr/>
      <dgm:t>
        <a:bodyPr/>
        <a:lstStyle/>
        <a:p>
          <a:endParaRPr lang="zh-TW" altLang="en-US"/>
        </a:p>
      </dgm:t>
    </dgm:pt>
    <dgm:pt modelId="{7FE6A090-BB67-4F47-9398-125C9683A9F2}">
      <dgm:prSet custT="1"/>
      <dgm:spPr/>
      <dgm:t>
        <a:bodyPr/>
        <a:lstStyle/>
        <a:p>
          <a:pPr>
            <a:lnSpc>
              <a:spcPts val="3500"/>
            </a:lnSpc>
            <a:spcAft>
              <a:spcPts val="0"/>
            </a:spcAft>
          </a:pPr>
          <a:r>
            <a:rPr lang="zh-TW" altLang="en-US" sz="2000" b="1" dirty="0">
              <a:latin typeface="微軟正黑體" panose="020B0604030504040204" pitchFamily="34" charset="-120"/>
              <a:ea typeface="微軟正黑體" panose="020B0604030504040204" pitchFamily="34" charset="-120"/>
            </a:rPr>
            <a:t>僅簽約時交付而未解說不動產說明書</a:t>
          </a:r>
        </a:p>
      </dgm:t>
    </dgm:pt>
    <dgm:pt modelId="{ED8ED723-B1B6-4E6E-9427-67DF4DAFBB47}" type="parTrans" cxnId="{8CBCFB6E-08E1-434A-9383-C83910E1A7BB}">
      <dgm:prSet/>
      <dgm:spPr/>
      <dgm:t>
        <a:bodyPr/>
        <a:lstStyle/>
        <a:p>
          <a:endParaRPr lang="zh-TW" altLang="en-US"/>
        </a:p>
      </dgm:t>
    </dgm:pt>
    <dgm:pt modelId="{C08872C0-418B-4AB3-9D79-4AEB93F130A4}" type="sibTrans" cxnId="{8CBCFB6E-08E1-434A-9383-C83910E1A7BB}">
      <dgm:prSet/>
      <dgm:spPr/>
      <dgm:t>
        <a:bodyPr/>
        <a:lstStyle/>
        <a:p>
          <a:endParaRPr lang="zh-TW" altLang="en-US"/>
        </a:p>
      </dgm:t>
    </dgm:pt>
    <dgm:pt modelId="{BCCD3BF6-3907-4EEB-BA02-70F22284664C}">
      <dgm:prSet custT="1"/>
      <dgm:spPr/>
      <dgm:t>
        <a:bodyPr/>
        <a:lstStyle/>
        <a:p>
          <a:pPr>
            <a:lnSpc>
              <a:spcPts val="3500"/>
            </a:lnSpc>
            <a:spcAft>
              <a:spcPts val="0"/>
            </a:spcAft>
          </a:pPr>
          <a:r>
            <a:rPr lang="zh-TW" altLang="en-US" sz="2000" b="1" dirty="0">
              <a:latin typeface="微軟正黑體" panose="020B0604030504040204" pitchFamily="34" charset="-120"/>
              <a:ea typeface="微軟正黑體" panose="020B0604030504040204" pitchFamily="34" charset="-120"/>
            </a:rPr>
            <a:t>客戶留存部分</a:t>
          </a:r>
          <a:r>
            <a:rPr lang="zh-TW" altLang="en-US" sz="2000" b="1" dirty="0">
              <a:solidFill>
                <a:srgbClr val="FF0000"/>
              </a:solidFill>
              <a:latin typeface="微軟正黑體" panose="020B0604030504040204" pitchFamily="34" charset="-120"/>
              <a:ea typeface="微軟正黑體" panose="020B0604030504040204" pitchFamily="34" charset="-120"/>
            </a:rPr>
            <a:t>漏未由不動產經紀人簽章</a:t>
          </a:r>
        </a:p>
      </dgm:t>
    </dgm:pt>
    <dgm:pt modelId="{A25510E3-E499-4435-96D4-CFFAF9E53F73}" type="parTrans" cxnId="{16EF95D5-B481-4715-AC6F-98781DB2561B}">
      <dgm:prSet/>
      <dgm:spPr/>
      <dgm:t>
        <a:bodyPr/>
        <a:lstStyle/>
        <a:p>
          <a:endParaRPr lang="zh-TW" altLang="en-US"/>
        </a:p>
      </dgm:t>
    </dgm:pt>
    <dgm:pt modelId="{BD11E686-E673-4BEF-81DA-4337ADD9BBD8}" type="sibTrans" cxnId="{16EF95D5-B481-4715-AC6F-98781DB2561B}">
      <dgm:prSet/>
      <dgm:spPr/>
      <dgm:t>
        <a:bodyPr/>
        <a:lstStyle/>
        <a:p>
          <a:endParaRPr lang="zh-TW" altLang="en-US"/>
        </a:p>
      </dgm:t>
    </dgm:pt>
    <dgm:pt modelId="{583704EB-307D-4413-92DA-A56392C021BF}">
      <dgm:prSet custT="1"/>
      <dgm:spPr/>
      <dgm:t>
        <a:bodyPr/>
        <a:lstStyle/>
        <a:p>
          <a:pPr>
            <a:lnSpc>
              <a:spcPts val="3500"/>
            </a:lnSpc>
            <a:spcAft>
              <a:spcPts val="0"/>
            </a:spcAft>
          </a:pPr>
          <a:r>
            <a:rPr lang="zh-TW" altLang="en-US" sz="2000" b="1" dirty="0">
              <a:latin typeface="微軟正黑體" panose="020B0604030504040204" pitchFamily="34" charset="-120"/>
              <a:ea typeface="微軟正黑體" panose="020B0604030504040204" pitchFamily="34" charset="-120"/>
            </a:rPr>
            <a:t>以不動產委售標的現況說明書替代不動產說明書內容</a:t>
          </a:r>
          <a:endParaRPr lang="zh-TW" altLang="en-US" sz="2000" dirty="0"/>
        </a:p>
      </dgm:t>
    </dgm:pt>
    <dgm:pt modelId="{028DC45B-3AC2-4CC8-93A3-CA25664D4966}" type="parTrans" cxnId="{E344A56C-0E1E-4FA0-B8E1-54CDF93A791F}">
      <dgm:prSet/>
      <dgm:spPr/>
      <dgm:t>
        <a:bodyPr/>
        <a:lstStyle/>
        <a:p>
          <a:endParaRPr lang="zh-TW" altLang="en-US"/>
        </a:p>
      </dgm:t>
    </dgm:pt>
    <dgm:pt modelId="{ACABDBD6-C3FB-4D41-99DB-57CB5BCF925E}" type="sibTrans" cxnId="{E344A56C-0E1E-4FA0-B8E1-54CDF93A791F}">
      <dgm:prSet/>
      <dgm:spPr/>
      <dgm:t>
        <a:bodyPr/>
        <a:lstStyle/>
        <a:p>
          <a:endParaRPr lang="zh-TW" altLang="en-US"/>
        </a:p>
      </dgm:t>
    </dgm:pt>
    <dgm:pt modelId="{D1E97743-7B7E-4384-9E55-8CD221121252}">
      <dgm:prSet custT="1"/>
      <dgm:spPr/>
      <dgm:t>
        <a:bodyPr/>
        <a:lstStyle/>
        <a:p>
          <a:pPr>
            <a:lnSpc>
              <a:spcPts val="3500"/>
            </a:lnSpc>
            <a:spcAft>
              <a:spcPts val="0"/>
            </a:spcAft>
          </a:pPr>
          <a:r>
            <a:rPr lang="zh-TW" altLang="en-US" sz="2000" b="1" dirty="0">
              <a:latin typeface="微軟正黑體" panose="020B0604030504040204" pitchFamily="34" charset="-120"/>
              <a:ea typeface="微軟正黑體" panose="020B0604030504040204" pitchFamily="34" charset="-120"/>
            </a:rPr>
            <a:t>要求客戶要約或斡旋前未解說不動產說明書</a:t>
          </a:r>
        </a:p>
      </dgm:t>
    </dgm:pt>
    <dgm:pt modelId="{D48CBEE1-6FE8-47CF-AA77-766B64A734B7}" type="parTrans" cxnId="{0711B942-ECB7-435F-B52C-BDB0327BC4AF}">
      <dgm:prSet/>
      <dgm:spPr/>
      <dgm:t>
        <a:bodyPr/>
        <a:lstStyle/>
        <a:p>
          <a:endParaRPr lang="zh-TW" altLang="en-US"/>
        </a:p>
      </dgm:t>
    </dgm:pt>
    <dgm:pt modelId="{13CB2BB9-4606-416B-B384-96E85A0EE7C2}" type="sibTrans" cxnId="{0711B942-ECB7-435F-B52C-BDB0327BC4AF}">
      <dgm:prSet/>
      <dgm:spPr/>
      <dgm:t>
        <a:bodyPr/>
        <a:lstStyle/>
        <a:p>
          <a:endParaRPr lang="zh-TW" altLang="en-US"/>
        </a:p>
      </dgm:t>
    </dgm:pt>
    <dgm:pt modelId="{4F916B50-DF4D-4EF1-B6F0-9D52C0B9E5C7}" type="pres">
      <dgm:prSet presAssocID="{C64CCD0C-9C45-4C5B-A340-DAF7FB772175}" presName="linear" presStyleCnt="0">
        <dgm:presLayoutVars>
          <dgm:animLvl val="lvl"/>
          <dgm:resizeHandles val="exact"/>
        </dgm:presLayoutVars>
      </dgm:prSet>
      <dgm:spPr/>
    </dgm:pt>
    <dgm:pt modelId="{200D7838-C6E2-4625-BB5F-E520468DDF6A}" type="pres">
      <dgm:prSet presAssocID="{8932E1F0-8D74-445D-BB76-154AA7CF5197}" presName="parentText" presStyleLbl="node1" presStyleIdx="0" presStyleCnt="1" custScaleY="212968">
        <dgm:presLayoutVars>
          <dgm:chMax val="0"/>
          <dgm:bulletEnabled val="1"/>
        </dgm:presLayoutVars>
      </dgm:prSet>
      <dgm:spPr/>
    </dgm:pt>
    <dgm:pt modelId="{48B818EA-1948-4816-9707-5370A621C1FE}" type="pres">
      <dgm:prSet presAssocID="{8932E1F0-8D74-445D-BB76-154AA7CF5197}" presName="childText" presStyleLbl="revTx" presStyleIdx="0" presStyleCnt="1">
        <dgm:presLayoutVars>
          <dgm:bulletEnabled val="1"/>
        </dgm:presLayoutVars>
      </dgm:prSet>
      <dgm:spPr/>
    </dgm:pt>
  </dgm:ptLst>
  <dgm:cxnLst>
    <dgm:cxn modelId="{43C45C02-1821-4F85-BDA9-7EAEEB702EE2}" srcId="{8932E1F0-8D74-445D-BB76-154AA7CF5197}" destId="{A2E86F72-D64F-42C1-BA41-083E7A02EC08}" srcOrd="0" destOrd="0" parTransId="{1F830CEC-ACE4-4707-A701-6F7FEF6BCA7C}" sibTransId="{8BE2FCC9-DAB8-43E1-8749-27E42D975148}"/>
    <dgm:cxn modelId="{4306DC0A-B5B6-48BD-B292-958638020D32}" type="presOf" srcId="{C64CCD0C-9C45-4C5B-A340-DAF7FB772175}" destId="{4F916B50-DF4D-4EF1-B6F0-9D52C0B9E5C7}" srcOrd="0" destOrd="0" presId="urn:microsoft.com/office/officeart/2005/8/layout/vList2"/>
    <dgm:cxn modelId="{FCB1092F-D3FF-47D4-A030-5825471BE4ED}" type="presOf" srcId="{D1E97743-7B7E-4384-9E55-8CD221121252}" destId="{48B818EA-1948-4816-9707-5370A621C1FE}" srcOrd="0" destOrd="4" presId="urn:microsoft.com/office/officeart/2005/8/layout/vList2"/>
    <dgm:cxn modelId="{0711B942-ECB7-435F-B52C-BDB0327BC4AF}" srcId="{8932E1F0-8D74-445D-BB76-154AA7CF5197}" destId="{D1E97743-7B7E-4384-9E55-8CD221121252}" srcOrd="4" destOrd="0" parTransId="{D48CBEE1-6FE8-47CF-AA77-766B64A734B7}" sibTransId="{13CB2BB9-4606-416B-B384-96E85A0EE7C2}"/>
    <dgm:cxn modelId="{A89DEB44-6104-4EAD-91A0-6B1C9BF5E91A}" srcId="{C64CCD0C-9C45-4C5B-A340-DAF7FB772175}" destId="{8932E1F0-8D74-445D-BB76-154AA7CF5197}" srcOrd="0" destOrd="0" parTransId="{7184772F-04D7-4FAE-9C7B-BFDB9F4EECE9}" sibTransId="{136AD116-8724-491A-9C74-84D066FA8E0F}"/>
    <dgm:cxn modelId="{E344A56C-0E1E-4FA0-B8E1-54CDF93A791F}" srcId="{8932E1F0-8D74-445D-BB76-154AA7CF5197}" destId="{583704EB-307D-4413-92DA-A56392C021BF}" srcOrd="6" destOrd="0" parTransId="{028DC45B-3AC2-4CC8-93A3-CA25664D4966}" sibTransId="{ACABDBD6-C3FB-4D41-99DB-57CB5BCF925E}"/>
    <dgm:cxn modelId="{8CBCFB6E-08E1-434A-9383-C83910E1A7BB}" srcId="{8932E1F0-8D74-445D-BB76-154AA7CF5197}" destId="{7FE6A090-BB67-4F47-9398-125C9683A9F2}" srcOrd="3" destOrd="0" parTransId="{ED8ED723-B1B6-4E6E-9427-67DF4DAFBB47}" sibTransId="{C08872C0-418B-4AB3-9D79-4AEB93F130A4}"/>
    <dgm:cxn modelId="{E640C07A-2AE8-46C0-8F80-03EC6D0BE9BF}" type="presOf" srcId="{A2E86F72-D64F-42C1-BA41-083E7A02EC08}" destId="{48B818EA-1948-4816-9707-5370A621C1FE}" srcOrd="0" destOrd="0" presId="urn:microsoft.com/office/officeart/2005/8/layout/vList2"/>
    <dgm:cxn modelId="{3504D88F-D138-44AA-B6A0-EE2E081B3F12}" type="presOf" srcId="{8932E1F0-8D74-445D-BB76-154AA7CF5197}" destId="{200D7838-C6E2-4625-BB5F-E520468DDF6A}" srcOrd="0" destOrd="0" presId="urn:microsoft.com/office/officeart/2005/8/layout/vList2"/>
    <dgm:cxn modelId="{A05E7598-62A8-4BF5-8993-8759E742037C}" type="presOf" srcId="{7FE6A090-BB67-4F47-9398-125C9683A9F2}" destId="{48B818EA-1948-4816-9707-5370A621C1FE}" srcOrd="0" destOrd="3" presId="urn:microsoft.com/office/officeart/2005/8/layout/vList2"/>
    <dgm:cxn modelId="{9F53969A-07BE-4FAC-8AF5-7F0E72367590}" srcId="{8932E1F0-8D74-445D-BB76-154AA7CF5197}" destId="{5AC5E944-36C9-4B1E-B425-A1E688D08C04}" srcOrd="2" destOrd="0" parTransId="{6BCD6948-BC4A-467D-BB39-FFF696512965}" sibTransId="{1F274F79-190D-42EB-AF94-CF46F2CE57CE}"/>
    <dgm:cxn modelId="{1DA547B2-5B04-4BB6-9C35-1A89C6480AB2}" type="presOf" srcId="{BCCD3BF6-3907-4EEB-BA02-70F22284664C}" destId="{48B818EA-1948-4816-9707-5370A621C1FE}" srcOrd="0" destOrd="5" presId="urn:microsoft.com/office/officeart/2005/8/layout/vList2"/>
    <dgm:cxn modelId="{2E2540D4-E8C0-4E00-B191-1F8B23EA666C}" type="presOf" srcId="{E3375C14-E672-4A54-B010-29E17210AD9C}" destId="{48B818EA-1948-4816-9707-5370A621C1FE}" srcOrd="0" destOrd="1" presId="urn:microsoft.com/office/officeart/2005/8/layout/vList2"/>
    <dgm:cxn modelId="{16EF95D5-B481-4715-AC6F-98781DB2561B}" srcId="{8932E1F0-8D74-445D-BB76-154AA7CF5197}" destId="{BCCD3BF6-3907-4EEB-BA02-70F22284664C}" srcOrd="5" destOrd="0" parTransId="{A25510E3-E499-4435-96D4-CFFAF9E53F73}" sibTransId="{BD11E686-E673-4BEF-81DA-4337ADD9BBD8}"/>
    <dgm:cxn modelId="{AD1B3ADE-0A75-4426-A3E9-2206DE00FA8F}" type="presOf" srcId="{5AC5E944-36C9-4B1E-B425-A1E688D08C04}" destId="{48B818EA-1948-4816-9707-5370A621C1FE}" srcOrd="0" destOrd="2" presId="urn:microsoft.com/office/officeart/2005/8/layout/vList2"/>
    <dgm:cxn modelId="{AB67E3EF-484C-46E3-8B7E-153D8D0658C6}" type="presOf" srcId="{583704EB-307D-4413-92DA-A56392C021BF}" destId="{48B818EA-1948-4816-9707-5370A621C1FE}" srcOrd="0" destOrd="6" presId="urn:microsoft.com/office/officeart/2005/8/layout/vList2"/>
    <dgm:cxn modelId="{7EECA4F7-1EF6-45E1-8208-4EDAD3AF391D}" srcId="{8932E1F0-8D74-445D-BB76-154AA7CF5197}" destId="{E3375C14-E672-4A54-B010-29E17210AD9C}" srcOrd="1" destOrd="0" parTransId="{B4C2E190-8EFA-4353-9762-64CCAAA78D42}" sibTransId="{07C188C8-3B9A-4D1B-B796-B78CD5B30CB9}"/>
    <dgm:cxn modelId="{3BB50F33-7817-455D-91A7-C75330AD8F48}" type="presParOf" srcId="{4F916B50-DF4D-4EF1-B6F0-9D52C0B9E5C7}" destId="{200D7838-C6E2-4625-BB5F-E520468DDF6A}" srcOrd="0" destOrd="0" presId="urn:microsoft.com/office/officeart/2005/8/layout/vList2"/>
    <dgm:cxn modelId="{5C736C10-66CF-4BB6-8758-0C4D27944C64}" type="presParOf" srcId="{4F916B50-DF4D-4EF1-B6F0-9D52C0B9E5C7}" destId="{48B818EA-1948-4816-9707-5370A621C1FE}"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969FBF5-28D2-410F-8B42-F22F8CE65B0A}"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zh-TW" altLang="en-US"/>
        </a:p>
      </dgm:t>
    </dgm:pt>
    <dgm:pt modelId="{381C38FC-9657-4C6C-8606-08ADD8C2F09E}">
      <dgm:prSet phldrT="[文字]" custT="1"/>
      <dgm:spPr/>
      <dgm:t>
        <a:bodyPr/>
        <a:lstStyle/>
        <a:p>
          <a:r>
            <a:rPr lang="zh-TW" altLang="en-US" sz="2000" b="1" dirty="0">
              <a:latin typeface="微軟正黑體" panose="020B0604030504040204" pitchFamily="34" charset="-120"/>
              <a:ea typeface="微軟正黑體" panose="020B0604030504040204" pitchFamily="34" charset="-120"/>
            </a:rPr>
            <a:t>損害賠償責任</a:t>
          </a:r>
          <a:endParaRPr lang="zh-TW" altLang="en-US" sz="2000" dirty="0"/>
        </a:p>
      </dgm:t>
    </dgm:pt>
    <dgm:pt modelId="{FB25B7EA-E1BF-4761-8C29-272CB2D38BDC}" type="parTrans" cxnId="{62D69D52-C408-4514-AD6A-0EDBAE2F4B32}">
      <dgm:prSet/>
      <dgm:spPr/>
      <dgm:t>
        <a:bodyPr/>
        <a:lstStyle/>
        <a:p>
          <a:endParaRPr lang="zh-TW" altLang="en-US"/>
        </a:p>
      </dgm:t>
    </dgm:pt>
    <dgm:pt modelId="{6A672BF4-238D-4E51-B8BA-F27C4DCD10AC}" type="sibTrans" cxnId="{62D69D52-C408-4514-AD6A-0EDBAE2F4B32}">
      <dgm:prSet/>
      <dgm:spPr/>
      <dgm:t>
        <a:bodyPr/>
        <a:lstStyle/>
        <a:p>
          <a:endParaRPr lang="zh-TW" altLang="en-US"/>
        </a:p>
      </dgm:t>
    </dgm:pt>
    <dgm:pt modelId="{C6D4BF76-7EFB-4B94-8B89-FF993A7FFCAE}">
      <dgm:prSet phldrT="[文字]" custT="1"/>
      <dgm:spPr/>
      <dgm:t>
        <a:bodyPr/>
        <a:lstStyle/>
        <a:p>
          <a:r>
            <a:rPr lang="zh-TW" altLang="en-US" sz="2000" b="1" dirty="0">
              <a:latin typeface="微軟正黑體" panose="020B0604030504040204" pitchFamily="34" charset="-120"/>
              <a:ea typeface="微軟正黑體" panose="020B0604030504040204" pitchFamily="34" charset="-120"/>
            </a:rPr>
            <a:t>善良管理人注意義務</a:t>
          </a:r>
          <a:endParaRPr lang="zh-TW" altLang="en-US" sz="2000" dirty="0"/>
        </a:p>
      </dgm:t>
    </dgm:pt>
    <dgm:pt modelId="{82D30D34-3FF4-475A-A879-FBE6FA45E215}" type="parTrans" cxnId="{F147F294-CD28-4533-B2C8-BEED3F9A39BA}">
      <dgm:prSet/>
      <dgm:spPr/>
      <dgm:t>
        <a:bodyPr/>
        <a:lstStyle/>
        <a:p>
          <a:endParaRPr lang="zh-TW" altLang="en-US"/>
        </a:p>
      </dgm:t>
    </dgm:pt>
    <dgm:pt modelId="{72441727-BDE3-410A-AEF0-3FF6340BB38C}" type="sibTrans" cxnId="{F147F294-CD28-4533-B2C8-BEED3F9A39BA}">
      <dgm:prSet/>
      <dgm:spPr/>
      <dgm:t>
        <a:bodyPr/>
        <a:lstStyle/>
        <a:p>
          <a:endParaRPr lang="zh-TW" altLang="en-US"/>
        </a:p>
      </dgm:t>
    </dgm:pt>
    <dgm:pt modelId="{F65DB95F-570D-42F7-B126-FBAF29E16317}">
      <dgm:prSet phldrT="[文字]" custT="1"/>
      <dgm:spPr/>
      <dgm:t>
        <a:bodyPr/>
        <a:lstStyle/>
        <a:p>
          <a:r>
            <a:rPr lang="zh-TW" altLang="en-US" sz="2000" b="1" dirty="0">
              <a:latin typeface="微軟正黑體" panose="020B0604030504040204" pitchFamily="34" charset="-120"/>
              <a:ea typeface="微軟正黑體" panose="020B0604030504040204" pitchFamily="34" charset="-120"/>
            </a:rPr>
            <a:t>據實報告及調查義務</a:t>
          </a:r>
          <a:endParaRPr lang="zh-TW" altLang="en-US" sz="2000" dirty="0"/>
        </a:p>
      </dgm:t>
    </dgm:pt>
    <dgm:pt modelId="{8E920BEF-F505-4255-A559-C62D9D186461}" type="parTrans" cxnId="{010EEA33-B47C-4944-B99B-A40F499BBA28}">
      <dgm:prSet/>
      <dgm:spPr/>
      <dgm:t>
        <a:bodyPr/>
        <a:lstStyle/>
        <a:p>
          <a:endParaRPr lang="zh-TW" altLang="en-US"/>
        </a:p>
      </dgm:t>
    </dgm:pt>
    <dgm:pt modelId="{117D3CD0-4144-42A3-A910-A5A3B05D5A0B}" type="sibTrans" cxnId="{010EEA33-B47C-4944-B99B-A40F499BBA28}">
      <dgm:prSet/>
      <dgm:spPr/>
      <dgm:t>
        <a:bodyPr/>
        <a:lstStyle/>
        <a:p>
          <a:endParaRPr lang="zh-TW" altLang="en-US"/>
        </a:p>
      </dgm:t>
    </dgm:pt>
    <dgm:pt modelId="{36453FF9-F9B8-4363-9180-05AA61E8373A}">
      <dgm:prSet phldrT="[文字]" custT="1"/>
      <dgm:spPr/>
      <dgm:t>
        <a:bodyPr/>
        <a:lstStyle/>
        <a:p>
          <a:r>
            <a:rPr lang="zh-TW" altLang="en-US" sz="1800" b="1" kern="1200" dirty="0">
              <a:latin typeface="微軟正黑體" panose="020B0604030504040204" pitchFamily="34" charset="-120"/>
              <a:ea typeface="微軟正黑體" panose="020B0604030504040204" pitchFamily="34" charset="-120"/>
            </a:rPr>
            <a:t>經紀業因經紀人員之故意或過失致交易當事人受損害者，該經紀業應與經紀人員負連帶賠償責任</a:t>
          </a:r>
          <a:r>
            <a:rPr lang="en-US" altLang="zh-TW" sz="1600" kern="1200" dirty="0">
              <a:solidFill>
                <a:schemeClr val="bg1">
                  <a:lumMod val="50000"/>
                </a:schemeClr>
              </a:solidFill>
              <a:latin typeface="華康粗圓體" panose="020F0709000000000000" pitchFamily="49" charset="-120"/>
              <a:ea typeface="華康粗圓體" panose="020F0709000000000000" pitchFamily="49" charset="-120"/>
              <a:cs typeface="+mn-cs"/>
            </a:rPr>
            <a:t>(</a:t>
          </a:r>
          <a:r>
            <a:rPr lang="zh-TW" altLang="en-US" sz="1600" kern="1200" dirty="0">
              <a:solidFill>
                <a:schemeClr val="bg1">
                  <a:lumMod val="50000"/>
                </a:schemeClr>
              </a:solidFill>
              <a:latin typeface="華康粗圓體" panose="020F0709000000000000" pitchFamily="49" charset="-120"/>
              <a:ea typeface="華康粗圓體" panose="020F0709000000000000" pitchFamily="49" charset="-120"/>
              <a:cs typeface="+mn-cs"/>
            </a:rPr>
            <a:t>不動產經紀業管理條例第</a:t>
          </a:r>
          <a:r>
            <a:rPr lang="en-US" altLang="zh-TW" sz="1600" kern="1200" dirty="0">
              <a:solidFill>
                <a:schemeClr val="bg1">
                  <a:lumMod val="50000"/>
                </a:schemeClr>
              </a:solidFill>
              <a:latin typeface="華康粗圓體" panose="020F0709000000000000" pitchFamily="49" charset="-120"/>
              <a:ea typeface="華康粗圓體" panose="020F0709000000000000" pitchFamily="49" charset="-120"/>
              <a:cs typeface="+mn-cs"/>
            </a:rPr>
            <a:t>26</a:t>
          </a:r>
          <a:r>
            <a:rPr lang="zh-TW" altLang="en-US" sz="1600" kern="1200" dirty="0">
              <a:solidFill>
                <a:schemeClr val="bg1">
                  <a:lumMod val="50000"/>
                </a:schemeClr>
              </a:solidFill>
              <a:latin typeface="華康粗圓體" panose="020F0709000000000000" pitchFamily="49" charset="-120"/>
              <a:ea typeface="華康粗圓體" panose="020F0709000000000000" pitchFamily="49" charset="-120"/>
              <a:cs typeface="+mn-cs"/>
            </a:rPr>
            <a:t>條</a:t>
          </a:r>
          <a:r>
            <a:rPr lang="en-US" altLang="zh-TW" sz="1600" kern="1200" dirty="0">
              <a:solidFill>
                <a:schemeClr val="bg1">
                  <a:lumMod val="50000"/>
                </a:schemeClr>
              </a:solidFill>
              <a:latin typeface="華康粗圓體" panose="020F0709000000000000" pitchFamily="49" charset="-120"/>
              <a:ea typeface="華康粗圓體" panose="020F0709000000000000" pitchFamily="49" charset="-120"/>
              <a:cs typeface="+mn-cs"/>
            </a:rPr>
            <a:t>)</a:t>
          </a:r>
          <a:endParaRPr lang="zh-TW" altLang="en-US" sz="1600" kern="1200" dirty="0">
            <a:solidFill>
              <a:schemeClr val="bg1">
                <a:lumMod val="50000"/>
              </a:schemeClr>
            </a:solidFill>
            <a:latin typeface="華康粗圓體" panose="020F0709000000000000" pitchFamily="49" charset="-120"/>
            <a:ea typeface="華康粗圓體" panose="020F0709000000000000" pitchFamily="49" charset="-120"/>
            <a:cs typeface="+mn-cs"/>
          </a:endParaRPr>
        </a:p>
      </dgm:t>
    </dgm:pt>
    <dgm:pt modelId="{D75C21D9-2A15-4BE5-B8D3-B05FDB5FD6EE}" type="parTrans" cxnId="{0A575814-1CBD-4F2A-AAC1-96D407BDD9D0}">
      <dgm:prSet/>
      <dgm:spPr/>
      <dgm:t>
        <a:bodyPr/>
        <a:lstStyle/>
        <a:p>
          <a:endParaRPr lang="zh-TW" altLang="en-US"/>
        </a:p>
      </dgm:t>
    </dgm:pt>
    <dgm:pt modelId="{02328D5B-8B51-41FA-9F70-CC60EEFA4D8D}" type="sibTrans" cxnId="{0A575814-1CBD-4F2A-AAC1-96D407BDD9D0}">
      <dgm:prSet/>
      <dgm:spPr/>
      <dgm:t>
        <a:bodyPr/>
        <a:lstStyle/>
        <a:p>
          <a:endParaRPr lang="zh-TW" altLang="en-US"/>
        </a:p>
      </dgm:t>
    </dgm:pt>
    <dgm:pt modelId="{BC69859E-BA02-4BF2-9A2A-C036630FF09D}">
      <dgm:prSet phldrT="[文字]" custT="1"/>
      <dgm:spPr/>
      <dgm:t>
        <a:bodyPr/>
        <a:lstStyle/>
        <a:p>
          <a:r>
            <a:rPr lang="zh-TW" altLang="en-US" sz="1800" b="1" kern="1200" dirty="0">
              <a:latin typeface="微軟正黑體" panose="020B0604030504040204" pitchFamily="34" charset="-120"/>
              <a:ea typeface="微軟正黑體" panose="020B0604030504040204" pitchFamily="34" charset="-120"/>
            </a:rPr>
            <a:t>受任人處理委任事務，應依委任人之指示，並與處理自己事務為同一之注意，其受有報酬者，應以善良管理人之注意為之。</a:t>
          </a:r>
          <a:r>
            <a:rPr lang="en-US" altLang="zh-TW" sz="1600" kern="1200" dirty="0">
              <a:solidFill>
                <a:prstClr val="white">
                  <a:lumMod val="50000"/>
                </a:prstClr>
              </a:solidFill>
              <a:latin typeface="華康粗圓體" panose="020F0709000000000000" pitchFamily="49" charset="-120"/>
              <a:ea typeface="華康粗圓體" panose="020F0709000000000000" pitchFamily="49" charset="-120"/>
              <a:cs typeface="+mn-cs"/>
            </a:rPr>
            <a:t>(</a:t>
          </a:r>
          <a:r>
            <a:rPr lang="zh-TW" altLang="en-US" sz="1600" kern="1200" dirty="0">
              <a:solidFill>
                <a:prstClr val="white">
                  <a:lumMod val="50000"/>
                </a:prstClr>
              </a:solidFill>
              <a:latin typeface="華康粗圓體" panose="020F0709000000000000" pitchFamily="49" charset="-120"/>
              <a:ea typeface="華康粗圓體" panose="020F0709000000000000" pitchFamily="49" charset="-120"/>
              <a:cs typeface="+mn-cs"/>
            </a:rPr>
            <a:t>民法第</a:t>
          </a:r>
          <a:r>
            <a:rPr lang="en-US" altLang="zh-TW" sz="1600" kern="1200" dirty="0">
              <a:solidFill>
                <a:prstClr val="white">
                  <a:lumMod val="50000"/>
                </a:prstClr>
              </a:solidFill>
              <a:latin typeface="華康粗圓體" panose="020F0709000000000000" pitchFamily="49" charset="-120"/>
              <a:ea typeface="華康粗圓體" panose="020F0709000000000000" pitchFamily="49" charset="-120"/>
              <a:cs typeface="+mn-cs"/>
            </a:rPr>
            <a:t>535</a:t>
          </a:r>
          <a:r>
            <a:rPr lang="zh-TW" altLang="en-US" sz="1600" kern="1200" dirty="0">
              <a:solidFill>
                <a:prstClr val="white">
                  <a:lumMod val="50000"/>
                </a:prstClr>
              </a:solidFill>
              <a:latin typeface="華康粗圓體" panose="020F0709000000000000" pitchFamily="49" charset="-120"/>
              <a:ea typeface="華康粗圓體" panose="020F0709000000000000" pitchFamily="49" charset="-120"/>
              <a:cs typeface="+mn-cs"/>
            </a:rPr>
            <a:t>條</a:t>
          </a:r>
          <a:r>
            <a:rPr lang="en-US" altLang="zh-TW" sz="1600" kern="1200" dirty="0">
              <a:solidFill>
                <a:prstClr val="white">
                  <a:lumMod val="50000"/>
                </a:prstClr>
              </a:solidFill>
              <a:latin typeface="華康粗圓體" panose="020F0709000000000000" pitchFamily="49" charset="-120"/>
              <a:ea typeface="華康粗圓體" panose="020F0709000000000000" pitchFamily="49" charset="-120"/>
              <a:cs typeface="+mn-cs"/>
            </a:rPr>
            <a:t>)</a:t>
          </a:r>
          <a:endParaRPr lang="zh-TW" altLang="en-US" sz="1600" kern="1200" dirty="0">
            <a:solidFill>
              <a:prstClr val="white">
                <a:lumMod val="50000"/>
              </a:prstClr>
            </a:solidFill>
            <a:latin typeface="華康粗圓體" panose="020F0709000000000000" pitchFamily="49" charset="-120"/>
            <a:ea typeface="華康粗圓體" panose="020F0709000000000000" pitchFamily="49" charset="-120"/>
            <a:cs typeface="+mn-cs"/>
          </a:endParaRPr>
        </a:p>
      </dgm:t>
    </dgm:pt>
    <dgm:pt modelId="{3EDE7C4F-4A80-4D77-974D-844D638B654F}" type="parTrans" cxnId="{2CE6434F-B2BC-4C0B-82B2-872882E04004}">
      <dgm:prSet/>
      <dgm:spPr/>
      <dgm:t>
        <a:bodyPr/>
        <a:lstStyle/>
        <a:p>
          <a:endParaRPr lang="zh-TW" altLang="en-US"/>
        </a:p>
      </dgm:t>
    </dgm:pt>
    <dgm:pt modelId="{21A87135-08E5-4812-B196-A0C7AAADE973}" type="sibTrans" cxnId="{2CE6434F-B2BC-4C0B-82B2-872882E04004}">
      <dgm:prSet/>
      <dgm:spPr/>
      <dgm:t>
        <a:bodyPr/>
        <a:lstStyle/>
        <a:p>
          <a:endParaRPr lang="zh-TW" altLang="en-US"/>
        </a:p>
      </dgm:t>
    </dgm:pt>
    <dgm:pt modelId="{C80DC6D4-0AAC-40EF-9C4A-0194DCA9D1A0}">
      <dgm:prSet phldrT="[文字]" custT="1"/>
      <dgm:spPr/>
      <dgm:t>
        <a:bodyPr/>
        <a:lstStyle/>
        <a:p>
          <a:r>
            <a:rPr lang="zh-TW" altLang="en-US" sz="1800" b="1" kern="1200" dirty="0">
              <a:latin typeface="微軟正黑體" panose="020B0604030504040204" pitchFamily="34" charset="-120"/>
              <a:ea typeface="微軟正黑體" panose="020B0604030504040204" pitchFamily="34" charset="-120"/>
            </a:rPr>
            <a:t>居間人關於訂約事項，應就其所知，據實報告於各當事人。以居間為營業者，關於訂約事項及當事人履行能力或訂立該約能力，有調查之義務。</a:t>
          </a:r>
          <a:r>
            <a:rPr lang="en-US" altLang="zh-TW" sz="1600" kern="1200" dirty="0">
              <a:solidFill>
                <a:prstClr val="white">
                  <a:lumMod val="50000"/>
                </a:prstClr>
              </a:solidFill>
              <a:latin typeface="華康粗圓體" panose="020F0709000000000000" pitchFamily="49" charset="-120"/>
              <a:ea typeface="華康粗圓體" panose="020F0709000000000000" pitchFamily="49" charset="-120"/>
              <a:cs typeface="+mn-cs"/>
            </a:rPr>
            <a:t>(</a:t>
          </a:r>
          <a:r>
            <a:rPr lang="zh-TW" altLang="en-US" sz="1600" kern="1200" dirty="0">
              <a:solidFill>
                <a:prstClr val="white">
                  <a:lumMod val="50000"/>
                </a:prstClr>
              </a:solidFill>
              <a:latin typeface="華康粗圓體" panose="020F0709000000000000" pitchFamily="49" charset="-120"/>
              <a:ea typeface="華康粗圓體" panose="020F0709000000000000" pitchFamily="49" charset="-120"/>
              <a:cs typeface="+mn-cs"/>
            </a:rPr>
            <a:t>民法第</a:t>
          </a:r>
          <a:r>
            <a:rPr lang="en-US" altLang="zh-TW" sz="1600" kern="1200" dirty="0">
              <a:solidFill>
                <a:prstClr val="white">
                  <a:lumMod val="50000"/>
                </a:prstClr>
              </a:solidFill>
              <a:latin typeface="華康粗圓體" panose="020F0709000000000000" pitchFamily="49" charset="-120"/>
              <a:ea typeface="華康粗圓體" panose="020F0709000000000000" pitchFamily="49" charset="-120"/>
              <a:cs typeface="+mn-cs"/>
            </a:rPr>
            <a:t>567</a:t>
          </a:r>
          <a:r>
            <a:rPr lang="zh-TW" altLang="en-US" sz="1600" kern="1200" dirty="0">
              <a:solidFill>
                <a:prstClr val="white">
                  <a:lumMod val="50000"/>
                </a:prstClr>
              </a:solidFill>
              <a:latin typeface="華康粗圓體" panose="020F0709000000000000" pitchFamily="49" charset="-120"/>
              <a:ea typeface="華康粗圓體" panose="020F0709000000000000" pitchFamily="49" charset="-120"/>
              <a:cs typeface="+mn-cs"/>
            </a:rPr>
            <a:t>條</a:t>
          </a:r>
          <a:r>
            <a:rPr lang="en-US" altLang="zh-TW" sz="1600" kern="1200" dirty="0">
              <a:solidFill>
                <a:prstClr val="white">
                  <a:lumMod val="50000"/>
                </a:prstClr>
              </a:solidFill>
              <a:latin typeface="華康粗圓體" panose="020F0709000000000000" pitchFamily="49" charset="-120"/>
              <a:ea typeface="華康粗圓體" panose="020F0709000000000000" pitchFamily="49" charset="-120"/>
              <a:cs typeface="+mn-cs"/>
            </a:rPr>
            <a:t>)</a:t>
          </a:r>
          <a:endParaRPr lang="zh-TW" altLang="en-US" sz="1600" kern="1200" dirty="0">
            <a:solidFill>
              <a:prstClr val="white">
                <a:lumMod val="50000"/>
              </a:prstClr>
            </a:solidFill>
            <a:latin typeface="華康粗圓體" panose="020F0709000000000000" pitchFamily="49" charset="-120"/>
            <a:ea typeface="華康粗圓體" panose="020F0709000000000000" pitchFamily="49" charset="-120"/>
            <a:cs typeface="+mn-cs"/>
          </a:endParaRPr>
        </a:p>
      </dgm:t>
    </dgm:pt>
    <dgm:pt modelId="{21A788E9-E9F0-44BE-A2E4-7789F147CC77}" type="parTrans" cxnId="{15C8FD7C-41A2-4635-8573-52310023231A}">
      <dgm:prSet/>
      <dgm:spPr/>
      <dgm:t>
        <a:bodyPr/>
        <a:lstStyle/>
        <a:p>
          <a:endParaRPr lang="zh-TW" altLang="en-US"/>
        </a:p>
      </dgm:t>
    </dgm:pt>
    <dgm:pt modelId="{AB33269E-79FD-48AB-8085-741EB12A596E}" type="sibTrans" cxnId="{15C8FD7C-41A2-4635-8573-52310023231A}">
      <dgm:prSet/>
      <dgm:spPr/>
      <dgm:t>
        <a:bodyPr/>
        <a:lstStyle/>
        <a:p>
          <a:endParaRPr lang="zh-TW" altLang="en-US"/>
        </a:p>
      </dgm:t>
    </dgm:pt>
    <dgm:pt modelId="{9B735FA6-353D-4B43-AE9D-F239BCBC68D8}" type="pres">
      <dgm:prSet presAssocID="{C969FBF5-28D2-410F-8B42-F22F8CE65B0A}" presName="linear" presStyleCnt="0">
        <dgm:presLayoutVars>
          <dgm:dir/>
          <dgm:animLvl val="lvl"/>
          <dgm:resizeHandles val="exact"/>
        </dgm:presLayoutVars>
      </dgm:prSet>
      <dgm:spPr/>
    </dgm:pt>
    <dgm:pt modelId="{73610AA9-DBAE-4B63-9D1E-6869268BC51F}" type="pres">
      <dgm:prSet presAssocID="{381C38FC-9657-4C6C-8606-08ADD8C2F09E}" presName="parentLin" presStyleCnt="0"/>
      <dgm:spPr/>
    </dgm:pt>
    <dgm:pt modelId="{110ACF67-7423-4F61-8B1A-2B78C6E8DC02}" type="pres">
      <dgm:prSet presAssocID="{381C38FC-9657-4C6C-8606-08ADD8C2F09E}" presName="parentLeftMargin" presStyleLbl="node1" presStyleIdx="0" presStyleCnt="3"/>
      <dgm:spPr/>
    </dgm:pt>
    <dgm:pt modelId="{A890C892-79F6-424B-9435-44D9E619EB62}" type="pres">
      <dgm:prSet presAssocID="{381C38FC-9657-4C6C-8606-08ADD8C2F09E}" presName="parentText" presStyleLbl="node1" presStyleIdx="0" presStyleCnt="3">
        <dgm:presLayoutVars>
          <dgm:chMax val="0"/>
          <dgm:bulletEnabled val="1"/>
        </dgm:presLayoutVars>
      </dgm:prSet>
      <dgm:spPr/>
    </dgm:pt>
    <dgm:pt modelId="{BA46D014-1C49-412D-9FAB-928D9D1CF627}" type="pres">
      <dgm:prSet presAssocID="{381C38FC-9657-4C6C-8606-08ADD8C2F09E}" presName="negativeSpace" presStyleCnt="0"/>
      <dgm:spPr/>
    </dgm:pt>
    <dgm:pt modelId="{9AB46995-5D2B-4170-97AE-A69B34C9E3C3}" type="pres">
      <dgm:prSet presAssocID="{381C38FC-9657-4C6C-8606-08ADD8C2F09E}" presName="childText" presStyleLbl="conFgAcc1" presStyleIdx="0" presStyleCnt="3">
        <dgm:presLayoutVars>
          <dgm:bulletEnabled val="1"/>
        </dgm:presLayoutVars>
      </dgm:prSet>
      <dgm:spPr/>
    </dgm:pt>
    <dgm:pt modelId="{80409343-EAEA-4F5E-86D5-8B0A9B137D07}" type="pres">
      <dgm:prSet presAssocID="{6A672BF4-238D-4E51-B8BA-F27C4DCD10AC}" presName="spaceBetweenRectangles" presStyleCnt="0"/>
      <dgm:spPr/>
    </dgm:pt>
    <dgm:pt modelId="{82F1DFCA-B700-499E-820A-81C3C7F1F069}" type="pres">
      <dgm:prSet presAssocID="{C6D4BF76-7EFB-4B94-8B89-FF993A7FFCAE}" presName="parentLin" presStyleCnt="0"/>
      <dgm:spPr/>
    </dgm:pt>
    <dgm:pt modelId="{B3C6C385-7252-4745-A4A0-740EA6F55180}" type="pres">
      <dgm:prSet presAssocID="{C6D4BF76-7EFB-4B94-8B89-FF993A7FFCAE}" presName="parentLeftMargin" presStyleLbl="node1" presStyleIdx="0" presStyleCnt="3"/>
      <dgm:spPr/>
    </dgm:pt>
    <dgm:pt modelId="{385B6C76-48FF-4C02-9FA8-9A095926D6C8}" type="pres">
      <dgm:prSet presAssocID="{C6D4BF76-7EFB-4B94-8B89-FF993A7FFCAE}" presName="parentText" presStyleLbl="node1" presStyleIdx="1" presStyleCnt="3">
        <dgm:presLayoutVars>
          <dgm:chMax val="0"/>
          <dgm:bulletEnabled val="1"/>
        </dgm:presLayoutVars>
      </dgm:prSet>
      <dgm:spPr/>
    </dgm:pt>
    <dgm:pt modelId="{FC3CE456-C7BD-42CC-939F-DBF1E5F8D585}" type="pres">
      <dgm:prSet presAssocID="{C6D4BF76-7EFB-4B94-8B89-FF993A7FFCAE}" presName="negativeSpace" presStyleCnt="0"/>
      <dgm:spPr/>
    </dgm:pt>
    <dgm:pt modelId="{B1210B95-B3C5-4567-8101-3E35146AE8A4}" type="pres">
      <dgm:prSet presAssocID="{C6D4BF76-7EFB-4B94-8B89-FF993A7FFCAE}" presName="childText" presStyleLbl="conFgAcc1" presStyleIdx="1" presStyleCnt="3">
        <dgm:presLayoutVars>
          <dgm:bulletEnabled val="1"/>
        </dgm:presLayoutVars>
      </dgm:prSet>
      <dgm:spPr/>
    </dgm:pt>
    <dgm:pt modelId="{C1029B02-C5C4-4A4B-8BF7-203360057BDB}" type="pres">
      <dgm:prSet presAssocID="{72441727-BDE3-410A-AEF0-3FF6340BB38C}" presName="spaceBetweenRectangles" presStyleCnt="0"/>
      <dgm:spPr/>
    </dgm:pt>
    <dgm:pt modelId="{2D6E09B3-0C98-4FD1-BD92-17B327363204}" type="pres">
      <dgm:prSet presAssocID="{F65DB95F-570D-42F7-B126-FBAF29E16317}" presName="parentLin" presStyleCnt="0"/>
      <dgm:spPr/>
    </dgm:pt>
    <dgm:pt modelId="{68F161D3-21C3-4C8D-B08F-3C784237FC62}" type="pres">
      <dgm:prSet presAssocID="{F65DB95F-570D-42F7-B126-FBAF29E16317}" presName="parentLeftMargin" presStyleLbl="node1" presStyleIdx="1" presStyleCnt="3"/>
      <dgm:spPr/>
    </dgm:pt>
    <dgm:pt modelId="{BF0DDD8E-8DF1-4400-9FD8-C2F5D4240B8B}" type="pres">
      <dgm:prSet presAssocID="{F65DB95F-570D-42F7-B126-FBAF29E16317}" presName="parentText" presStyleLbl="node1" presStyleIdx="2" presStyleCnt="3">
        <dgm:presLayoutVars>
          <dgm:chMax val="0"/>
          <dgm:bulletEnabled val="1"/>
        </dgm:presLayoutVars>
      </dgm:prSet>
      <dgm:spPr/>
    </dgm:pt>
    <dgm:pt modelId="{37A6C7DD-1FD0-442A-9C92-9016929660E2}" type="pres">
      <dgm:prSet presAssocID="{F65DB95F-570D-42F7-B126-FBAF29E16317}" presName="negativeSpace" presStyleCnt="0"/>
      <dgm:spPr/>
    </dgm:pt>
    <dgm:pt modelId="{6333E432-D06B-49D7-ACC8-6BA6FBA6650C}" type="pres">
      <dgm:prSet presAssocID="{F65DB95F-570D-42F7-B126-FBAF29E16317}" presName="childText" presStyleLbl="conFgAcc1" presStyleIdx="2" presStyleCnt="3">
        <dgm:presLayoutVars>
          <dgm:bulletEnabled val="1"/>
        </dgm:presLayoutVars>
      </dgm:prSet>
      <dgm:spPr/>
    </dgm:pt>
  </dgm:ptLst>
  <dgm:cxnLst>
    <dgm:cxn modelId="{0A575814-1CBD-4F2A-AAC1-96D407BDD9D0}" srcId="{381C38FC-9657-4C6C-8606-08ADD8C2F09E}" destId="{36453FF9-F9B8-4363-9180-05AA61E8373A}" srcOrd="0" destOrd="0" parTransId="{D75C21D9-2A15-4BE5-B8D3-B05FDB5FD6EE}" sibTransId="{02328D5B-8B51-41FA-9F70-CC60EEFA4D8D}"/>
    <dgm:cxn modelId="{89F80B28-3CF5-42E0-94A7-9DA6DC7CA63F}" type="presOf" srcId="{381C38FC-9657-4C6C-8606-08ADD8C2F09E}" destId="{A890C892-79F6-424B-9435-44D9E619EB62}" srcOrd="1" destOrd="0" presId="urn:microsoft.com/office/officeart/2005/8/layout/list1"/>
    <dgm:cxn modelId="{010EEA33-B47C-4944-B99B-A40F499BBA28}" srcId="{C969FBF5-28D2-410F-8B42-F22F8CE65B0A}" destId="{F65DB95F-570D-42F7-B126-FBAF29E16317}" srcOrd="2" destOrd="0" parTransId="{8E920BEF-F505-4255-A559-C62D9D186461}" sibTransId="{117D3CD0-4144-42A3-A910-A5A3B05D5A0B}"/>
    <dgm:cxn modelId="{2CE6434F-B2BC-4C0B-82B2-872882E04004}" srcId="{C6D4BF76-7EFB-4B94-8B89-FF993A7FFCAE}" destId="{BC69859E-BA02-4BF2-9A2A-C036630FF09D}" srcOrd="0" destOrd="0" parTransId="{3EDE7C4F-4A80-4D77-974D-844D638B654F}" sibTransId="{21A87135-08E5-4812-B196-A0C7AAADE973}"/>
    <dgm:cxn modelId="{62D69D52-C408-4514-AD6A-0EDBAE2F4B32}" srcId="{C969FBF5-28D2-410F-8B42-F22F8CE65B0A}" destId="{381C38FC-9657-4C6C-8606-08ADD8C2F09E}" srcOrd="0" destOrd="0" parTransId="{FB25B7EA-E1BF-4761-8C29-272CB2D38BDC}" sibTransId="{6A672BF4-238D-4E51-B8BA-F27C4DCD10AC}"/>
    <dgm:cxn modelId="{9D790A77-B164-46AA-A387-F170E7AF0343}" type="presOf" srcId="{381C38FC-9657-4C6C-8606-08ADD8C2F09E}" destId="{110ACF67-7423-4F61-8B1A-2B78C6E8DC02}" srcOrd="0" destOrd="0" presId="urn:microsoft.com/office/officeart/2005/8/layout/list1"/>
    <dgm:cxn modelId="{BF17BF7B-108B-4AD8-990D-4E67F324E875}" type="presOf" srcId="{C80DC6D4-0AAC-40EF-9C4A-0194DCA9D1A0}" destId="{6333E432-D06B-49D7-ACC8-6BA6FBA6650C}" srcOrd="0" destOrd="0" presId="urn:microsoft.com/office/officeart/2005/8/layout/list1"/>
    <dgm:cxn modelId="{15C8FD7C-41A2-4635-8573-52310023231A}" srcId="{F65DB95F-570D-42F7-B126-FBAF29E16317}" destId="{C80DC6D4-0AAC-40EF-9C4A-0194DCA9D1A0}" srcOrd="0" destOrd="0" parTransId="{21A788E9-E9F0-44BE-A2E4-7789F147CC77}" sibTransId="{AB33269E-79FD-48AB-8085-741EB12A596E}"/>
    <dgm:cxn modelId="{441DA37D-4FA3-4974-AA2B-F0B106DF0C3E}" type="presOf" srcId="{F65DB95F-570D-42F7-B126-FBAF29E16317}" destId="{68F161D3-21C3-4C8D-B08F-3C784237FC62}" srcOrd="0" destOrd="0" presId="urn:microsoft.com/office/officeart/2005/8/layout/list1"/>
    <dgm:cxn modelId="{F147F294-CD28-4533-B2C8-BEED3F9A39BA}" srcId="{C969FBF5-28D2-410F-8B42-F22F8CE65B0A}" destId="{C6D4BF76-7EFB-4B94-8B89-FF993A7FFCAE}" srcOrd="1" destOrd="0" parTransId="{82D30D34-3FF4-475A-A879-FBE6FA45E215}" sibTransId="{72441727-BDE3-410A-AEF0-3FF6340BB38C}"/>
    <dgm:cxn modelId="{613B0098-427C-4A78-85A6-C325DE56E585}" type="presOf" srcId="{C969FBF5-28D2-410F-8B42-F22F8CE65B0A}" destId="{9B735FA6-353D-4B43-AE9D-F239BCBC68D8}" srcOrd="0" destOrd="0" presId="urn:microsoft.com/office/officeart/2005/8/layout/list1"/>
    <dgm:cxn modelId="{7C06769D-8EB1-467F-864B-84CE103A3250}" type="presOf" srcId="{C6D4BF76-7EFB-4B94-8B89-FF993A7FFCAE}" destId="{B3C6C385-7252-4745-A4A0-740EA6F55180}" srcOrd="0" destOrd="0" presId="urn:microsoft.com/office/officeart/2005/8/layout/list1"/>
    <dgm:cxn modelId="{A98870BB-F418-4F53-AC79-92C4E7636D14}" type="presOf" srcId="{F65DB95F-570D-42F7-B126-FBAF29E16317}" destId="{BF0DDD8E-8DF1-4400-9FD8-C2F5D4240B8B}" srcOrd="1" destOrd="0" presId="urn:microsoft.com/office/officeart/2005/8/layout/list1"/>
    <dgm:cxn modelId="{C4E2B5C3-9BE4-4881-9C14-1CD0BED1929F}" type="presOf" srcId="{C6D4BF76-7EFB-4B94-8B89-FF993A7FFCAE}" destId="{385B6C76-48FF-4C02-9FA8-9A095926D6C8}" srcOrd="1" destOrd="0" presId="urn:microsoft.com/office/officeart/2005/8/layout/list1"/>
    <dgm:cxn modelId="{36EE20E7-BC63-4A33-AC49-3AA439A38F19}" type="presOf" srcId="{36453FF9-F9B8-4363-9180-05AA61E8373A}" destId="{9AB46995-5D2B-4170-97AE-A69B34C9E3C3}" srcOrd="0" destOrd="0" presId="urn:microsoft.com/office/officeart/2005/8/layout/list1"/>
    <dgm:cxn modelId="{F9CDA8E9-B8B5-4C09-B0BB-1CD17D7DB2BF}" type="presOf" srcId="{BC69859E-BA02-4BF2-9A2A-C036630FF09D}" destId="{B1210B95-B3C5-4567-8101-3E35146AE8A4}" srcOrd="0" destOrd="0" presId="urn:microsoft.com/office/officeart/2005/8/layout/list1"/>
    <dgm:cxn modelId="{ACA4A95E-2788-4C3F-86DA-1E2DA9158AB4}" type="presParOf" srcId="{9B735FA6-353D-4B43-AE9D-F239BCBC68D8}" destId="{73610AA9-DBAE-4B63-9D1E-6869268BC51F}" srcOrd="0" destOrd="0" presId="urn:microsoft.com/office/officeart/2005/8/layout/list1"/>
    <dgm:cxn modelId="{0E13D242-3C87-49EC-BA25-6B9789BCDBF1}" type="presParOf" srcId="{73610AA9-DBAE-4B63-9D1E-6869268BC51F}" destId="{110ACF67-7423-4F61-8B1A-2B78C6E8DC02}" srcOrd="0" destOrd="0" presId="urn:microsoft.com/office/officeart/2005/8/layout/list1"/>
    <dgm:cxn modelId="{83C1DFC7-518E-4852-A702-F12F9FFF946B}" type="presParOf" srcId="{73610AA9-DBAE-4B63-9D1E-6869268BC51F}" destId="{A890C892-79F6-424B-9435-44D9E619EB62}" srcOrd="1" destOrd="0" presId="urn:microsoft.com/office/officeart/2005/8/layout/list1"/>
    <dgm:cxn modelId="{A8B7FB58-1284-4BF5-B7EC-D51B16C21797}" type="presParOf" srcId="{9B735FA6-353D-4B43-AE9D-F239BCBC68D8}" destId="{BA46D014-1C49-412D-9FAB-928D9D1CF627}" srcOrd="1" destOrd="0" presId="urn:microsoft.com/office/officeart/2005/8/layout/list1"/>
    <dgm:cxn modelId="{1E3277B1-F4B5-4EDD-939D-1688C691F349}" type="presParOf" srcId="{9B735FA6-353D-4B43-AE9D-F239BCBC68D8}" destId="{9AB46995-5D2B-4170-97AE-A69B34C9E3C3}" srcOrd="2" destOrd="0" presId="urn:microsoft.com/office/officeart/2005/8/layout/list1"/>
    <dgm:cxn modelId="{4DB42306-598B-4EF2-AA30-3856D0FD3DDE}" type="presParOf" srcId="{9B735FA6-353D-4B43-AE9D-F239BCBC68D8}" destId="{80409343-EAEA-4F5E-86D5-8B0A9B137D07}" srcOrd="3" destOrd="0" presId="urn:microsoft.com/office/officeart/2005/8/layout/list1"/>
    <dgm:cxn modelId="{01099EC2-37D7-44BE-80D7-950AAC171981}" type="presParOf" srcId="{9B735FA6-353D-4B43-AE9D-F239BCBC68D8}" destId="{82F1DFCA-B700-499E-820A-81C3C7F1F069}" srcOrd="4" destOrd="0" presId="urn:microsoft.com/office/officeart/2005/8/layout/list1"/>
    <dgm:cxn modelId="{3D8830FA-7349-4F49-9DC1-EAEEF11875E2}" type="presParOf" srcId="{82F1DFCA-B700-499E-820A-81C3C7F1F069}" destId="{B3C6C385-7252-4745-A4A0-740EA6F55180}" srcOrd="0" destOrd="0" presId="urn:microsoft.com/office/officeart/2005/8/layout/list1"/>
    <dgm:cxn modelId="{7B4FD366-D11D-49D7-A895-361FCDB8F3E1}" type="presParOf" srcId="{82F1DFCA-B700-499E-820A-81C3C7F1F069}" destId="{385B6C76-48FF-4C02-9FA8-9A095926D6C8}" srcOrd="1" destOrd="0" presId="urn:microsoft.com/office/officeart/2005/8/layout/list1"/>
    <dgm:cxn modelId="{D6C2B778-CA41-462C-80F5-1BB64FF62678}" type="presParOf" srcId="{9B735FA6-353D-4B43-AE9D-F239BCBC68D8}" destId="{FC3CE456-C7BD-42CC-939F-DBF1E5F8D585}" srcOrd="5" destOrd="0" presId="urn:microsoft.com/office/officeart/2005/8/layout/list1"/>
    <dgm:cxn modelId="{31E69D66-15F0-4161-B71B-7B1B681642A4}" type="presParOf" srcId="{9B735FA6-353D-4B43-AE9D-F239BCBC68D8}" destId="{B1210B95-B3C5-4567-8101-3E35146AE8A4}" srcOrd="6" destOrd="0" presId="urn:microsoft.com/office/officeart/2005/8/layout/list1"/>
    <dgm:cxn modelId="{61072CC6-0648-49B6-AD37-1FEB89C30179}" type="presParOf" srcId="{9B735FA6-353D-4B43-AE9D-F239BCBC68D8}" destId="{C1029B02-C5C4-4A4B-8BF7-203360057BDB}" srcOrd="7" destOrd="0" presId="urn:microsoft.com/office/officeart/2005/8/layout/list1"/>
    <dgm:cxn modelId="{AE7B48B6-FFC0-4D5B-8665-2F7A36EF2929}" type="presParOf" srcId="{9B735FA6-353D-4B43-AE9D-F239BCBC68D8}" destId="{2D6E09B3-0C98-4FD1-BD92-17B327363204}" srcOrd="8" destOrd="0" presId="urn:microsoft.com/office/officeart/2005/8/layout/list1"/>
    <dgm:cxn modelId="{8275F45B-BD8D-4F93-B4E5-1406040A9AC4}" type="presParOf" srcId="{2D6E09B3-0C98-4FD1-BD92-17B327363204}" destId="{68F161D3-21C3-4C8D-B08F-3C784237FC62}" srcOrd="0" destOrd="0" presId="urn:microsoft.com/office/officeart/2005/8/layout/list1"/>
    <dgm:cxn modelId="{5DE41B8C-3DF4-4002-90CF-393209D98820}" type="presParOf" srcId="{2D6E09B3-0C98-4FD1-BD92-17B327363204}" destId="{BF0DDD8E-8DF1-4400-9FD8-C2F5D4240B8B}" srcOrd="1" destOrd="0" presId="urn:microsoft.com/office/officeart/2005/8/layout/list1"/>
    <dgm:cxn modelId="{9B418530-2E22-4056-84F5-995447323EF0}" type="presParOf" srcId="{9B735FA6-353D-4B43-AE9D-F239BCBC68D8}" destId="{37A6C7DD-1FD0-442A-9C92-9016929660E2}" srcOrd="9" destOrd="0" presId="urn:microsoft.com/office/officeart/2005/8/layout/list1"/>
    <dgm:cxn modelId="{019BC174-4E11-4719-9273-AFE1B12F9DA8}" type="presParOf" srcId="{9B735FA6-353D-4B43-AE9D-F239BCBC68D8}" destId="{6333E432-D06B-49D7-ACC8-6BA6FBA6650C}"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F20FF80-4A09-4D1A-B19C-135F1E6FF340}" type="doc">
      <dgm:prSet loTypeId="urn:microsoft.com/office/officeart/2008/layout/VerticalAccentList" loCatId="list" qsTypeId="urn:microsoft.com/office/officeart/2005/8/quickstyle/simple1" qsCatId="simple" csTypeId="urn:microsoft.com/office/officeart/2005/8/colors/accent6_5" csCatId="accent6" phldr="1"/>
      <dgm:spPr/>
      <dgm:t>
        <a:bodyPr/>
        <a:lstStyle/>
        <a:p>
          <a:endParaRPr lang="zh-TW" altLang="en-US"/>
        </a:p>
      </dgm:t>
    </dgm:pt>
    <dgm:pt modelId="{E987D8E0-3F4B-4B33-A425-D6357E9070DB}">
      <dgm:prSet phldrT="[文字]"/>
      <dgm:spPr/>
      <dgm:t>
        <a:bodyPr/>
        <a:lstStyle/>
        <a:p>
          <a:r>
            <a:rPr lang="zh-TW" altLang="en-US" b="1" dirty="0">
              <a:solidFill>
                <a:srgbClr val="0000FF"/>
              </a:solidFill>
              <a:latin typeface="微軟正黑體" panose="020B0604030504040204" pitchFamily="34" charset="-120"/>
              <a:ea typeface="微軟正黑體" panose="020B0604030504040204" pitchFamily="34" charset="-120"/>
            </a:rPr>
            <a:t>背信罪</a:t>
          </a:r>
          <a:endParaRPr lang="zh-TW" altLang="en-US" dirty="0">
            <a:solidFill>
              <a:srgbClr val="0000FF"/>
            </a:solidFill>
          </a:endParaRPr>
        </a:p>
      </dgm:t>
    </dgm:pt>
    <dgm:pt modelId="{EA8E5A65-FF51-484E-BE96-EC7473A9946E}" type="parTrans" cxnId="{7FC4C4DD-9913-41AE-BF5C-636B11F86EDC}">
      <dgm:prSet/>
      <dgm:spPr/>
      <dgm:t>
        <a:bodyPr/>
        <a:lstStyle/>
        <a:p>
          <a:endParaRPr lang="zh-TW" altLang="en-US"/>
        </a:p>
      </dgm:t>
    </dgm:pt>
    <dgm:pt modelId="{D0768251-E18D-400E-9B4E-EF32CC68FF52}" type="sibTrans" cxnId="{7FC4C4DD-9913-41AE-BF5C-636B11F86EDC}">
      <dgm:prSet/>
      <dgm:spPr/>
      <dgm:t>
        <a:bodyPr/>
        <a:lstStyle/>
        <a:p>
          <a:endParaRPr lang="zh-TW" altLang="en-US"/>
        </a:p>
      </dgm:t>
    </dgm:pt>
    <dgm:pt modelId="{1C452AB9-04E6-46CF-B0F2-A3C8D1F1F604}">
      <dgm:prSet phldrT="[文字]"/>
      <dgm:spPr/>
      <dgm:t>
        <a:bodyPr/>
        <a:lstStyle/>
        <a:p>
          <a:r>
            <a:rPr lang="zh-TW" altLang="zh-TW" b="1" dirty="0">
              <a:solidFill>
                <a:srgbClr val="0000FF"/>
              </a:solidFill>
              <a:latin typeface="微軟正黑體" panose="020B0604030504040204" pitchFamily="34" charset="-120"/>
              <a:ea typeface="微軟正黑體" panose="020B0604030504040204" pitchFamily="34" charset="-120"/>
            </a:rPr>
            <a:t>偽造文書</a:t>
          </a:r>
          <a:endParaRPr lang="zh-TW" altLang="en-US" dirty="0">
            <a:solidFill>
              <a:srgbClr val="0000FF"/>
            </a:solidFill>
          </a:endParaRPr>
        </a:p>
      </dgm:t>
    </dgm:pt>
    <dgm:pt modelId="{A095CCC5-99B3-428A-A96D-4F24B9EEA820}" type="parTrans" cxnId="{BDD69ACB-BAA5-4101-8E4A-39CE746194AA}">
      <dgm:prSet/>
      <dgm:spPr/>
      <dgm:t>
        <a:bodyPr/>
        <a:lstStyle/>
        <a:p>
          <a:endParaRPr lang="zh-TW" altLang="en-US"/>
        </a:p>
      </dgm:t>
    </dgm:pt>
    <dgm:pt modelId="{FFF67D72-2B19-4432-BF75-AD08B472BE53}" type="sibTrans" cxnId="{BDD69ACB-BAA5-4101-8E4A-39CE746194AA}">
      <dgm:prSet/>
      <dgm:spPr/>
      <dgm:t>
        <a:bodyPr/>
        <a:lstStyle/>
        <a:p>
          <a:endParaRPr lang="zh-TW" altLang="en-US"/>
        </a:p>
      </dgm:t>
    </dgm:pt>
    <dgm:pt modelId="{12760E7D-4BC9-4301-9ADF-A519E4949E07}">
      <dgm:prSet phldrT="[文字]" custT="1"/>
      <dgm:spPr/>
      <dgm:t>
        <a:bodyPr/>
        <a:lstStyle/>
        <a:p>
          <a:r>
            <a:rPr lang="zh-TW" altLang="zh-TW" sz="2000" b="1" dirty="0">
              <a:latin typeface="微軟正黑體" panose="020B0604030504040204" pitchFamily="34" charset="-120"/>
              <a:ea typeface="微軟正黑體" panose="020B0604030504040204" pitchFamily="34" charset="-120"/>
            </a:rPr>
            <a:t>對於未切實依『不動產說明書』應記載事項記載，如有犯罪不法故意時，另構成刑事</a:t>
          </a:r>
          <a:r>
            <a:rPr lang="en-US" altLang="zh-TW" sz="2000" b="1" dirty="0">
              <a:latin typeface="微軟正黑體" panose="020B0604030504040204" pitchFamily="34" charset="-120"/>
              <a:ea typeface="微軟正黑體" panose="020B0604030504040204" pitchFamily="34" charset="-120"/>
            </a:rPr>
            <a:t>(</a:t>
          </a:r>
          <a:r>
            <a:rPr lang="zh-TW" altLang="zh-TW" sz="2000" b="1" dirty="0">
              <a:latin typeface="微軟正黑體" panose="020B0604030504040204" pitchFamily="34" charset="-120"/>
              <a:ea typeface="微軟正黑體" panose="020B0604030504040204" pitchFamily="34" charset="-120"/>
            </a:rPr>
            <a:t>行使</a:t>
          </a:r>
          <a:r>
            <a:rPr lang="en-US" altLang="zh-TW" sz="2000" b="1" dirty="0">
              <a:latin typeface="微軟正黑體" panose="020B0604030504040204" pitchFamily="34" charset="-120"/>
              <a:ea typeface="微軟正黑體" panose="020B0604030504040204" pitchFamily="34" charset="-120"/>
            </a:rPr>
            <a:t>)</a:t>
          </a:r>
          <a:r>
            <a:rPr lang="zh-TW" altLang="zh-TW" sz="2000" b="1" dirty="0">
              <a:latin typeface="微軟正黑體" panose="020B0604030504040204" pitchFamily="34" charset="-120"/>
              <a:ea typeface="微軟正黑體" panose="020B0604030504040204" pitchFamily="34" charset="-120"/>
            </a:rPr>
            <a:t>偽造私文書罪名。</a:t>
          </a:r>
          <a:endParaRPr lang="zh-TW" altLang="en-US" sz="2000" dirty="0"/>
        </a:p>
      </dgm:t>
    </dgm:pt>
    <dgm:pt modelId="{317D7410-0052-48D1-BC38-20F526959B13}" type="parTrans" cxnId="{A8695207-2B08-4B1E-BCAF-7F885C77F4F9}">
      <dgm:prSet/>
      <dgm:spPr/>
      <dgm:t>
        <a:bodyPr/>
        <a:lstStyle/>
        <a:p>
          <a:endParaRPr lang="zh-TW" altLang="en-US"/>
        </a:p>
      </dgm:t>
    </dgm:pt>
    <dgm:pt modelId="{52ABC265-2F13-4FB2-BF18-4BBC12B44EA0}" type="sibTrans" cxnId="{A8695207-2B08-4B1E-BCAF-7F885C77F4F9}">
      <dgm:prSet/>
      <dgm:spPr/>
      <dgm:t>
        <a:bodyPr/>
        <a:lstStyle/>
        <a:p>
          <a:endParaRPr lang="zh-TW" altLang="en-US"/>
        </a:p>
      </dgm:t>
    </dgm:pt>
    <dgm:pt modelId="{A8869751-F033-4899-818C-D8A599B6850A}">
      <dgm:prSet phldrT="[文字]" custT="1"/>
      <dgm:spPr/>
      <dgm:t>
        <a:bodyPr/>
        <a:lstStyle/>
        <a:p>
          <a:r>
            <a:rPr lang="zh-TW" altLang="en-US" sz="1800" b="1" kern="1200" dirty="0">
              <a:latin typeface="微軟正黑體" panose="020B0604030504040204" pitchFamily="34" charset="-120"/>
              <a:ea typeface="微軟正黑體" panose="020B0604030504040204" pitchFamily="34" charset="-120"/>
            </a:rPr>
            <a:t>為他人處理事務，意圖為自己或第三人不法之利益，或損害本人之利益，而為違背其任務之行為，致生損害於本人之財產或其他利益者，處五年以下有期徒刑、拘役或科或併科一千元以下罰金</a:t>
          </a:r>
          <a:r>
            <a:rPr lang="zh-TW" altLang="en-US" sz="1700" b="1" kern="1200" dirty="0">
              <a:latin typeface="微軟正黑體" panose="020B0604030504040204" pitchFamily="34" charset="-120"/>
              <a:ea typeface="微軟正黑體" panose="020B0604030504040204" pitchFamily="34" charset="-120"/>
            </a:rPr>
            <a:t>。</a:t>
          </a:r>
          <a:r>
            <a:rPr lang="en-US" altLang="zh-TW" sz="1600" kern="1200" dirty="0">
              <a:latin typeface="華康粗圓體" panose="020F0709000000000000" pitchFamily="49" charset="-120"/>
              <a:ea typeface="華康粗圓體" panose="020F0709000000000000" pitchFamily="49" charset="-120"/>
              <a:cs typeface="+mn-cs"/>
            </a:rPr>
            <a:t>(</a:t>
          </a:r>
          <a:r>
            <a:rPr lang="zh-TW" altLang="en-US" sz="1600" kern="1200" dirty="0">
              <a:latin typeface="華康粗圓體" panose="020F0709000000000000" pitchFamily="49" charset="-120"/>
              <a:ea typeface="華康粗圓體" panose="020F0709000000000000" pitchFamily="49" charset="-120"/>
              <a:cs typeface="+mn-cs"/>
            </a:rPr>
            <a:t>刑法第</a:t>
          </a:r>
          <a:r>
            <a:rPr lang="en-US" altLang="zh-TW" sz="1600" kern="1200" dirty="0">
              <a:latin typeface="華康粗圓體" panose="020F0709000000000000" pitchFamily="49" charset="-120"/>
              <a:ea typeface="華康粗圓體" panose="020F0709000000000000" pitchFamily="49" charset="-120"/>
              <a:cs typeface="+mn-cs"/>
            </a:rPr>
            <a:t>342</a:t>
          </a:r>
          <a:r>
            <a:rPr lang="zh-TW" altLang="en-US" sz="1600" kern="1200" dirty="0">
              <a:latin typeface="華康粗圓體" panose="020F0709000000000000" pitchFamily="49" charset="-120"/>
              <a:ea typeface="華康粗圓體" panose="020F0709000000000000" pitchFamily="49" charset="-120"/>
              <a:cs typeface="+mn-cs"/>
            </a:rPr>
            <a:t>條</a:t>
          </a:r>
          <a:r>
            <a:rPr lang="en-US" altLang="zh-TW" sz="1600" kern="1200" dirty="0">
              <a:latin typeface="華康粗圓體" panose="020F0709000000000000" pitchFamily="49" charset="-120"/>
              <a:ea typeface="華康粗圓體" panose="020F0709000000000000" pitchFamily="49" charset="-120"/>
              <a:cs typeface="+mn-cs"/>
            </a:rPr>
            <a:t>)</a:t>
          </a:r>
          <a:endParaRPr lang="zh-TW" altLang="en-US" sz="1600" kern="1200" dirty="0">
            <a:latin typeface="華康粗圓體" panose="020F0709000000000000" pitchFamily="49" charset="-120"/>
            <a:ea typeface="華康粗圓體" panose="020F0709000000000000" pitchFamily="49" charset="-120"/>
            <a:cs typeface="+mn-cs"/>
          </a:endParaRPr>
        </a:p>
      </dgm:t>
    </dgm:pt>
    <dgm:pt modelId="{5F7BBEB4-2735-4347-9C8D-4944285AF637}" type="parTrans" cxnId="{F73A9C37-FCE0-4CC3-9F35-EF0A3D29EC8E}">
      <dgm:prSet/>
      <dgm:spPr/>
      <dgm:t>
        <a:bodyPr/>
        <a:lstStyle/>
        <a:p>
          <a:endParaRPr lang="zh-TW" altLang="en-US"/>
        </a:p>
      </dgm:t>
    </dgm:pt>
    <dgm:pt modelId="{4B5F4B28-8826-4695-96E9-B3B8412C8584}" type="sibTrans" cxnId="{F73A9C37-FCE0-4CC3-9F35-EF0A3D29EC8E}">
      <dgm:prSet/>
      <dgm:spPr/>
      <dgm:t>
        <a:bodyPr/>
        <a:lstStyle/>
        <a:p>
          <a:endParaRPr lang="zh-TW" altLang="en-US"/>
        </a:p>
      </dgm:t>
    </dgm:pt>
    <dgm:pt modelId="{7A99E9CF-33F7-45E5-82BA-B831B7701815}" type="pres">
      <dgm:prSet presAssocID="{0F20FF80-4A09-4D1A-B19C-135F1E6FF340}" presName="Name0" presStyleCnt="0">
        <dgm:presLayoutVars>
          <dgm:chMax/>
          <dgm:chPref/>
          <dgm:dir/>
        </dgm:presLayoutVars>
      </dgm:prSet>
      <dgm:spPr/>
    </dgm:pt>
    <dgm:pt modelId="{56CE018A-C007-4876-892E-052A9E140FA2}" type="pres">
      <dgm:prSet presAssocID="{E987D8E0-3F4B-4B33-A425-D6357E9070DB}" presName="parenttextcomposite" presStyleCnt="0"/>
      <dgm:spPr/>
    </dgm:pt>
    <dgm:pt modelId="{B1633D5D-AB14-4569-8CD6-74D2F694BB4E}" type="pres">
      <dgm:prSet presAssocID="{E987D8E0-3F4B-4B33-A425-D6357E9070DB}" presName="parenttext" presStyleLbl="revTx" presStyleIdx="0" presStyleCnt="2">
        <dgm:presLayoutVars>
          <dgm:chMax/>
          <dgm:chPref val="2"/>
          <dgm:bulletEnabled val="1"/>
        </dgm:presLayoutVars>
      </dgm:prSet>
      <dgm:spPr/>
    </dgm:pt>
    <dgm:pt modelId="{990611E7-AFCF-4D58-B7DA-B3254C46CAAE}" type="pres">
      <dgm:prSet presAssocID="{E987D8E0-3F4B-4B33-A425-D6357E9070DB}" presName="composite" presStyleCnt="0"/>
      <dgm:spPr/>
    </dgm:pt>
    <dgm:pt modelId="{E1080AC5-F8E0-4E17-9203-832EE262C751}" type="pres">
      <dgm:prSet presAssocID="{E987D8E0-3F4B-4B33-A425-D6357E9070DB}" presName="chevron1" presStyleLbl="alignNode1" presStyleIdx="0" presStyleCnt="14"/>
      <dgm:spPr/>
    </dgm:pt>
    <dgm:pt modelId="{81267665-92F3-46A6-ACB6-66A71538C01D}" type="pres">
      <dgm:prSet presAssocID="{E987D8E0-3F4B-4B33-A425-D6357E9070DB}" presName="chevron2" presStyleLbl="alignNode1" presStyleIdx="1" presStyleCnt="14"/>
      <dgm:spPr/>
    </dgm:pt>
    <dgm:pt modelId="{2575A009-DC14-4888-B1A6-BB32BB4B1D32}" type="pres">
      <dgm:prSet presAssocID="{E987D8E0-3F4B-4B33-A425-D6357E9070DB}" presName="chevron3" presStyleLbl="alignNode1" presStyleIdx="2" presStyleCnt="14"/>
      <dgm:spPr/>
    </dgm:pt>
    <dgm:pt modelId="{BCB0EF85-4C81-4788-A834-8F0278BD2EC5}" type="pres">
      <dgm:prSet presAssocID="{E987D8E0-3F4B-4B33-A425-D6357E9070DB}" presName="chevron4" presStyleLbl="alignNode1" presStyleIdx="3" presStyleCnt="14"/>
      <dgm:spPr/>
    </dgm:pt>
    <dgm:pt modelId="{2059A9FF-7B9B-4B8F-B77B-4183EF3EA185}" type="pres">
      <dgm:prSet presAssocID="{E987D8E0-3F4B-4B33-A425-D6357E9070DB}" presName="chevron5" presStyleLbl="alignNode1" presStyleIdx="4" presStyleCnt="14"/>
      <dgm:spPr/>
    </dgm:pt>
    <dgm:pt modelId="{63ED4F8A-1DA3-4FDA-91E5-38B1B7CBB229}" type="pres">
      <dgm:prSet presAssocID="{E987D8E0-3F4B-4B33-A425-D6357E9070DB}" presName="chevron6" presStyleLbl="alignNode1" presStyleIdx="5" presStyleCnt="14"/>
      <dgm:spPr/>
    </dgm:pt>
    <dgm:pt modelId="{BD620643-38DC-4E2F-9D5B-8B8FDE9196A3}" type="pres">
      <dgm:prSet presAssocID="{E987D8E0-3F4B-4B33-A425-D6357E9070DB}" presName="chevron7" presStyleLbl="alignNode1" presStyleIdx="6" presStyleCnt="14"/>
      <dgm:spPr/>
    </dgm:pt>
    <dgm:pt modelId="{E6FB3484-A06E-441C-A1FC-E92A95FB0825}" type="pres">
      <dgm:prSet presAssocID="{E987D8E0-3F4B-4B33-A425-D6357E9070DB}" presName="childtext" presStyleLbl="solidFgAcc1" presStyleIdx="0" presStyleCnt="2">
        <dgm:presLayoutVars>
          <dgm:chMax/>
          <dgm:chPref val="0"/>
          <dgm:bulletEnabled val="1"/>
        </dgm:presLayoutVars>
      </dgm:prSet>
      <dgm:spPr/>
    </dgm:pt>
    <dgm:pt modelId="{76A87578-6AE1-4FE1-87AF-6BCDA1B28539}" type="pres">
      <dgm:prSet presAssocID="{D0768251-E18D-400E-9B4E-EF32CC68FF52}" presName="sibTrans" presStyleCnt="0"/>
      <dgm:spPr/>
    </dgm:pt>
    <dgm:pt modelId="{1B848446-0769-4565-9051-08A57C8EBE7F}" type="pres">
      <dgm:prSet presAssocID="{1C452AB9-04E6-46CF-B0F2-A3C8D1F1F604}" presName="parenttextcomposite" presStyleCnt="0"/>
      <dgm:spPr/>
    </dgm:pt>
    <dgm:pt modelId="{54552083-64CA-4556-BEBA-91DD0CC03272}" type="pres">
      <dgm:prSet presAssocID="{1C452AB9-04E6-46CF-B0F2-A3C8D1F1F604}" presName="parenttext" presStyleLbl="revTx" presStyleIdx="1" presStyleCnt="2">
        <dgm:presLayoutVars>
          <dgm:chMax/>
          <dgm:chPref val="2"/>
          <dgm:bulletEnabled val="1"/>
        </dgm:presLayoutVars>
      </dgm:prSet>
      <dgm:spPr/>
    </dgm:pt>
    <dgm:pt modelId="{A0524978-F02E-49B9-B024-6E8F370745C6}" type="pres">
      <dgm:prSet presAssocID="{1C452AB9-04E6-46CF-B0F2-A3C8D1F1F604}" presName="composite" presStyleCnt="0"/>
      <dgm:spPr/>
    </dgm:pt>
    <dgm:pt modelId="{D2A31AC4-7D2B-4A7E-8B7E-BB1448B273D4}" type="pres">
      <dgm:prSet presAssocID="{1C452AB9-04E6-46CF-B0F2-A3C8D1F1F604}" presName="chevron1" presStyleLbl="alignNode1" presStyleIdx="7" presStyleCnt="14"/>
      <dgm:spPr/>
    </dgm:pt>
    <dgm:pt modelId="{035B4477-460D-4CF1-8933-B6EE4BDB7D63}" type="pres">
      <dgm:prSet presAssocID="{1C452AB9-04E6-46CF-B0F2-A3C8D1F1F604}" presName="chevron2" presStyleLbl="alignNode1" presStyleIdx="8" presStyleCnt="14"/>
      <dgm:spPr/>
    </dgm:pt>
    <dgm:pt modelId="{C4DAEF80-51C5-4926-AA0D-0AC5DBC3E8EC}" type="pres">
      <dgm:prSet presAssocID="{1C452AB9-04E6-46CF-B0F2-A3C8D1F1F604}" presName="chevron3" presStyleLbl="alignNode1" presStyleIdx="9" presStyleCnt="14"/>
      <dgm:spPr/>
    </dgm:pt>
    <dgm:pt modelId="{80B565BC-639A-4887-80C6-41CD7BA0AD46}" type="pres">
      <dgm:prSet presAssocID="{1C452AB9-04E6-46CF-B0F2-A3C8D1F1F604}" presName="chevron4" presStyleLbl="alignNode1" presStyleIdx="10" presStyleCnt="14"/>
      <dgm:spPr/>
    </dgm:pt>
    <dgm:pt modelId="{60519F88-D3FC-4776-9AFC-34538C43A057}" type="pres">
      <dgm:prSet presAssocID="{1C452AB9-04E6-46CF-B0F2-A3C8D1F1F604}" presName="chevron5" presStyleLbl="alignNode1" presStyleIdx="11" presStyleCnt="14"/>
      <dgm:spPr/>
    </dgm:pt>
    <dgm:pt modelId="{ECF66726-D31B-415F-9CAF-FA75492C9AD0}" type="pres">
      <dgm:prSet presAssocID="{1C452AB9-04E6-46CF-B0F2-A3C8D1F1F604}" presName="chevron6" presStyleLbl="alignNode1" presStyleIdx="12" presStyleCnt="14"/>
      <dgm:spPr/>
    </dgm:pt>
    <dgm:pt modelId="{CF5D4BCB-6D6A-4318-920F-C633D915CCF1}" type="pres">
      <dgm:prSet presAssocID="{1C452AB9-04E6-46CF-B0F2-A3C8D1F1F604}" presName="chevron7" presStyleLbl="alignNode1" presStyleIdx="13" presStyleCnt="14"/>
      <dgm:spPr/>
    </dgm:pt>
    <dgm:pt modelId="{24D34CB0-143B-4F93-A27C-B094F86C1712}" type="pres">
      <dgm:prSet presAssocID="{1C452AB9-04E6-46CF-B0F2-A3C8D1F1F604}" presName="childtext" presStyleLbl="solidFgAcc1" presStyleIdx="1" presStyleCnt="2">
        <dgm:presLayoutVars>
          <dgm:chMax/>
          <dgm:chPref val="0"/>
          <dgm:bulletEnabled val="1"/>
        </dgm:presLayoutVars>
      </dgm:prSet>
      <dgm:spPr/>
    </dgm:pt>
  </dgm:ptLst>
  <dgm:cxnLst>
    <dgm:cxn modelId="{A8695207-2B08-4B1E-BCAF-7F885C77F4F9}" srcId="{1C452AB9-04E6-46CF-B0F2-A3C8D1F1F604}" destId="{12760E7D-4BC9-4301-9ADF-A519E4949E07}" srcOrd="0" destOrd="0" parTransId="{317D7410-0052-48D1-BC38-20F526959B13}" sibTransId="{52ABC265-2F13-4FB2-BF18-4BBC12B44EA0}"/>
    <dgm:cxn modelId="{0ABE6E17-0316-4155-A346-4BAF86BBD28C}" type="presOf" srcId="{12760E7D-4BC9-4301-9ADF-A519E4949E07}" destId="{24D34CB0-143B-4F93-A27C-B094F86C1712}" srcOrd="0" destOrd="0" presId="urn:microsoft.com/office/officeart/2008/layout/VerticalAccentList"/>
    <dgm:cxn modelId="{050EA62F-F9BD-46CE-A232-43FC0974EFED}" type="presOf" srcId="{1C452AB9-04E6-46CF-B0F2-A3C8D1F1F604}" destId="{54552083-64CA-4556-BEBA-91DD0CC03272}" srcOrd="0" destOrd="0" presId="urn:microsoft.com/office/officeart/2008/layout/VerticalAccentList"/>
    <dgm:cxn modelId="{F73A9C37-FCE0-4CC3-9F35-EF0A3D29EC8E}" srcId="{E987D8E0-3F4B-4B33-A425-D6357E9070DB}" destId="{A8869751-F033-4899-818C-D8A599B6850A}" srcOrd="0" destOrd="0" parTransId="{5F7BBEB4-2735-4347-9C8D-4944285AF637}" sibTransId="{4B5F4B28-8826-4695-96E9-B3B8412C8584}"/>
    <dgm:cxn modelId="{452F8364-009C-4D0A-9C67-FAD21C578F3F}" type="presOf" srcId="{A8869751-F033-4899-818C-D8A599B6850A}" destId="{E6FB3484-A06E-441C-A1FC-E92A95FB0825}" srcOrd="0" destOrd="0" presId="urn:microsoft.com/office/officeart/2008/layout/VerticalAccentList"/>
    <dgm:cxn modelId="{BDDE5F7E-5C79-4539-B408-952CEA5B5F0D}" type="presOf" srcId="{0F20FF80-4A09-4D1A-B19C-135F1E6FF340}" destId="{7A99E9CF-33F7-45E5-82BA-B831B7701815}" srcOrd="0" destOrd="0" presId="urn:microsoft.com/office/officeart/2008/layout/VerticalAccentList"/>
    <dgm:cxn modelId="{C026AE7E-19EF-4B49-9C22-0852D7CA9CCB}" type="presOf" srcId="{E987D8E0-3F4B-4B33-A425-D6357E9070DB}" destId="{B1633D5D-AB14-4569-8CD6-74D2F694BB4E}" srcOrd="0" destOrd="0" presId="urn:microsoft.com/office/officeart/2008/layout/VerticalAccentList"/>
    <dgm:cxn modelId="{BDD69ACB-BAA5-4101-8E4A-39CE746194AA}" srcId="{0F20FF80-4A09-4D1A-B19C-135F1E6FF340}" destId="{1C452AB9-04E6-46CF-B0F2-A3C8D1F1F604}" srcOrd="1" destOrd="0" parTransId="{A095CCC5-99B3-428A-A96D-4F24B9EEA820}" sibTransId="{FFF67D72-2B19-4432-BF75-AD08B472BE53}"/>
    <dgm:cxn modelId="{7FC4C4DD-9913-41AE-BF5C-636B11F86EDC}" srcId="{0F20FF80-4A09-4D1A-B19C-135F1E6FF340}" destId="{E987D8E0-3F4B-4B33-A425-D6357E9070DB}" srcOrd="0" destOrd="0" parTransId="{EA8E5A65-FF51-484E-BE96-EC7473A9946E}" sibTransId="{D0768251-E18D-400E-9B4E-EF32CC68FF52}"/>
    <dgm:cxn modelId="{7E689FEB-9083-4370-9F7B-740C1ADACEE0}" type="presParOf" srcId="{7A99E9CF-33F7-45E5-82BA-B831B7701815}" destId="{56CE018A-C007-4876-892E-052A9E140FA2}" srcOrd="0" destOrd="0" presId="urn:microsoft.com/office/officeart/2008/layout/VerticalAccentList"/>
    <dgm:cxn modelId="{7C68A236-C90B-4F6D-A743-FC333B61C919}" type="presParOf" srcId="{56CE018A-C007-4876-892E-052A9E140FA2}" destId="{B1633D5D-AB14-4569-8CD6-74D2F694BB4E}" srcOrd="0" destOrd="0" presId="urn:microsoft.com/office/officeart/2008/layout/VerticalAccentList"/>
    <dgm:cxn modelId="{DA0847B6-E7FA-4844-8A18-0D2F21BBDB04}" type="presParOf" srcId="{7A99E9CF-33F7-45E5-82BA-B831B7701815}" destId="{990611E7-AFCF-4D58-B7DA-B3254C46CAAE}" srcOrd="1" destOrd="0" presId="urn:microsoft.com/office/officeart/2008/layout/VerticalAccentList"/>
    <dgm:cxn modelId="{DE39F2D8-E2D6-4AAE-98D8-75BE823BC9A6}" type="presParOf" srcId="{990611E7-AFCF-4D58-B7DA-B3254C46CAAE}" destId="{E1080AC5-F8E0-4E17-9203-832EE262C751}" srcOrd="0" destOrd="0" presId="urn:microsoft.com/office/officeart/2008/layout/VerticalAccentList"/>
    <dgm:cxn modelId="{DC818B66-5A82-43F3-8A75-264F63B26AD5}" type="presParOf" srcId="{990611E7-AFCF-4D58-B7DA-B3254C46CAAE}" destId="{81267665-92F3-46A6-ACB6-66A71538C01D}" srcOrd="1" destOrd="0" presId="urn:microsoft.com/office/officeart/2008/layout/VerticalAccentList"/>
    <dgm:cxn modelId="{FB493A6E-80AB-43AF-AE22-46F0F7040A2F}" type="presParOf" srcId="{990611E7-AFCF-4D58-B7DA-B3254C46CAAE}" destId="{2575A009-DC14-4888-B1A6-BB32BB4B1D32}" srcOrd="2" destOrd="0" presId="urn:microsoft.com/office/officeart/2008/layout/VerticalAccentList"/>
    <dgm:cxn modelId="{73E39DE8-4EFC-41A4-9E94-BEDCFCDE0DCB}" type="presParOf" srcId="{990611E7-AFCF-4D58-B7DA-B3254C46CAAE}" destId="{BCB0EF85-4C81-4788-A834-8F0278BD2EC5}" srcOrd="3" destOrd="0" presId="urn:microsoft.com/office/officeart/2008/layout/VerticalAccentList"/>
    <dgm:cxn modelId="{DCF1B498-2AF6-4FA5-BB91-C4788BFD6694}" type="presParOf" srcId="{990611E7-AFCF-4D58-B7DA-B3254C46CAAE}" destId="{2059A9FF-7B9B-4B8F-B77B-4183EF3EA185}" srcOrd="4" destOrd="0" presId="urn:microsoft.com/office/officeart/2008/layout/VerticalAccentList"/>
    <dgm:cxn modelId="{13A9A7B9-B240-42C8-8D13-2FA2BC8B6136}" type="presParOf" srcId="{990611E7-AFCF-4D58-B7DA-B3254C46CAAE}" destId="{63ED4F8A-1DA3-4FDA-91E5-38B1B7CBB229}" srcOrd="5" destOrd="0" presId="urn:microsoft.com/office/officeart/2008/layout/VerticalAccentList"/>
    <dgm:cxn modelId="{A7A3B5E7-8BD6-46C2-B2F2-FF5CCC768D07}" type="presParOf" srcId="{990611E7-AFCF-4D58-B7DA-B3254C46CAAE}" destId="{BD620643-38DC-4E2F-9D5B-8B8FDE9196A3}" srcOrd="6" destOrd="0" presId="urn:microsoft.com/office/officeart/2008/layout/VerticalAccentList"/>
    <dgm:cxn modelId="{91A7BC5F-738E-4962-A4BC-FD06E27E5904}" type="presParOf" srcId="{990611E7-AFCF-4D58-B7DA-B3254C46CAAE}" destId="{E6FB3484-A06E-441C-A1FC-E92A95FB0825}" srcOrd="7" destOrd="0" presId="urn:microsoft.com/office/officeart/2008/layout/VerticalAccentList"/>
    <dgm:cxn modelId="{6DB7C1E1-A44E-4517-B3A6-D3EE90FCE0D3}" type="presParOf" srcId="{7A99E9CF-33F7-45E5-82BA-B831B7701815}" destId="{76A87578-6AE1-4FE1-87AF-6BCDA1B28539}" srcOrd="2" destOrd="0" presId="urn:microsoft.com/office/officeart/2008/layout/VerticalAccentList"/>
    <dgm:cxn modelId="{20A3BA9C-2640-46CE-8780-2A146858AE47}" type="presParOf" srcId="{7A99E9CF-33F7-45E5-82BA-B831B7701815}" destId="{1B848446-0769-4565-9051-08A57C8EBE7F}" srcOrd="3" destOrd="0" presId="urn:microsoft.com/office/officeart/2008/layout/VerticalAccentList"/>
    <dgm:cxn modelId="{0060B935-7AF0-4092-9139-C5214FF240A5}" type="presParOf" srcId="{1B848446-0769-4565-9051-08A57C8EBE7F}" destId="{54552083-64CA-4556-BEBA-91DD0CC03272}" srcOrd="0" destOrd="0" presId="urn:microsoft.com/office/officeart/2008/layout/VerticalAccentList"/>
    <dgm:cxn modelId="{A582721F-6B34-4CA8-BFC8-FB93237DC29E}" type="presParOf" srcId="{7A99E9CF-33F7-45E5-82BA-B831B7701815}" destId="{A0524978-F02E-49B9-B024-6E8F370745C6}" srcOrd="4" destOrd="0" presId="urn:microsoft.com/office/officeart/2008/layout/VerticalAccentList"/>
    <dgm:cxn modelId="{FD20B560-E4D4-49F5-A4F4-7A94F3A90D9C}" type="presParOf" srcId="{A0524978-F02E-49B9-B024-6E8F370745C6}" destId="{D2A31AC4-7D2B-4A7E-8B7E-BB1448B273D4}" srcOrd="0" destOrd="0" presId="urn:microsoft.com/office/officeart/2008/layout/VerticalAccentList"/>
    <dgm:cxn modelId="{9E792A45-0537-482D-A61A-5F659EB5E63F}" type="presParOf" srcId="{A0524978-F02E-49B9-B024-6E8F370745C6}" destId="{035B4477-460D-4CF1-8933-B6EE4BDB7D63}" srcOrd="1" destOrd="0" presId="urn:microsoft.com/office/officeart/2008/layout/VerticalAccentList"/>
    <dgm:cxn modelId="{FFDC65EF-0661-43DA-B8FC-4EC6C232DA25}" type="presParOf" srcId="{A0524978-F02E-49B9-B024-6E8F370745C6}" destId="{C4DAEF80-51C5-4926-AA0D-0AC5DBC3E8EC}" srcOrd="2" destOrd="0" presId="urn:microsoft.com/office/officeart/2008/layout/VerticalAccentList"/>
    <dgm:cxn modelId="{4C87C899-849D-48F2-9CD7-9924D2503639}" type="presParOf" srcId="{A0524978-F02E-49B9-B024-6E8F370745C6}" destId="{80B565BC-639A-4887-80C6-41CD7BA0AD46}" srcOrd="3" destOrd="0" presId="urn:microsoft.com/office/officeart/2008/layout/VerticalAccentList"/>
    <dgm:cxn modelId="{64E8D8AC-A517-4D17-B16D-279DF077D882}" type="presParOf" srcId="{A0524978-F02E-49B9-B024-6E8F370745C6}" destId="{60519F88-D3FC-4776-9AFC-34538C43A057}" srcOrd="4" destOrd="0" presId="urn:microsoft.com/office/officeart/2008/layout/VerticalAccentList"/>
    <dgm:cxn modelId="{5C067FBB-4BD6-46D5-9D31-289B8AF54234}" type="presParOf" srcId="{A0524978-F02E-49B9-B024-6E8F370745C6}" destId="{ECF66726-D31B-415F-9CAF-FA75492C9AD0}" srcOrd="5" destOrd="0" presId="urn:microsoft.com/office/officeart/2008/layout/VerticalAccentList"/>
    <dgm:cxn modelId="{5482E4C1-5F22-4190-AEEC-096966E603E7}" type="presParOf" srcId="{A0524978-F02E-49B9-B024-6E8F370745C6}" destId="{CF5D4BCB-6D6A-4318-920F-C633D915CCF1}" srcOrd="6" destOrd="0" presId="urn:microsoft.com/office/officeart/2008/layout/VerticalAccentList"/>
    <dgm:cxn modelId="{35C5591C-411C-4A77-B8AB-EB9DA396A2F1}" type="presParOf" srcId="{A0524978-F02E-49B9-B024-6E8F370745C6}" destId="{24D34CB0-143B-4F93-A27C-B094F86C1712}" srcOrd="7" destOrd="0" presId="urn:microsoft.com/office/officeart/2008/layout/Vertical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37CB588-AA45-49CA-9CA6-6797A114D053}" type="doc">
      <dgm:prSet loTypeId="urn:microsoft.com/office/officeart/2009/3/layout/HorizontalOrganizationChart" loCatId="hierarchy" qsTypeId="urn:microsoft.com/office/officeart/2005/8/quickstyle/simple1" qsCatId="simple" csTypeId="urn:microsoft.com/office/officeart/2005/8/colors/colorful2" csCatId="colorful" phldr="1"/>
      <dgm:spPr/>
      <dgm:t>
        <a:bodyPr/>
        <a:lstStyle/>
        <a:p>
          <a:endParaRPr lang="zh-TW" altLang="en-US"/>
        </a:p>
      </dgm:t>
    </dgm:pt>
    <dgm:pt modelId="{01EA648F-7001-4303-BD38-043E7668DC44}">
      <dgm:prSet phldrT="[文字]" custT="1"/>
      <dgm:spPr/>
      <dgm:t>
        <a:bodyPr/>
        <a:lstStyle/>
        <a:p>
          <a:pPr>
            <a:lnSpc>
              <a:spcPts val="2000"/>
            </a:lnSpc>
            <a:spcAft>
              <a:spcPts val="0"/>
            </a:spcAft>
          </a:pPr>
          <a:r>
            <a:rPr lang="zh-TW" altLang="en-US" sz="1800" b="1" dirty="0">
              <a:latin typeface="微軟正黑體" panose="020B0604030504040204" pitchFamily="34" charset="-120"/>
              <a:ea typeface="微軟正黑體" panose="020B0604030504040204" pitchFamily="34" charset="-120"/>
            </a:rPr>
            <a:t>「節能戰略計畫」</a:t>
          </a:r>
          <a:endParaRPr lang="en-US" altLang="zh-TW" sz="1800" b="1" dirty="0">
            <a:latin typeface="微軟正黑體" panose="020B0604030504040204" pitchFamily="34" charset="-120"/>
            <a:ea typeface="微軟正黑體" panose="020B0604030504040204" pitchFamily="34" charset="-120"/>
          </a:endParaRPr>
        </a:p>
        <a:p>
          <a:pPr>
            <a:lnSpc>
              <a:spcPts val="2000"/>
            </a:lnSpc>
            <a:spcAft>
              <a:spcPts val="0"/>
            </a:spcAft>
          </a:pPr>
          <a:r>
            <a:rPr lang="en-US" altLang="zh-TW" sz="1800" b="1" dirty="0">
              <a:latin typeface="微軟正黑體" panose="020B0604030504040204" pitchFamily="34" charset="-120"/>
              <a:ea typeface="微軟正黑體" panose="020B0604030504040204" pitchFamily="34" charset="-120"/>
            </a:rPr>
            <a:t>3</a:t>
          </a:r>
          <a:r>
            <a:rPr lang="zh-TW" altLang="en-US" sz="1800" b="1" dirty="0">
              <a:latin typeface="微軟正黑體" panose="020B0604030504040204" pitchFamily="34" charset="-120"/>
              <a:ea typeface="微軟正黑體" panose="020B0604030504040204" pitchFamily="34" charset="-120"/>
            </a:rPr>
            <a:t>大策略</a:t>
          </a:r>
          <a:endParaRPr lang="zh-TW" altLang="en-US" sz="1800" dirty="0"/>
        </a:p>
      </dgm:t>
    </dgm:pt>
    <dgm:pt modelId="{4E1A924D-6930-43AC-B415-D171596802E1}" type="parTrans" cxnId="{5692E2B1-91C6-4FD4-9E01-AC040BADC3D5}">
      <dgm:prSet/>
      <dgm:spPr/>
      <dgm:t>
        <a:bodyPr/>
        <a:lstStyle/>
        <a:p>
          <a:endParaRPr lang="zh-TW" altLang="en-US"/>
        </a:p>
      </dgm:t>
    </dgm:pt>
    <dgm:pt modelId="{8A496128-86C4-495E-A8B6-9B12B0D453DC}" type="sibTrans" cxnId="{5692E2B1-91C6-4FD4-9E01-AC040BADC3D5}">
      <dgm:prSet/>
      <dgm:spPr/>
      <dgm:t>
        <a:bodyPr/>
        <a:lstStyle/>
        <a:p>
          <a:endParaRPr lang="zh-TW" altLang="en-US"/>
        </a:p>
      </dgm:t>
    </dgm:pt>
    <dgm:pt modelId="{EA940C24-ACBD-430F-95AC-0EA1D4EE884E}">
      <dgm:prSet phldrT="[文字]" custT="1"/>
      <dgm:spPr/>
      <dgm:t>
        <a:bodyPr/>
        <a:lstStyle/>
        <a:p>
          <a:r>
            <a:rPr lang="zh-TW" altLang="en-US" sz="1800" dirty="0">
              <a:latin typeface="華康粗圓體" panose="020F0709000000000000" pitchFamily="49" charset="-120"/>
              <a:ea typeface="華康粗圓體" panose="020F0709000000000000" pitchFamily="49" charset="-120"/>
            </a:rPr>
            <a:t>設備或操作行為改善</a:t>
          </a:r>
          <a:endParaRPr lang="zh-TW" altLang="en-US" sz="1800" dirty="0"/>
        </a:p>
      </dgm:t>
    </dgm:pt>
    <dgm:pt modelId="{26A894BD-61CF-47C8-97A4-0B1BE597EB64}" type="parTrans" cxnId="{02ADF31B-756A-4433-876E-E88D7E4B94D8}">
      <dgm:prSet/>
      <dgm:spPr/>
      <dgm:t>
        <a:bodyPr/>
        <a:lstStyle/>
        <a:p>
          <a:endParaRPr lang="zh-TW" altLang="en-US"/>
        </a:p>
      </dgm:t>
    </dgm:pt>
    <dgm:pt modelId="{E9EBF462-4072-40C4-A879-F0959F08C009}" type="sibTrans" cxnId="{02ADF31B-756A-4433-876E-E88D7E4B94D8}">
      <dgm:prSet/>
      <dgm:spPr/>
      <dgm:t>
        <a:bodyPr/>
        <a:lstStyle/>
        <a:p>
          <a:endParaRPr lang="zh-TW" altLang="en-US"/>
        </a:p>
      </dgm:t>
    </dgm:pt>
    <dgm:pt modelId="{9D250895-7866-47AB-BFB8-AAB61A984862}">
      <dgm:prSet custT="1"/>
      <dgm:spPr/>
      <dgm:t>
        <a:bodyPr/>
        <a:lstStyle/>
        <a:p>
          <a:r>
            <a:rPr lang="zh-TW" altLang="en-US" sz="1800" dirty="0">
              <a:latin typeface="華康粗圓體" panose="020F0709000000000000" pitchFamily="49" charset="-120"/>
              <a:ea typeface="華康粗圓體" panose="020F0709000000000000" pitchFamily="49" charset="-120"/>
            </a:rPr>
            <a:t>商業模式低碳轉型</a:t>
          </a:r>
          <a:endParaRPr lang="en-US" altLang="zh-TW" sz="1800" dirty="0">
            <a:latin typeface="華康粗圓體" panose="020F0709000000000000" pitchFamily="49" charset="-120"/>
            <a:ea typeface="華康粗圓體" panose="020F0709000000000000" pitchFamily="49" charset="-120"/>
          </a:endParaRPr>
        </a:p>
      </dgm:t>
    </dgm:pt>
    <dgm:pt modelId="{5AE83D2E-3E32-40F8-A8F8-96AA3FAFACD4}" type="parTrans" cxnId="{ECDAF9B2-E7AA-44D4-A4BB-732F7242B319}">
      <dgm:prSet/>
      <dgm:spPr/>
      <dgm:t>
        <a:bodyPr/>
        <a:lstStyle/>
        <a:p>
          <a:endParaRPr lang="zh-TW" altLang="en-US"/>
        </a:p>
      </dgm:t>
    </dgm:pt>
    <dgm:pt modelId="{EE387AC9-4CD4-4DBE-826F-51CDCE0746B3}" type="sibTrans" cxnId="{ECDAF9B2-E7AA-44D4-A4BB-732F7242B319}">
      <dgm:prSet/>
      <dgm:spPr/>
      <dgm:t>
        <a:bodyPr/>
        <a:lstStyle/>
        <a:p>
          <a:endParaRPr lang="zh-TW" altLang="en-US"/>
        </a:p>
      </dgm:t>
    </dgm:pt>
    <dgm:pt modelId="{302C1738-5CC2-412B-B6A1-6BE76D8F912E}">
      <dgm:prSet custT="1"/>
      <dgm:spPr/>
      <dgm:t>
        <a:bodyPr/>
        <a:lstStyle/>
        <a:p>
          <a:r>
            <a:rPr lang="zh-TW" altLang="en-US" sz="1800" dirty="0">
              <a:latin typeface="華康粗圓體" panose="020F0709000000000000" pitchFamily="49" charset="-120"/>
              <a:ea typeface="華康粗圓體" panose="020F0709000000000000" pitchFamily="49" charset="-120"/>
            </a:rPr>
            <a:t>綠建築</a:t>
          </a:r>
          <a:endParaRPr lang="en-US" altLang="zh-TW" sz="1800" dirty="0">
            <a:latin typeface="華康粗圓體" panose="020F0709000000000000" pitchFamily="49" charset="-120"/>
            <a:ea typeface="華康粗圓體" panose="020F0709000000000000" pitchFamily="49" charset="-120"/>
          </a:endParaRPr>
        </a:p>
      </dgm:t>
    </dgm:pt>
    <dgm:pt modelId="{171B7A77-131D-446B-962F-BABCABDDD6B9}" type="parTrans" cxnId="{6C71F4AA-C526-4F49-8BCB-952643496F59}">
      <dgm:prSet/>
      <dgm:spPr/>
      <dgm:t>
        <a:bodyPr/>
        <a:lstStyle/>
        <a:p>
          <a:endParaRPr lang="zh-TW" altLang="en-US"/>
        </a:p>
      </dgm:t>
    </dgm:pt>
    <dgm:pt modelId="{F01D50CB-392B-4EC2-9380-B769A4AB1CC5}" type="sibTrans" cxnId="{6C71F4AA-C526-4F49-8BCB-952643496F59}">
      <dgm:prSet/>
      <dgm:spPr/>
      <dgm:t>
        <a:bodyPr/>
        <a:lstStyle/>
        <a:p>
          <a:endParaRPr lang="zh-TW" altLang="en-US"/>
        </a:p>
      </dgm:t>
    </dgm:pt>
    <dgm:pt modelId="{4F63A974-0084-4919-9F83-15E6F941BBB1}" type="pres">
      <dgm:prSet presAssocID="{A37CB588-AA45-49CA-9CA6-6797A114D053}" presName="hierChild1" presStyleCnt="0">
        <dgm:presLayoutVars>
          <dgm:orgChart val="1"/>
          <dgm:chPref val="1"/>
          <dgm:dir/>
          <dgm:animOne val="branch"/>
          <dgm:animLvl val="lvl"/>
          <dgm:resizeHandles/>
        </dgm:presLayoutVars>
      </dgm:prSet>
      <dgm:spPr/>
    </dgm:pt>
    <dgm:pt modelId="{5FE3A2D2-8264-4E43-BA0F-A02629F84E1E}" type="pres">
      <dgm:prSet presAssocID="{01EA648F-7001-4303-BD38-043E7668DC44}" presName="hierRoot1" presStyleCnt="0">
        <dgm:presLayoutVars>
          <dgm:hierBranch val="init"/>
        </dgm:presLayoutVars>
      </dgm:prSet>
      <dgm:spPr/>
    </dgm:pt>
    <dgm:pt modelId="{721AB658-AA9A-4829-8102-61FAD63F5236}" type="pres">
      <dgm:prSet presAssocID="{01EA648F-7001-4303-BD38-043E7668DC44}" presName="rootComposite1" presStyleCnt="0"/>
      <dgm:spPr/>
    </dgm:pt>
    <dgm:pt modelId="{C7698388-0BE5-45FC-9EA5-0530A2A8FA1E}" type="pres">
      <dgm:prSet presAssocID="{01EA648F-7001-4303-BD38-043E7668DC44}" presName="rootText1" presStyleLbl="node0" presStyleIdx="0" presStyleCnt="1" custScaleX="91116" custScaleY="125173">
        <dgm:presLayoutVars>
          <dgm:chPref val="3"/>
        </dgm:presLayoutVars>
      </dgm:prSet>
      <dgm:spPr/>
    </dgm:pt>
    <dgm:pt modelId="{C82CE6E4-B0F6-40B9-8318-61C5A9E1F9C1}" type="pres">
      <dgm:prSet presAssocID="{01EA648F-7001-4303-BD38-043E7668DC44}" presName="rootConnector1" presStyleLbl="node1" presStyleIdx="0" presStyleCnt="0"/>
      <dgm:spPr/>
    </dgm:pt>
    <dgm:pt modelId="{A849DF4A-2286-4B4A-961E-FEA08F6CF0CF}" type="pres">
      <dgm:prSet presAssocID="{01EA648F-7001-4303-BD38-043E7668DC44}" presName="hierChild2" presStyleCnt="0"/>
      <dgm:spPr/>
    </dgm:pt>
    <dgm:pt modelId="{ED2F64DD-C272-4D59-8867-152858C7B186}" type="pres">
      <dgm:prSet presAssocID="{26A894BD-61CF-47C8-97A4-0B1BE597EB64}" presName="Name64" presStyleLbl="parChTrans1D2" presStyleIdx="0" presStyleCnt="3"/>
      <dgm:spPr/>
    </dgm:pt>
    <dgm:pt modelId="{BC7C5536-FF45-4C27-85FA-40EFD9846EDB}" type="pres">
      <dgm:prSet presAssocID="{EA940C24-ACBD-430F-95AC-0EA1D4EE884E}" presName="hierRoot2" presStyleCnt="0">
        <dgm:presLayoutVars>
          <dgm:hierBranch val="init"/>
        </dgm:presLayoutVars>
      </dgm:prSet>
      <dgm:spPr/>
    </dgm:pt>
    <dgm:pt modelId="{2B1E7E07-29D7-4202-8727-B5C875EBEA8E}" type="pres">
      <dgm:prSet presAssocID="{EA940C24-ACBD-430F-95AC-0EA1D4EE884E}" presName="rootComposite" presStyleCnt="0"/>
      <dgm:spPr/>
    </dgm:pt>
    <dgm:pt modelId="{00F07E09-F9D5-411D-B5AC-B940A9950674}" type="pres">
      <dgm:prSet presAssocID="{EA940C24-ACBD-430F-95AC-0EA1D4EE884E}" presName="rootText" presStyleLbl="node2" presStyleIdx="0" presStyleCnt="3" custScaleY="65010">
        <dgm:presLayoutVars>
          <dgm:chPref val="3"/>
        </dgm:presLayoutVars>
      </dgm:prSet>
      <dgm:spPr/>
    </dgm:pt>
    <dgm:pt modelId="{074584C0-F9F9-4ADB-8CA1-2172F8470F0B}" type="pres">
      <dgm:prSet presAssocID="{EA940C24-ACBD-430F-95AC-0EA1D4EE884E}" presName="rootConnector" presStyleLbl="node2" presStyleIdx="0" presStyleCnt="3"/>
      <dgm:spPr/>
    </dgm:pt>
    <dgm:pt modelId="{545AC078-F279-481E-A426-2B79FFB1E119}" type="pres">
      <dgm:prSet presAssocID="{EA940C24-ACBD-430F-95AC-0EA1D4EE884E}" presName="hierChild4" presStyleCnt="0"/>
      <dgm:spPr/>
    </dgm:pt>
    <dgm:pt modelId="{504C629B-0E57-4CEA-AD2E-3ACB3CBA14A1}" type="pres">
      <dgm:prSet presAssocID="{EA940C24-ACBD-430F-95AC-0EA1D4EE884E}" presName="hierChild5" presStyleCnt="0"/>
      <dgm:spPr/>
    </dgm:pt>
    <dgm:pt modelId="{8899A619-6CF0-404C-B24B-A4572E9098DF}" type="pres">
      <dgm:prSet presAssocID="{5AE83D2E-3E32-40F8-A8F8-96AA3FAFACD4}" presName="Name64" presStyleLbl="parChTrans1D2" presStyleIdx="1" presStyleCnt="3"/>
      <dgm:spPr/>
    </dgm:pt>
    <dgm:pt modelId="{DBAFFBC3-B65B-401B-9A16-956D1CEB0E8F}" type="pres">
      <dgm:prSet presAssocID="{9D250895-7866-47AB-BFB8-AAB61A984862}" presName="hierRoot2" presStyleCnt="0">
        <dgm:presLayoutVars>
          <dgm:hierBranch val="init"/>
        </dgm:presLayoutVars>
      </dgm:prSet>
      <dgm:spPr/>
    </dgm:pt>
    <dgm:pt modelId="{F0DBFE3A-4056-459C-8DCC-232B851E7BED}" type="pres">
      <dgm:prSet presAssocID="{9D250895-7866-47AB-BFB8-AAB61A984862}" presName="rootComposite" presStyleCnt="0"/>
      <dgm:spPr/>
    </dgm:pt>
    <dgm:pt modelId="{3718891B-6671-4A59-B1AE-31AF61999826}" type="pres">
      <dgm:prSet presAssocID="{9D250895-7866-47AB-BFB8-AAB61A984862}" presName="rootText" presStyleLbl="node2" presStyleIdx="1" presStyleCnt="3" custScaleY="65010">
        <dgm:presLayoutVars>
          <dgm:chPref val="3"/>
        </dgm:presLayoutVars>
      </dgm:prSet>
      <dgm:spPr/>
    </dgm:pt>
    <dgm:pt modelId="{B0278EF3-A932-452C-A064-B3FA98899712}" type="pres">
      <dgm:prSet presAssocID="{9D250895-7866-47AB-BFB8-AAB61A984862}" presName="rootConnector" presStyleLbl="node2" presStyleIdx="1" presStyleCnt="3"/>
      <dgm:spPr/>
    </dgm:pt>
    <dgm:pt modelId="{8DDBE624-C483-4E63-993B-DBA38CC4E912}" type="pres">
      <dgm:prSet presAssocID="{9D250895-7866-47AB-BFB8-AAB61A984862}" presName="hierChild4" presStyleCnt="0"/>
      <dgm:spPr/>
    </dgm:pt>
    <dgm:pt modelId="{F85F4A1F-AFA9-46C8-94B6-164157723473}" type="pres">
      <dgm:prSet presAssocID="{9D250895-7866-47AB-BFB8-AAB61A984862}" presName="hierChild5" presStyleCnt="0"/>
      <dgm:spPr/>
    </dgm:pt>
    <dgm:pt modelId="{C883D075-AB43-4508-AFC4-E884A269B231}" type="pres">
      <dgm:prSet presAssocID="{171B7A77-131D-446B-962F-BABCABDDD6B9}" presName="Name64" presStyleLbl="parChTrans1D2" presStyleIdx="2" presStyleCnt="3"/>
      <dgm:spPr/>
    </dgm:pt>
    <dgm:pt modelId="{0F96AA22-DD16-4C23-8A87-1329B213B242}" type="pres">
      <dgm:prSet presAssocID="{302C1738-5CC2-412B-B6A1-6BE76D8F912E}" presName="hierRoot2" presStyleCnt="0">
        <dgm:presLayoutVars>
          <dgm:hierBranch val="init"/>
        </dgm:presLayoutVars>
      </dgm:prSet>
      <dgm:spPr/>
    </dgm:pt>
    <dgm:pt modelId="{1CEE2A5B-BAC9-4471-9C33-B11CFB10E59F}" type="pres">
      <dgm:prSet presAssocID="{302C1738-5CC2-412B-B6A1-6BE76D8F912E}" presName="rootComposite" presStyleCnt="0"/>
      <dgm:spPr/>
    </dgm:pt>
    <dgm:pt modelId="{05B52849-7008-4624-AC8D-803543CF969D}" type="pres">
      <dgm:prSet presAssocID="{302C1738-5CC2-412B-B6A1-6BE76D8F912E}" presName="rootText" presStyleLbl="node2" presStyleIdx="2" presStyleCnt="3" custScaleY="65010">
        <dgm:presLayoutVars>
          <dgm:chPref val="3"/>
        </dgm:presLayoutVars>
      </dgm:prSet>
      <dgm:spPr/>
    </dgm:pt>
    <dgm:pt modelId="{4C0748C4-DDEC-4CE8-9990-A4C80CED8353}" type="pres">
      <dgm:prSet presAssocID="{302C1738-5CC2-412B-B6A1-6BE76D8F912E}" presName="rootConnector" presStyleLbl="node2" presStyleIdx="2" presStyleCnt="3"/>
      <dgm:spPr/>
    </dgm:pt>
    <dgm:pt modelId="{6C9200A0-0BCC-4149-B27B-ECBDFB899DF2}" type="pres">
      <dgm:prSet presAssocID="{302C1738-5CC2-412B-B6A1-6BE76D8F912E}" presName="hierChild4" presStyleCnt="0"/>
      <dgm:spPr/>
    </dgm:pt>
    <dgm:pt modelId="{597971BB-BF07-4570-BE5A-7B12A1ABE619}" type="pres">
      <dgm:prSet presAssocID="{302C1738-5CC2-412B-B6A1-6BE76D8F912E}" presName="hierChild5" presStyleCnt="0"/>
      <dgm:spPr/>
    </dgm:pt>
    <dgm:pt modelId="{ECB77E41-3F01-4CA5-AB70-B32734D6CFBB}" type="pres">
      <dgm:prSet presAssocID="{01EA648F-7001-4303-BD38-043E7668DC44}" presName="hierChild3" presStyleCnt="0"/>
      <dgm:spPr/>
    </dgm:pt>
  </dgm:ptLst>
  <dgm:cxnLst>
    <dgm:cxn modelId="{FA760702-3114-4714-A419-3380C81A0344}" type="presOf" srcId="{EA940C24-ACBD-430F-95AC-0EA1D4EE884E}" destId="{00F07E09-F9D5-411D-B5AC-B940A9950674}" srcOrd="0" destOrd="0" presId="urn:microsoft.com/office/officeart/2009/3/layout/HorizontalOrganizationChart"/>
    <dgm:cxn modelId="{02ADF31B-756A-4433-876E-E88D7E4B94D8}" srcId="{01EA648F-7001-4303-BD38-043E7668DC44}" destId="{EA940C24-ACBD-430F-95AC-0EA1D4EE884E}" srcOrd="0" destOrd="0" parTransId="{26A894BD-61CF-47C8-97A4-0B1BE597EB64}" sibTransId="{E9EBF462-4072-40C4-A879-F0959F08C009}"/>
    <dgm:cxn modelId="{DD4A821D-DF18-498A-9DD3-7CD082015029}" type="presOf" srcId="{302C1738-5CC2-412B-B6A1-6BE76D8F912E}" destId="{4C0748C4-DDEC-4CE8-9990-A4C80CED8353}" srcOrd="1" destOrd="0" presId="urn:microsoft.com/office/officeart/2009/3/layout/HorizontalOrganizationChart"/>
    <dgm:cxn modelId="{61046A1E-2C11-465F-8BCA-29452708CF3D}" type="presOf" srcId="{5AE83D2E-3E32-40F8-A8F8-96AA3FAFACD4}" destId="{8899A619-6CF0-404C-B24B-A4572E9098DF}" srcOrd="0" destOrd="0" presId="urn:microsoft.com/office/officeart/2009/3/layout/HorizontalOrganizationChart"/>
    <dgm:cxn modelId="{E5ACE225-BE81-4047-9532-A2B56E2DD466}" type="presOf" srcId="{302C1738-5CC2-412B-B6A1-6BE76D8F912E}" destId="{05B52849-7008-4624-AC8D-803543CF969D}" srcOrd="0" destOrd="0" presId="urn:microsoft.com/office/officeart/2009/3/layout/HorizontalOrganizationChart"/>
    <dgm:cxn modelId="{598AF226-5E24-4369-956D-D9C39DD005B0}" type="presOf" srcId="{9D250895-7866-47AB-BFB8-AAB61A984862}" destId="{B0278EF3-A932-452C-A064-B3FA98899712}" srcOrd="1" destOrd="0" presId="urn:microsoft.com/office/officeart/2009/3/layout/HorizontalOrganizationChart"/>
    <dgm:cxn modelId="{938A029E-52AC-4D7B-A537-1DF59AB4BAC1}" type="presOf" srcId="{9D250895-7866-47AB-BFB8-AAB61A984862}" destId="{3718891B-6671-4A59-B1AE-31AF61999826}" srcOrd="0" destOrd="0" presId="urn:microsoft.com/office/officeart/2009/3/layout/HorizontalOrganizationChart"/>
    <dgm:cxn modelId="{6C71F4AA-C526-4F49-8BCB-952643496F59}" srcId="{01EA648F-7001-4303-BD38-043E7668DC44}" destId="{302C1738-5CC2-412B-B6A1-6BE76D8F912E}" srcOrd="2" destOrd="0" parTransId="{171B7A77-131D-446B-962F-BABCABDDD6B9}" sibTransId="{F01D50CB-392B-4EC2-9380-B769A4AB1CC5}"/>
    <dgm:cxn modelId="{5692E2B1-91C6-4FD4-9E01-AC040BADC3D5}" srcId="{A37CB588-AA45-49CA-9CA6-6797A114D053}" destId="{01EA648F-7001-4303-BD38-043E7668DC44}" srcOrd="0" destOrd="0" parTransId="{4E1A924D-6930-43AC-B415-D171596802E1}" sibTransId="{8A496128-86C4-495E-A8B6-9B12B0D453DC}"/>
    <dgm:cxn modelId="{ECDAF9B2-E7AA-44D4-A4BB-732F7242B319}" srcId="{01EA648F-7001-4303-BD38-043E7668DC44}" destId="{9D250895-7866-47AB-BFB8-AAB61A984862}" srcOrd="1" destOrd="0" parTransId="{5AE83D2E-3E32-40F8-A8F8-96AA3FAFACD4}" sibTransId="{EE387AC9-4CD4-4DBE-826F-51CDCE0746B3}"/>
    <dgm:cxn modelId="{91F8C6B9-9A8C-45D4-BF05-B2A0426A35C6}" type="presOf" srcId="{26A894BD-61CF-47C8-97A4-0B1BE597EB64}" destId="{ED2F64DD-C272-4D59-8867-152858C7B186}" srcOrd="0" destOrd="0" presId="urn:microsoft.com/office/officeart/2009/3/layout/HorizontalOrganizationChart"/>
    <dgm:cxn modelId="{B988F2CA-7364-4DC6-B8D8-AA22FFE4E012}" type="presOf" srcId="{01EA648F-7001-4303-BD38-043E7668DC44}" destId="{C82CE6E4-B0F6-40B9-8318-61C5A9E1F9C1}" srcOrd="1" destOrd="0" presId="urn:microsoft.com/office/officeart/2009/3/layout/HorizontalOrganizationChart"/>
    <dgm:cxn modelId="{72A274D0-9064-444E-89BE-9BD7CF9278F5}" type="presOf" srcId="{171B7A77-131D-446B-962F-BABCABDDD6B9}" destId="{C883D075-AB43-4508-AFC4-E884A269B231}" srcOrd="0" destOrd="0" presId="urn:microsoft.com/office/officeart/2009/3/layout/HorizontalOrganizationChart"/>
    <dgm:cxn modelId="{1C855DDF-384F-4FEE-AA12-D28754E93104}" type="presOf" srcId="{01EA648F-7001-4303-BD38-043E7668DC44}" destId="{C7698388-0BE5-45FC-9EA5-0530A2A8FA1E}" srcOrd="0" destOrd="0" presId="urn:microsoft.com/office/officeart/2009/3/layout/HorizontalOrganizationChart"/>
    <dgm:cxn modelId="{A8F8E5F1-FCD9-4E05-8884-65454941893F}" type="presOf" srcId="{A37CB588-AA45-49CA-9CA6-6797A114D053}" destId="{4F63A974-0084-4919-9F83-15E6F941BBB1}" srcOrd="0" destOrd="0" presId="urn:microsoft.com/office/officeart/2009/3/layout/HorizontalOrganizationChart"/>
    <dgm:cxn modelId="{E73D43F5-ACB8-4103-ABC4-018D0C3A80CE}" type="presOf" srcId="{EA940C24-ACBD-430F-95AC-0EA1D4EE884E}" destId="{074584C0-F9F9-4ADB-8CA1-2172F8470F0B}" srcOrd="1" destOrd="0" presId="urn:microsoft.com/office/officeart/2009/3/layout/HorizontalOrganizationChart"/>
    <dgm:cxn modelId="{6EE0E784-6B7A-4166-9C6A-CF079424E7BD}" type="presParOf" srcId="{4F63A974-0084-4919-9F83-15E6F941BBB1}" destId="{5FE3A2D2-8264-4E43-BA0F-A02629F84E1E}" srcOrd="0" destOrd="0" presId="urn:microsoft.com/office/officeart/2009/3/layout/HorizontalOrganizationChart"/>
    <dgm:cxn modelId="{48C07019-C371-433D-BA14-57657FDA0B3C}" type="presParOf" srcId="{5FE3A2D2-8264-4E43-BA0F-A02629F84E1E}" destId="{721AB658-AA9A-4829-8102-61FAD63F5236}" srcOrd="0" destOrd="0" presId="urn:microsoft.com/office/officeart/2009/3/layout/HorizontalOrganizationChart"/>
    <dgm:cxn modelId="{43B32205-6BE3-4782-9742-762CFDE6DFA5}" type="presParOf" srcId="{721AB658-AA9A-4829-8102-61FAD63F5236}" destId="{C7698388-0BE5-45FC-9EA5-0530A2A8FA1E}" srcOrd="0" destOrd="0" presId="urn:microsoft.com/office/officeart/2009/3/layout/HorizontalOrganizationChart"/>
    <dgm:cxn modelId="{58A572C3-6BC4-4FC6-8D22-82DCEFA69BCE}" type="presParOf" srcId="{721AB658-AA9A-4829-8102-61FAD63F5236}" destId="{C82CE6E4-B0F6-40B9-8318-61C5A9E1F9C1}" srcOrd="1" destOrd="0" presId="urn:microsoft.com/office/officeart/2009/3/layout/HorizontalOrganizationChart"/>
    <dgm:cxn modelId="{866E833A-A4B5-45A9-98C2-464F0984EA30}" type="presParOf" srcId="{5FE3A2D2-8264-4E43-BA0F-A02629F84E1E}" destId="{A849DF4A-2286-4B4A-961E-FEA08F6CF0CF}" srcOrd="1" destOrd="0" presId="urn:microsoft.com/office/officeart/2009/3/layout/HorizontalOrganizationChart"/>
    <dgm:cxn modelId="{8F6C0A37-E1C9-4511-B55E-66C9B95A5A47}" type="presParOf" srcId="{A849DF4A-2286-4B4A-961E-FEA08F6CF0CF}" destId="{ED2F64DD-C272-4D59-8867-152858C7B186}" srcOrd="0" destOrd="0" presId="urn:microsoft.com/office/officeart/2009/3/layout/HorizontalOrganizationChart"/>
    <dgm:cxn modelId="{2E2CF214-D005-4E7C-8EFE-1C602759149E}" type="presParOf" srcId="{A849DF4A-2286-4B4A-961E-FEA08F6CF0CF}" destId="{BC7C5536-FF45-4C27-85FA-40EFD9846EDB}" srcOrd="1" destOrd="0" presId="urn:microsoft.com/office/officeart/2009/3/layout/HorizontalOrganizationChart"/>
    <dgm:cxn modelId="{E449D22A-9902-4015-8914-69E3F1671CD8}" type="presParOf" srcId="{BC7C5536-FF45-4C27-85FA-40EFD9846EDB}" destId="{2B1E7E07-29D7-4202-8727-B5C875EBEA8E}" srcOrd="0" destOrd="0" presId="urn:microsoft.com/office/officeart/2009/3/layout/HorizontalOrganizationChart"/>
    <dgm:cxn modelId="{A672CC7E-9E83-4287-B687-75BC8D4F0ED5}" type="presParOf" srcId="{2B1E7E07-29D7-4202-8727-B5C875EBEA8E}" destId="{00F07E09-F9D5-411D-B5AC-B940A9950674}" srcOrd="0" destOrd="0" presId="urn:microsoft.com/office/officeart/2009/3/layout/HorizontalOrganizationChart"/>
    <dgm:cxn modelId="{14B00E7E-C9E9-48B9-B79C-48EE3AC38335}" type="presParOf" srcId="{2B1E7E07-29D7-4202-8727-B5C875EBEA8E}" destId="{074584C0-F9F9-4ADB-8CA1-2172F8470F0B}" srcOrd="1" destOrd="0" presId="urn:microsoft.com/office/officeart/2009/3/layout/HorizontalOrganizationChart"/>
    <dgm:cxn modelId="{9AD7F816-E85E-4B8A-91BE-9D9DC7CBC88A}" type="presParOf" srcId="{BC7C5536-FF45-4C27-85FA-40EFD9846EDB}" destId="{545AC078-F279-481E-A426-2B79FFB1E119}" srcOrd="1" destOrd="0" presId="urn:microsoft.com/office/officeart/2009/3/layout/HorizontalOrganizationChart"/>
    <dgm:cxn modelId="{2C78E332-6076-42D9-8660-A09B190ED6A9}" type="presParOf" srcId="{BC7C5536-FF45-4C27-85FA-40EFD9846EDB}" destId="{504C629B-0E57-4CEA-AD2E-3ACB3CBA14A1}" srcOrd="2" destOrd="0" presId="urn:microsoft.com/office/officeart/2009/3/layout/HorizontalOrganizationChart"/>
    <dgm:cxn modelId="{155820F6-E186-4917-9211-0909E1845A30}" type="presParOf" srcId="{A849DF4A-2286-4B4A-961E-FEA08F6CF0CF}" destId="{8899A619-6CF0-404C-B24B-A4572E9098DF}" srcOrd="2" destOrd="0" presId="urn:microsoft.com/office/officeart/2009/3/layout/HorizontalOrganizationChart"/>
    <dgm:cxn modelId="{8C7C96E0-0334-4FED-895E-6159C4D67B84}" type="presParOf" srcId="{A849DF4A-2286-4B4A-961E-FEA08F6CF0CF}" destId="{DBAFFBC3-B65B-401B-9A16-956D1CEB0E8F}" srcOrd="3" destOrd="0" presId="urn:microsoft.com/office/officeart/2009/3/layout/HorizontalOrganizationChart"/>
    <dgm:cxn modelId="{08CB73D9-1A57-4BFA-A4F5-7A134591D938}" type="presParOf" srcId="{DBAFFBC3-B65B-401B-9A16-956D1CEB0E8F}" destId="{F0DBFE3A-4056-459C-8DCC-232B851E7BED}" srcOrd="0" destOrd="0" presId="urn:microsoft.com/office/officeart/2009/3/layout/HorizontalOrganizationChart"/>
    <dgm:cxn modelId="{53AD7977-6562-4811-9E2B-63F21454F338}" type="presParOf" srcId="{F0DBFE3A-4056-459C-8DCC-232B851E7BED}" destId="{3718891B-6671-4A59-B1AE-31AF61999826}" srcOrd="0" destOrd="0" presId="urn:microsoft.com/office/officeart/2009/3/layout/HorizontalOrganizationChart"/>
    <dgm:cxn modelId="{8B6D9F96-856F-469C-A1F8-2DE0D2A7A4A8}" type="presParOf" srcId="{F0DBFE3A-4056-459C-8DCC-232B851E7BED}" destId="{B0278EF3-A932-452C-A064-B3FA98899712}" srcOrd="1" destOrd="0" presId="urn:microsoft.com/office/officeart/2009/3/layout/HorizontalOrganizationChart"/>
    <dgm:cxn modelId="{2CEDBC77-8C88-4F32-828D-7C09F02B43D1}" type="presParOf" srcId="{DBAFFBC3-B65B-401B-9A16-956D1CEB0E8F}" destId="{8DDBE624-C483-4E63-993B-DBA38CC4E912}" srcOrd="1" destOrd="0" presId="urn:microsoft.com/office/officeart/2009/3/layout/HorizontalOrganizationChart"/>
    <dgm:cxn modelId="{546F82DF-6093-4797-B889-2DBBA2DE973E}" type="presParOf" srcId="{DBAFFBC3-B65B-401B-9A16-956D1CEB0E8F}" destId="{F85F4A1F-AFA9-46C8-94B6-164157723473}" srcOrd="2" destOrd="0" presId="urn:microsoft.com/office/officeart/2009/3/layout/HorizontalOrganizationChart"/>
    <dgm:cxn modelId="{3CC3790D-6C3D-435C-87B3-1F4029B222AB}" type="presParOf" srcId="{A849DF4A-2286-4B4A-961E-FEA08F6CF0CF}" destId="{C883D075-AB43-4508-AFC4-E884A269B231}" srcOrd="4" destOrd="0" presId="urn:microsoft.com/office/officeart/2009/3/layout/HorizontalOrganizationChart"/>
    <dgm:cxn modelId="{E5076A11-C5B5-409A-9088-0FD7F8C3E48B}" type="presParOf" srcId="{A849DF4A-2286-4B4A-961E-FEA08F6CF0CF}" destId="{0F96AA22-DD16-4C23-8A87-1329B213B242}" srcOrd="5" destOrd="0" presId="urn:microsoft.com/office/officeart/2009/3/layout/HorizontalOrganizationChart"/>
    <dgm:cxn modelId="{6BCAD0A9-B814-4829-9230-65BFCA116FF5}" type="presParOf" srcId="{0F96AA22-DD16-4C23-8A87-1329B213B242}" destId="{1CEE2A5B-BAC9-4471-9C33-B11CFB10E59F}" srcOrd="0" destOrd="0" presId="urn:microsoft.com/office/officeart/2009/3/layout/HorizontalOrganizationChart"/>
    <dgm:cxn modelId="{834C519B-5562-45D1-8143-138F432944A4}" type="presParOf" srcId="{1CEE2A5B-BAC9-4471-9C33-B11CFB10E59F}" destId="{05B52849-7008-4624-AC8D-803543CF969D}" srcOrd="0" destOrd="0" presId="urn:microsoft.com/office/officeart/2009/3/layout/HorizontalOrganizationChart"/>
    <dgm:cxn modelId="{23A9E8CB-B834-4022-A8ED-5C0EBB3B6DA2}" type="presParOf" srcId="{1CEE2A5B-BAC9-4471-9C33-B11CFB10E59F}" destId="{4C0748C4-DDEC-4CE8-9990-A4C80CED8353}" srcOrd="1" destOrd="0" presId="urn:microsoft.com/office/officeart/2009/3/layout/HorizontalOrganizationChart"/>
    <dgm:cxn modelId="{955D3ECB-0E95-4D45-A9C5-66994D81BCF6}" type="presParOf" srcId="{0F96AA22-DD16-4C23-8A87-1329B213B242}" destId="{6C9200A0-0BCC-4149-B27B-ECBDFB899DF2}" srcOrd="1" destOrd="0" presId="urn:microsoft.com/office/officeart/2009/3/layout/HorizontalOrganizationChart"/>
    <dgm:cxn modelId="{E2D179F1-633F-4CFC-BF1E-9FC328956B90}" type="presParOf" srcId="{0F96AA22-DD16-4C23-8A87-1329B213B242}" destId="{597971BB-BF07-4570-BE5A-7B12A1ABE619}" srcOrd="2" destOrd="0" presId="urn:microsoft.com/office/officeart/2009/3/layout/HorizontalOrganizationChart"/>
    <dgm:cxn modelId="{E2D2034F-2CA8-4C7E-8E3D-2DF300612D03}" type="presParOf" srcId="{5FE3A2D2-8264-4E43-BA0F-A02629F84E1E}" destId="{ECB77E41-3F01-4CA5-AB70-B32734D6CFBB}" srcOrd="2" destOrd="0" presId="urn:microsoft.com/office/officeart/2009/3/layout/HorizontalOrganizationChar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0A06EE-546E-43E1-8691-457E2F1476A1}">
      <dsp:nvSpPr>
        <dsp:cNvPr id="0" name=""/>
        <dsp:cNvSpPr/>
      </dsp:nvSpPr>
      <dsp:spPr>
        <a:xfrm>
          <a:off x="-4899277" y="-750767"/>
          <a:ext cx="5835064" cy="5835064"/>
        </a:xfrm>
        <a:prstGeom prst="blockArc">
          <a:avLst>
            <a:gd name="adj1" fmla="val 18900000"/>
            <a:gd name="adj2" fmla="val 2700000"/>
            <a:gd name="adj3" fmla="val 370"/>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335837-4C3E-4CC9-96E6-C5CEBFAA4F8D}">
      <dsp:nvSpPr>
        <dsp:cNvPr id="0" name=""/>
        <dsp:cNvSpPr/>
      </dsp:nvSpPr>
      <dsp:spPr>
        <a:xfrm>
          <a:off x="490048" y="333161"/>
          <a:ext cx="5946557" cy="66667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9170" tIns="55880" rIns="55880" bIns="55880" numCol="1" spcCol="1270" anchor="ctr" anchorCtr="0">
          <a:noAutofit/>
        </a:bodyPr>
        <a:lstStyle/>
        <a:p>
          <a:pPr marL="0" lvl="0" indent="0" algn="l" defTabSz="977900">
            <a:lnSpc>
              <a:spcPct val="90000"/>
            </a:lnSpc>
            <a:spcBef>
              <a:spcPct val="0"/>
            </a:spcBef>
            <a:spcAft>
              <a:spcPct val="35000"/>
            </a:spcAft>
            <a:buNone/>
          </a:pPr>
          <a:r>
            <a:rPr lang="zh-TW" altLang="en-US" sz="2200" b="1" kern="1200" dirty="0">
              <a:latin typeface="微軟正黑體" panose="020B0604030504040204" pitchFamily="34" charset="-120"/>
              <a:ea typeface="微軟正黑體" panose="020B0604030504040204" pitchFamily="34" charset="-120"/>
            </a:rPr>
            <a:t>經紀業許可文件（影本）</a:t>
          </a:r>
          <a:endParaRPr lang="zh-TW" altLang="en-US" sz="2200" kern="1200" dirty="0"/>
        </a:p>
      </dsp:txBody>
      <dsp:txXfrm>
        <a:off x="490048" y="333161"/>
        <a:ext cx="5946557" cy="666670"/>
      </dsp:txXfrm>
    </dsp:sp>
    <dsp:sp modelId="{0E2E6358-E877-4C3E-8687-AF71ED80027B}">
      <dsp:nvSpPr>
        <dsp:cNvPr id="0" name=""/>
        <dsp:cNvSpPr/>
      </dsp:nvSpPr>
      <dsp:spPr>
        <a:xfrm>
          <a:off x="73379" y="249828"/>
          <a:ext cx="833337" cy="833337"/>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A12F8F-319B-48C9-8636-23C129452303}">
      <dsp:nvSpPr>
        <dsp:cNvPr id="0" name=""/>
        <dsp:cNvSpPr/>
      </dsp:nvSpPr>
      <dsp:spPr>
        <a:xfrm>
          <a:off x="872265" y="1333340"/>
          <a:ext cx="5564340" cy="66667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9170" tIns="55880" rIns="55880" bIns="55880" numCol="1" spcCol="1270" anchor="ctr" anchorCtr="0">
          <a:noAutofit/>
        </a:bodyPr>
        <a:lstStyle/>
        <a:p>
          <a:pPr marL="0" lvl="0" indent="0" algn="l" defTabSz="977900">
            <a:lnSpc>
              <a:spcPct val="90000"/>
            </a:lnSpc>
            <a:spcBef>
              <a:spcPct val="0"/>
            </a:spcBef>
            <a:spcAft>
              <a:spcPct val="35000"/>
            </a:spcAft>
            <a:buNone/>
          </a:pPr>
          <a:r>
            <a:rPr lang="zh-TW" altLang="en-US" sz="2200" b="1" kern="1200" dirty="0">
              <a:latin typeface="微軟正黑體" panose="020B0604030504040204" pitchFamily="34" charset="-120"/>
              <a:ea typeface="微軟正黑體" panose="020B0604030504040204" pitchFamily="34" charset="-120"/>
            </a:rPr>
            <a:t>同業公會會員證書（影本）</a:t>
          </a:r>
          <a:endParaRPr lang="zh-TW" altLang="en-US" sz="2200" kern="1200" dirty="0"/>
        </a:p>
      </dsp:txBody>
      <dsp:txXfrm>
        <a:off x="872265" y="1333340"/>
        <a:ext cx="5564340" cy="666670"/>
      </dsp:txXfrm>
    </dsp:sp>
    <dsp:sp modelId="{6DA549CF-B062-4F1A-B222-B25907F48F95}">
      <dsp:nvSpPr>
        <dsp:cNvPr id="0" name=""/>
        <dsp:cNvSpPr/>
      </dsp:nvSpPr>
      <dsp:spPr>
        <a:xfrm>
          <a:off x="455596" y="1250006"/>
          <a:ext cx="833337" cy="833337"/>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A96052-FE1D-4A02-9878-A121E7E545E1}">
      <dsp:nvSpPr>
        <dsp:cNvPr id="0" name=""/>
        <dsp:cNvSpPr/>
      </dsp:nvSpPr>
      <dsp:spPr>
        <a:xfrm>
          <a:off x="872265" y="2333519"/>
          <a:ext cx="5564340" cy="66667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9170" tIns="55880" rIns="55880" bIns="55880" numCol="1" spcCol="1270" anchor="ctr" anchorCtr="0">
          <a:noAutofit/>
        </a:bodyPr>
        <a:lstStyle/>
        <a:p>
          <a:pPr marL="0" lvl="0" indent="0" algn="l" defTabSz="977900">
            <a:lnSpc>
              <a:spcPct val="90000"/>
            </a:lnSpc>
            <a:spcBef>
              <a:spcPct val="0"/>
            </a:spcBef>
            <a:spcAft>
              <a:spcPct val="35000"/>
            </a:spcAft>
            <a:buNone/>
          </a:pPr>
          <a:r>
            <a:rPr lang="zh-TW" altLang="en-US" sz="2200" b="1" kern="1200" dirty="0">
              <a:latin typeface="微軟正黑體" panose="020B0604030504040204" pitchFamily="34" charset="-120"/>
              <a:ea typeface="微軟正黑體" panose="020B0604030504040204" pitchFamily="34" charset="-120"/>
            </a:rPr>
            <a:t>不動產經紀人證書（影本）</a:t>
          </a:r>
          <a:endParaRPr lang="zh-TW" altLang="en-US" sz="2200" kern="1200" dirty="0"/>
        </a:p>
      </dsp:txBody>
      <dsp:txXfrm>
        <a:off x="872265" y="2333519"/>
        <a:ext cx="5564340" cy="666670"/>
      </dsp:txXfrm>
    </dsp:sp>
    <dsp:sp modelId="{43DE6437-5F72-44D4-8C26-3E41EF73E1A8}">
      <dsp:nvSpPr>
        <dsp:cNvPr id="0" name=""/>
        <dsp:cNvSpPr/>
      </dsp:nvSpPr>
      <dsp:spPr>
        <a:xfrm>
          <a:off x="455596" y="2250185"/>
          <a:ext cx="833337" cy="833337"/>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2E6D67-A4DB-4DC4-95FF-D621FB521D91}">
      <dsp:nvSpPr>
        <dsp:cNvPr id="0" name=""/>
        <dsp:cNvSpPr/>
      </dsp:nvSpPr>
      <dsp:spPr>
        <a:xfrm>
          <a:off x="490048" y="3333697"/>
          <a:ext cx="5946557" cy="66667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9170" tIns="55880" rIns="55880" bIns="55880" numCol="1" spcCol="1270" anchor="ctr" anchorCtr="0">
          <a:noAutofit/>
        </a:bodyPr>
        <a:lstStyle/>
        <a:p>
          <a:pPr marL="0" lvl="0" indent="0" algn="l" defTabSz="977900">
            <a:lnSpc>
              <a:spcPct val="90000"/>
            </a:lnSpc>
            <a:spcBef>
              <a:spcPct val="0"/>
            </a:spcBef>
            <a:spcAft>
              <a:spcPct val="35000"/>
            </a:spcAft>
            <a:buNone/>
          </a:pPr>
          <a:r>
            <a:rPr lang="zh-TW" altLang="en-US" sz="2200" b="1" kern="1200" dirty="0">
              <a:latin typeface="微軟正黑體" panose="020B0604030504040204" pitchFamily="34" charset="-120"/>
              <a:ea typeface="微軟正黑體" panose="020B0604030504040204" pitchFamily="34" charset="-120"/>
            </a:rPr>
            <a:t>報酬標準及收取方式（代銷業不適用）</a:t>
          </a:r>
          <a:endParaRPr lang="zh-TW" altLang="en-US" sz="2200" kern="1200" dirty="0"/>
        </a:p>
      </dsp:txBody>
      <dsp:txXfrm>
        <a:off x="490048" y="3333697"/>
        <a:ext cx="5946557" cy="666670"/>
      </dsp:txXfrm>
    </dsp:sp>
    <dsp:sp modelId="{1AF6ACA2-300B-402B-B7C4-F0509FD34A14}">
      <dsp:nvSpPr>
        <dsp:cNvPr id="0" name=""/>
        <dsp:cNvSpPr/>
      </dsp:nvSpPr>
      <dsp:spPr>
        <a:xfrm>
          <a:off x="73379" y="3250364"/>
          <a:ext cx="833337" cy="833337"/>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82FBB4-A2B5-4610-9BE9-32D1916A1B04}">
      <dsp:nvSpPr>
        <dsp:cNvPr id="0" name=""/>
        <dsp:cNvSpPr/>
      </dsp:nvSpPr>
      <dsp:spPr>
        <a:xfrm>
          <a:off x="713368" y="188396"/>
          <a:ext cx="3218749" cy="1005859"/>
        </a:xfrm>
        <a:prstGeom prst="rect">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1302" tIns="64770" rIns="64770" bIns="64770" numCol="1" spcCol="1270" anchor="ctr" anchorCtr="0">
          <a:noAutofit/>
        </a:bodyPr>
        <a:lstStyle/>
        <a:p>
          <a:pPr marL="0" lvl="0" indent="0" algn="l" defTabSz="755650">
            <a:lnSpc>
              <a:spcPct val="90000"/>
            </a:lnSpc>
            <a:spcBef>
              <a:spcPct val="0"/>
            </a:spcBef>
            <a:spcAft>
              <a:spcPct val="35000"/>
            </a:spcAft>
            <a:buFont typeface="Wingdings" panose="05000000000000000000" pitchFamily="2" charset="2"/>
            <a:buNone/>
          </a:pPr>
          <a:r>
            <a:rPr lang="zh-TW" altLang="en-US" sz="1700" b="1" kern="1200" dirty="0">
              <a:latin typeface="微軟正黑體" panose="020B0604030504040204" pitchFamily="34" charset="-120"/>
              <a:ea typeface="微軟正黑體" panose="020B0604030504040204" pitchFamily="34" charset="-120"/>
            </a:rPr>
            <a:t>不動產出租、出售委託契約書。（代銷業不適用）</a:t>
          </a:r>
          <a:endParaRPr lang="zh-TW" altLang="en-US" sz="1700" kern="1200" dirty="0"/>
        </a:p>
      </dsp:txBody>
      <dsp:txXfrm>
        <a:off x="713368" y="188396"/>
        <a:ext cx="3218749" cy="1005859"/>
      </dsp:txXfrm>
    </dsp:sp>
    <dsp:sp modelId="{ACB33024-E7C6-46AB-A3CB-697E5E30E408}">
      <dsp:nvSpPr>
        <dsp:cNvPr id="0" name=""/>
        <dsp:cNvSpPr/>
      </dsp:nvSpPr>
      <dsp:spPr>
        <a:xfrm>
          <a:off x="579253" y="43105"/>
          <a:ext cx="704101" cy="1056152"/>
        </a:xfrm>
        <a:prstGeom prst="rect">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1AB9B3-2241-4942-BEA9-D739322F72CA}">
      <dsp:nvSpPr>
        <dsp:cNvPr id="0" name=""/>
        <dsp:cNvSpPr/>
      </dsp:nvSpPr>
      <dsp:spPr>
        <a:xfrm>
          <a:off x="4223802" y="188396"/>
          <a:ext cx="3218749" cy="1005859"/>
        </a:xfrm>
        <a:prstGeom prst="rect">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1302" tIns="64770" rIns="64770" bIns="64770" numCol="1" spcCol="1270" anchor="ctr" anchorCtr="0">
          <a:noAutofit/>
        </a:bodyPr>
        <a:lstStyle/>
        <a:p>
          <a:pPr marL="0" lvl="0" indent="0" algn="l" defTabSz="755650">
            <a:lnSpc>
              <a:spcPct val="90000"/>
            </a:lnSpc>
            <a:spcBef>
              <a:spcPct val="0"/>
            </a:spcBef>
            <a:spcAft>
              <a:spcPct val="35000"/>
            </a:spcAft>
            <a:buNone/>
          </a:pPr>
          <a:r>
            <a:rPr lang="zh-TW" altLang="en-US" sz="1700" b="1" kern="1200" dirty="0">
              <a:latin typeface="微軟正黑體" panose="020B0604030504040204" pitchFamily="34" charset="-120"/>
              <a:ea typeface="微軟正黑體" panose="020B0604030504040204" pitchFamily="34" charset="-120"/>
            </a:rPr>
            <a:t>不動產承租、承購要約書。（代銷業不適用）</a:t>
          </a:r>
        </a:p>
      </dsp:txBody>
      <dsp:txXfrm>
        <a:off x="4223802" y="188396"/>
        <a:ext cx="3218749" cy="1005859"/>
      </dsp:txXfrm>
    </dsp:sp>
    <dsp:sp modelId="{5A5CC373-ADFD-4F10-BEA0-094F1C917CBD}">
      <dsp:nvSpPr>
        <dsp:cNvPr id="0" name=""/>
        <dsp:cNvSpPr/>
      </dsp:nvSpPr>
      <dsp:spPr>
        <a:xfrm>
          <a:off x="4089687" y="43105"/>
          <a:ext cx="704101" cy="1056152"/>
        </a:xfrm>
        <a:prstGeom prst="rect">
          <a:avLst/>
        </a:prstGeom>
        <a:solidFill>
          <a:schemeClr val="accent3">
            <a:tint val="50000"/>
            <a:hueOff val="3629688"/>
            <a:satOff val="-7074"/>
            <a:lumOff val="4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C04F60-D0B9-469B-8B0C-7BE6CAA9B1D7}">
      <dsp:nvSpPr>
        <dsp:cNvPr id="0" name=""/>
        <dsp:cNvSpPr/>
      </dsp:nvSpPr>
      <dsp:spPr>
        <a:xfrm>
          <a:off x="713368" y="1454661"/>
          <a:ext cx="3218749" cy="1005859"/>
        </a:xfrm>
        <a:prstGeom prst="rect">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1302" tIns="64770" rIns="64770" bIns="64770" numCol="1" spcCol="1270" anchor="ctr" anchorCtr="0">
          <a:noAutofit/>
        </a:bodyPr>
        <a:lstStyle/>
        <a:p>
          <a:pPr marL="0" lvl="0" indent="0" algn="l" defTabSz="755650">
            <a:lnSpc>
              <a:spcPct val="90000"/>
            </a:lnSpc>
            <a:spcBef>
              <a:spcPct val="0"/>
            </a:spcBef>
            <a:spcAft>
              <a:spcPct val="35000"/>
            </a:spcAft>
            <a:buNone/>
          </a:pPr>
          <a:r>
            <a:rPr lang="zh-TW" altLang="en-US" sz="1700" b="1" kern="1200" dirty="0">
              <a:latin typeface="微軟正黑體" panose="020B0604030504040204" pitchFamily="34" charset="-120"/>
              <a:ea typeface="微軟正黑體" panose="020B0604030504040204" pitchFamily="34" charset="-120"/>
            </a:rPr>
            <a:t>定金收據。</a:t>
          </a:r>
        </a:p>
      </dsp:txBody>
      <dsp:txXfrm>
        <a:off x="713368" y="1454661"/>
        <a:ext cx="3218749" cy="1005859"/>
      </dsp:txXfrm>
    </dsp:sp>
    <dsp:sp modelId="{8E0B7451-8172-4E9D-BB16-0171064AF9F8}">
      <dsp:nvSpPr>
        <dsp:cNvPr id="0" name=""/>
        <dsp:cNvSpPr/>
      </dsp:nvSpPr>
      <dsp:spPr>
        <a:xfrm>
          <a:off x="579253" y="1309370"/>
          <a:ext cx="704101" cy="1056152"/>
        </a:xfrm>
        <a:prstGeom prst="rect">
          <a:avLst/>
        </a:prstGeom>
        <a:solidFill>
          <a:schemeClr val="accent3">
            <a:tint val="50000"/>
            <a:hueOff val="7259375"/>
            <a:satOff val="-14149"/>
            <a:lumOff val="8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842302-A6A3-4B8F-B5CB-28EA5AB28F24}">
      <dsp:nvSpPr>
        <dsp:cNvPr id="0" name=""/>
        <dsp:cNvSpPr/>
      </dsp:nvSpPr>
      <dsp:spPr>
        <a:xfrm>
          <a:off x="4223802" y="1454661"/>
          <a:ext cx="3218749" cy="1005859"/>
        </a:xfrm>
        <a:prstGeom prst="rect">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1302" tIns="64770" rIns="64770" bIns="64770" numCol="1" spcCol="1270" anchor="ctr" anchorCtr="0">
          <a:noAutofit/>
        </a:bodyPr>
        <a:lstStyle/>
        <a:p>
          <a:pPr marL="0" lvl="0" indent="0" algn="l" defTabSz="755650">
            <a:lnSpc>
              <a:spcPct val="90000"/>
            </a:lnSpc>
            <a:spcBef>
              <a:spcPct val="0"/>
            </a:spcBef>
            <a:spcAft>
              <a:spcPct val="35000"/>
            </a:spcAft>
            <a:buNone/>
          </a:pPr>
          <a:r>
            <a:rPr lang="zh-TW" altLang="en-US" sz="1700" b="1" kern="1200" dirty="0">
              <a:latin typeface="微軟正黑體" panose="020B0604030504040204" pitchFamily="34" charset="-120"/>
              <a:ea typeface="微軟正黑體" panose="020B0604030504040204" pitchFamily="34" charset="-120"/>
            </a:rPr>
            <a:t>不動產廣告稿。</a:t>
          </a:r>
        </a:p>
      </dsp:txBody>
      <dsp:txXfrm>
        <a:off x="4223802" y="1454661"/>
        <a:ext cx="3218749" cy="1005859"/>
      </dsp:txXfrm>
    </dsp:sp>
    <dsp:sp modelId="{E6D6BE4C-2B09-43D2-943A-8491D99CD50A}">
      <dsp:nvSpPr>
        <dsp:cNvPr id="0" name=""/>
        <dsp:cNvSpPr/>
      </dsp:nvSpPr>
      <dsp:spPr>
        <a:xfrm>
          <a:off x="4089687" y="1309370"/>
          <a:ext cx="704101" cy="1056152"/>
        </a:xfrm>
        <a:prstGeom prst="rect">
          <a:avLst/>
        </a:prstGeom>
        <a:solidFill>
          <a:schemeClr val="accent3">
            <a:tint val="50000"/>
            <a:hueOff val="10889063"/>
            <a:satOff val="-21223"/>
            <a:lumOff val="12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9C2612-A0A2-4983-BE91-E1FCBFB21F5C}">
      <dsp:nvSpPr>
        <dsp:cNvPr id="0" name=""/>
        <dsp:cNvSpPr/>
      </dsp:nvSpPr>
      <dsp:spPr>
        <a:xfrm>
          <a:off x="713368" y="2720926"/>
          <a:ext cx="3218749" cy="1005859"/>
        </a:xfrm>
        <a:prstGeom prst="rect">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1302" tIns="64770" rIns="64770" bIns="64770" numCol="1" spcCol="1270" anchor="ctr" anchorCtr="0">
          <a:noAutofit/>
        </a:bodyPr>
        <a:lstStyle/>
        <a:p>
          <a:pPr marL="0" lvl="0" indent="0" algn="l" defTabSz="755650">
            <a:lnSpc>
              <a:spcPct val="90000"/>
            </a:lnSpc>
            <a:spcBef>
              <a:spcPct val="0"/>
            </a:spcBef>
            <a:spcAft>
              <a:spcPct val="35000"/>
            </a:spcAft>
            <a:buNone/>
          </a:pPr>
          <a:r>
            <a:rPr lang="zh-TW" altLang="en-US" sz="1700" b="1" kern="1200">
              <a:latin typeface="微軟正黑體" panose="020B0604030504040204" pitchFamily="34" charset="-120"/>
              <a:ea typeface="微軟正黑體" panose="020B0604030504040204" pitchFamily="34" charset="-120"/>
            </a:rPr>
            <a:t>不動產說明書。</a:t>
          </a:r>
          <a:endParaRPr lang="zh-TW" altLang="en-US" sz="1700" b="1" kern="1200" dirty="0">
            <a:latin typeface="微軟正黑體" panose="020B0604030504040204" pitchFamily="34" charset="-120"/>
            <a:ea typeface="微軟正黑體" panose="020B0604030504040204" pitchFamily="34" charset="-120"/>
          </a:endParaRPr>
        </a:p>
      </dsp:txBody>
      <dsp:txXfrm>
        <a:off x="713368" y="2720926"/>
        <a:ext cx="3218749" cy="1005859"/>
      </dsp:txXfrm>
    </dsp:sp>
    <dsp:sp modelId="{5C114FE2-D250-48CD-9944-13712AD855C7}">
      <dsp:nvSpPr>
        <dsp:cNvPr id="0" name=""/>
        <dsp:cNvSpPr/>
      </dsp:nvSpPr>
      <dsp:spPr>
        <a:xfrm>
          <a:off x="579253" y="2575636"/>
          <a:ext cx="704101" cy="1056152"/>
        </a:xfrm>
        <a:prstGeom prst="rect">
          <a:avLst/>
        </a:prstGeom>
        <a:solidFill>
          <a:schemeClr val="accent3">
            <a:tint val="50000"/>
            <a:hueOff val="14518750"/>
            <a:satOff val="-28298"/>
            <a:lumOff val="16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393292-DDD4-4FFF-963D-985FFB3EA730}">
      <dsp:nvSpPr>
        <dsp:cNvPr id="0" name=""/>
        <dsp:cNvSpPr/>
      </dsp:nvSpPr>
      <dsp:spPr>
        <a:xfrm>
          <a:off x="4223802" y="2720926"/>
          <a:ext cx="3218749" cy="1005859"/>
        </a:xfrm>
        <a:prstGeom prst="rect">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1302" tIns="64770" rIns="64770" bIns="64770" numCol="1" spcCol="1270" anchor="ctr" anchorCtr="0">
          <a:noAutofit/>
        </a:bodyPr>
        <a:lstStyle/>
        <a:p>
          <a:pPr marL="0" lvl="0" indent="0" algn="l" defTabSz="755650">
            <a:lnSpc>
              <a:spcPct val="90000"/>
            </a:lnSpc>
            <a:spcBef>
              <a:spcPct val="0"/>
            </a:spcBef>
            <a:spcAft>
              <a:spcPct val="35000"/>
            </a:spcAft>
            <a:buNone/>
          </a:pPr>
          <a:r>
            <a:rPr lang="zh-TW" altLang="en-US" sz="1700" b="1" kern="1200">
              <a:latin typeface="微軟正黑體" panose="020B0604030504040204" pitchFamily="34" charset="-120"/>
              <a:ea typeface="微軟正黑體" panose="020B0604030504040204" pitchFamily="34" charset="-120"/>
            </a:rPr>
            <a:t>不動產租賃、買賣契約書。</a:t>
          </a:r>
          <a:endParaRPr lang="zh-TW" altLang="en-US" sz="1700" b="1" kern="1200" dirty="0">
            <a:latin typeface="微軟正黑體" panose="020B0604030504040204" pitchFamily="34" charset="-120"/>
            <a:ea typeface="微軟正黑體" panose="020B0604030504040204" pitchFamily="34" charset="-120"/>
          </a:endParaRPr>
        </a:p>
      </dsp:txBody>
      <dsp:txXfrm>
        <a:off x="4223802" y="2720926"/>
        <a:ext cx="3218749" cy="1005859"/>
      </dsp:txXfrm>
    </dsp:sp>
    <dsp:sp modelId="{0A02CC62-32E5-4D83-8070-D1EFE72D18F5}">
      <dsp:nvSpPr>
        <dsp:cNvPr id="0" name=""/>
        <dsp:cNvSpPr/>
      </dsp:nvSpPr>
      <dsp:spPr>
        <a:xfrm>
          <a:off x="4089687" y="2575636"/>
          <a:ext cx="704101" cy="1056152"/>
        </a:xfrm>
        <a:prstGeom prst="rect">
          <a:avLst/>
        </a:prstGeom>
        <a:solidFill>
          <a:schemeClr val="accent3">
            <a:tint val="50000"/>
            <a:hueOff val="18148438"/>
            <a:satOff val="-35372"/>
            <a:lumOff val="20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1ECDF6-52C2-4212-8675-1D0F7C7B6282}">
      <dsp:nvSpPr>
        <dsp:cNvPr id="0" name=""/>
        <dsp:cNvSpPr/>
      </dsp:nvSpPr>
      <dsp:spPr>
        <a:xfrm>
          <a:off x="4199" y="718325"/>
          <a:ext cx="1301920" cy="210150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ts val="2500"/>
            </a:lnSpc>
            <a:spcBef>
              <a:spcPct val="0"/>
            </a:spcBef>
            <a:spcAft>
              <a:spcPts val="0"/>
            </a:spcAft>
            <a:buNone/>
          </a:pPr>
          <a:r>
            <a:rPr lang="zh-TW" altLang="en-US" sz="1600" b="0" kern="1200" dirty="0">
              <a:latin typeface="華康粗圓體" panose="020F0709000000000000" pitchFamily="49" charset="-120"/>
              <a:ea typeface="華康粗圓體" panose="020F0709000000000000" pitchFamily="49" charset="-120"/>
            </a:rPr>
            <a:t>縣</a:t>
          </a:r>
          <a:r>
            <a:rPr lang="en-US" altLang="zh-TW" sz="1600" b="0" kern="1200" dirty="0">
              <a:latin typeface="華康粗圓體" panose="020F0709000000000000" pitchFamily="49" charset="-120"/>
              <a:ea typeface="華康粗圓體" panose="020F0709000000000000" pitchFamily="49" charset="-120"/>
            </a:rPr>
            <a:t>(</a:t>
          </a:r>
          <a:r>
            <a:rPr lang="zh-TW" altLang="en-US" sz="1600" b="0" kern="1200" dirty="0">
              <a:latin typeface="華康粗圓體" panose="020F0709000000000000" pitchFamily="49" charset="-120"/>
              <a:ea typeface="華康粗圓體" panose="020F0709000000000000" pitchFamily="49" charset="-120"/>
            </a:rPr>
            <a:t>市</a:t>
          </a:r>
          <a:r>
            <a:rPr lang="en-US" altLang="zh-TW" sz="1600" b="0" kern="1200" dirty="0">
              <a:latin typeface="華康粗圓體" panose="020F0709000000000000" pitchFamily="49" charset="-120"/>
              <a:ea typeface="華康粗圓體" panose="020F0709000000000000" pitchFamily="49" charset="-120"/>
            </a:rPr>
            <a:t>)</a:t>
          </a:r>
          <a:r>
            <a:rPr lang="zh-TW" altLang="en-US" sz="1600" b="0" kern="1200" dirty="0">
              <a:latin typeface="華康粗圓體" panose="020F0709000000000000" pitchFamily="49" charset="-120"/>
              <a:ea typeface="華康粗圓體" panose="020F0709000000000000" pitchFamily="49" charset="-120"/>
            </a:rPr>
            <a:t>政府</a:t>
          </a:r>
          <a:endParaRPr lang="en-US" altLang="zh-TW" sz="1600" b="0" kern="1200" dirty="0">
            <a:latin typeface="華康粗圓體" panose="020F0709000000000000" pitchFamily="49" charset="-120"/>
            <a:ea typeface="華康粗圓體" panose="020F0709000000000000" pitchFamily="49" charset="-120"/>
          </a:endParaRPr>
        </a:p>
        <a:p>
          <a:pPr marL="0" lvl="0" indent="0" algn="ctr" defTabSz="711200">
            <a:lnSpc>
              <a:spcPts val="2500"/>
            </a:lnSpc>
            <a:spcBef>
              <a:spcPct val="0"/>
            </a:spcBef>
            <a:spcAft>
              <a:spcPts val="0"/>
            </a:spcAft>
            <a:buNone/>
          </a:pPr>
          <a:r>
            <a:rPr lang="zh-TW" altLang="en-US" sz="1600" b="0" kern="1200" dirty="0">
              <a:latin typeface="華康粗圓體" panose="020F0709000000000000" pitchFamily="49" charset="-120"/>
              <a:ea typeface="華康粗圓體" panose="020F0709000000000000" pitchFamily="49" charset="-120"/>
            </a:rPr>
            <a:t>申請許可</a:t>
          </a:r>
        </a:p>
      </dsp:txBody>
      <dsp:txXfrm>
        <a:off x="42331" y="756457"/>
        <a:ext cx="1225656" cy="2025236"/>
      </dsp:txXfrm>
    </dsp:sp>
    <dsp:sp modelId="{3832AEB3-0DDB-48E7-A6D0-4E467EFDBE35}">
      <dsp:nvSpPr>
        <dsp:cNvPr id="0" name=""/>
        <dsp:cNvSpPr/>
      </dsp:nvSpPr>
      <dsp:spPr>
        <a:xfrm>
          <a:off x="1436312" y="1607637"/>
          <a:ext cx="276007" cy="322876"/>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zh-TW" altLang="en-US" sz="1300" kern="1200"/>
        </a:p>
      </dsp:txBody>
      <dsp:txXfrm>
        <a:off x="1436312" y="1672212"/>
        <a:ext cx="193205" cy="193726"/>
      </dsp:txXfrm>
    </dsp:sp>
    <dsp:sp modelId="{5B8AA1E3-DF0A-42DC-97DB-C93EF829CEB6}">
      <dsp:nvSpPr>
        <dsp:cNvPr id="0" name=""/>
        <dsp:cNvSpPr/>
      </dsp:nvSpPr>
      <dsp:spPr>
        <a:xfrm>
          <a:off x="1826888" y="718325"/>
          <a:ext cx="1301920" cy="210150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ts val="2500"/>
            </a:lnSpc>
            <a:spcBef>
              <a:spcPct val="0"/>
            </a:spcBef>
            <a:spcAft>
              <a:spcPts val="0"/>
            </a:spcAft>
            <a:buNone/>
          </a:pPr>
          <a:r>
            <a:rPr lang="zh-TW" altLang="en-US" sz="1600" b="0" kern="1200" dirty="0">
              <a:latin typeface="華康粗圓體" panose="020F0709000000000000" pitchFamily="49" charset="-120"/>
              <a:ea typeface="華康粗圓體" panose="020F0709000000000000" pitchFamily="49" charset="-120"/>
            </a:rPr>
            <a:t>經濟部辦理</a:t>
          </a:r>
          <a:endParaRPr lang="en-US" altLang="zh-TW" sz="1600" b="0" kern="1200" dirty="0">
            <a:latin typeface="華康粗圓體" panose="020F0709000000000000" pitchFamily="49" charset="-120"/>
            <a:ea typeface="華康粗圓體" panose="020F0709000000000000" pitchFamily="49" charset="-120"/>
          </a:endParaRPr>
        </a:p>
        <a:p>
          <a:pPr marL="0" lvl="0" indent="0" algn="ctr" defTabSz="711200">
            <a:lnSpc>
              <a:spcPts val="2500"/>
            </a:lnSpc>
            <a:spcBef>
              <a:spcPct val="0"/>
            </a:spcBef>
            <a:spcAft>
              <a:spcPts val="0"/>
            </a:spcAft>
            <a:buNone/>
          </a:pPr>
          <a:r>
            <a:rPr lang="zh-TW" altLang="en-US" sz="1600" b="0" kern="1200" dirty="0">
              <a:latin typeface="華康粗圓體" panose="020F0709000000000000" pitchFamily="49" charset="-120"/>
              <a:ea typeface="華康粗圓體" panose="020F0709000000000000" pitchFamily="49" charset="-120"/>
            </a:rPr>
            <a:t>公司登記</a:t>
          </a:r>
          <a:endParaRPr lang="en-US" altLang="zh-TW" sz="1600" b="0" kern="1200" dirty="0">
            <a:latin typeface="華康粗圓體" panose="020F0709000000000000" pitchFamily="49" charset="-120"/>
            <a:ea typeface="華康粗圓體" panose="020F0709000000000000" pitchFamily="49" charset="-120"/>
          </a:endParaRPr>
        </a:p>
        <a:p>
          <a:pPr marL="0" lvl="0" indent="0" algn="ctr" defTabSz="711200">
            <a:lnSpc>
              <a:spcPts val="2500"/>
            </a:lnSpc>
            <a:spcBef>
              <a:spcPct val="0"/>
            </a:spcBef>
            <a:spcAft>
              <a:spcPts val="0"/>
            </a:spcAft>
            <a:buNone/>
          </a:pPr>
          <a:r>
            <a:rPr lang="en-US" altLang="zh-TW" sz="1600" b="0" kern="1200" dirty="0">
              <a:latin typeface="華康粗圓體" panose="020F0709000000000000" pitchFamily="49" charset="-120"/>
              <a:ea typeface="華康粗圓體" panose="020F0709000000000000" pitchFamily="49" charset="-120"/>
            </a:rPr>
            <a:t>or</a:t>
          </a:r>
        </a:p>
        <a:p>
          <a:pPr marL="0" lvl="0" indent="0" algn="ctr" defTabSz="711200">
            <a:lnSpc>
              <a:spcPts val="2500"/>
            </a:lnSpc>
            <a:spcBef>
              <a:spcPct val="0"/>
            </a:spcBef>
            <a:spcAft>
              <a:spcPts val="0"/>
            </a:spcAft>
            <a:buNone/>
          </a:pPr>
          <a:r>
            <a:rPr lang="zh-TW" altLang="en-US" sz="1600" b="0" kern="1200" dirty="0">
              <a:latin typeface="華康粗圓體" panose="020F0709000000000000" pitchFamily="49" charset="-120"/>
              <a:ea typeface="華康粗圓體" panose="020F0709000000000000" pitchFamily="49" charset="-120"/>
            </a:rPr>
            <a:t>縣</a:t>
          </a:r>
          <a:r>
            <a:rPr lang="en-US" altLang="zh-TW" sz="1600" b="0" kern="1200" dirty="0">
              <a:latin typeface="華康粗圓體" panose="020F0709000000000000" pitchFamily="49" charset="-120"/>
              <a:ea typeface="華康粗圓體" panose="020F0709000000000000" pitchFamily="49" charset="-120"/>
            </a:rPr>
            <a:t>(</a:t>
          </a:r>
          <a:r>
            <a:rPr lang="zh-TW" altLang="en-US" sz="1600" b="0" kern="1200" dirty="0">
              <a:latin typeface="華康粗圓體" panose="020F0709000000000000" pitchFamily="49" charset="-120"/>
              <a:ea typeface="華康粗圓體" panose="020F0709000000000000" pitchFamily="49" charset="-120"/>
            </a:rPr>
            <a:t>市</a:t>
          </a:r>
          <a:r>
            <a:rPr lang="en-US" altLang="zh-TW" sz="1600" b="0" kern="1200" dirty="0">
              <a:latin typeface="華康粗圓體" panose="020F0709000000000000" pitchFamily="49" charset="-120"/>
              <a:ea typeface="華康粗圓體" panose="020F0709000000000000" pitchFamily="49" charset="-120"/>
            </a:rPr>
            <a:t>)</a:t>
          </a:r>
          <a:r>
            <a:rPr lang="zh-TW" altLang="en-US" sz="1600" b="0" kern="1200" dirty="0">
              <a:latin typeface="華康粗圓體" panose="020F0709000000000000" pitchFamily="49" charset="-120"/>
              <a:ea typeface="華康粗圓體" panose="020F0709000000000000" pitchFamily="49" charset="-120"/>
            </a:rPr>
            <a:t>政府</a:t>
          </a:r>
          <a:endParaRPr lang="en-US" altLang="zh-TW" sz="1600" b="0" kern="1200" dirty="0">
            <a:latin typeface="華康粗圓體" panose="020F0709000000000000" pitchFamily="49" charset="-120"/>
            <a:ea typeface="華康粗圓體" panose="020F0709000000000000" pitchFamily="49" charset="-120"/>
          </a:endParaRPr>
        </a:p>
        <a:p>
          <a:pPr marL="0" lvl="0" indent="0" algn="ctr" defTabSz="711200">
            <a:lnSpc>
              <a:spcPts val="2500"/>
            </a:lnSpc>
            <a:spcBef>
              <a:spcPct val="0"/>
            </a:spcBef>
            <a:spcAft>
              <a:spcPts val="0"/>
            </a:spcAft>
            <a:buNone/>
          </a:pPr>
          <a:r>
            <a:rPr lang="zh-TW" altLang="en-US" sz="1500" b="0" kern="1200" dirty="0">
              <a:latin typeface="華康粗圓體" panose="020F0709000000000000" pitchFamily="49" charset="-120"/>
              <a:ea typeface="華康粗圓體" panose="020F0709000000000000" pitchFamily="49" charset="-120"/>
            </a:rPr>
            <a:t>辦商業登記</a:t>
          </a:r>
        </a:p>
      </dsp:txBody>
      <dsp:txXfrm>
        <a:off x="1865020" y="756457"/>
        <a:ext cx="1225656" cy="2025236"/>
      </dsp:txXfrm>
    </dsp:sp>
    <dsp:sp modelId="{07BF7985-FAED-49BA-977B-96CB1FBF61A3}">
      <dsp:nvSpPr>
        <dsp:cNvPr id="0" name=""/>
        <dsp:cNvSpPr/>
      </dsp:nvSpPr>
      <dsp:spPr>
        <a:xfrm>
          <a:off x="3259001" y="1607637"/>
          <a:ext cx="276007" cy="322876"/>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zh-TW" altLang="en-US" sz="1300" kern="1200"/>
        </a:p>
      </dsp:txBody>
      <dsp:txXfrm>
        <a:off x="3259001" y="1672212"/>
        <a:ext cx="193205" cy="193726"/>
      </dsp:txXfrm>
    </dsp:sp>
    <dsp:sp modelId="{C212C5CD-1FD5-4C8F-A6D6-BEF91D187CAB}">
      <dsp:nvSpPr>
        <dsp:cNvPr id="0" name=""/>
        <dsp:cNvSpPr/>
      </dsp:nvSpPr>
      <dsp:spPr>
        <a:xfrm>
          <a:off x="3649577" y="718325"/>
          <a:ext cx="1301920" cy="210150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ts val="2500"/>
            </a:lnSpc>
            <a:spcBef>
              <a:spcPct val="0"/>
            </a:spcBef>
            <a:spcAft>
              <a:spcPts val="0"/>
            </a:spcAft>
            <a:buNone/>
          </a:pPr>
          <a:r>
            <a:rPr lang="zh-TW" altLang="en-US" sz="1600" b="0" kern="1200" dirty="0">
              <a:latin typeface="華康粗圓體" panose="020F0709000000000000" pitchFamily="49" charset="-120"/>
              <a:ea typeface="華康粗圓體" panose="020F0709000000000000" pitchFamily="49" charset="-120"/>
            </a:rPr>
            <a:t>繳存營保金</a:t>
          </a:r>
          <a:endParaRPr lang="en-US" altLang="zh-TW" sz="1600" b="0" kern="1200" dirty="0">
            <a:latin typeface="華康粗圓體" panose="020F0709000000000000" pitchFamily="49" charset="-120"/>
            <a:ea typeface="華康粗圓體" panose="020F0709000000000000" pitchFamily="49" charset="-120"/>
          </a:endParaRPr>
        </a:p>
        <a:p>
          <a:pPr marL="0" lvl="0" indent="0" algn="ctr" defTabSz="711200">
            <a:lnSpc>
              <a:spcPts val="2500"/>
            </a:lnSpc>
            <a:spcBef>
              <a:spcPct val="0"/>
            </a:spcBef>
            <a:spcAft>
              <a:spcPts val="0"/>
            </a:spcAft>
            <a:buNone/>
          </a:pPr>
          <a:r>
            <a:rPr lang="en-US" altLang="zh-TW" sz="1600" b="0" kern="1200" dirty="0">
              <a:latin typeface="華康粗圓體" panose="020F0709000000000000" pitchFamily="49" charset="-120"/>
              <a:ea typeface="華康粗圓體" panose="020F0709000000000000" pitchFamily="49" charset="-120"/>
            </a:rPr>
            <a:t>+</a:t>
          </a:r>
        </a:p>
        <a:p>
          <a:pPr marL="0" lvl="0" indent="0" algn="ctr" defTabSz="711200">
            <a:lnSpc>
              <a:spcPts val="2500"/>
            </a:lnSpc>
            <a:spcBef>
              <a:spcPct val="0"/>
            </a:spcBef>
            <a:spcAft>
              <a:spcPts val="0"/>
            </a:spcAft>
            <a:buNone/>
          </a:pPr>
          <a:r>
            <a:rPr lang="zh-TW" altLang="en-US" sz="1600" b="0" kern="1200" dirty="0">
              <a:latin typeface="華康粗圓體" panose="020F0709000000000000" pitchFamily="49" charset="-120"/>
              <a:ea typeface="華康粗圓體" panose="020F0709000000000000" pitchFamily="49" charset="-120"/>
            </a:rPr>
            <a:t>置經紀人員</a:t>
          </a:r>
          <a:endParaRPr lang="en-US" altLang="zh-TW" sz="1600" b="0" kern="1200" dirty="0">
            <a:latin typeface="華康粗圓體" panose="020F0709000000000000" pitchFamily="49" charset="-120"/>
            <a:ea typeface="華康粗圓體" panose="020F0709000000000000" pitchFamily="49" charset="-120"/>
          </a:endParaRPr>
        </a:p>
        <a:p>
          <a:pPr marL="0" lvl="0" indent="0" algn="ctr" defTabSz="711200">
            <a:lnSpc>
              <a:spcPts val="2500"/>
            </a:lnSpc>
            <a:spcBef>
              <a:spcPct val="0"/>
            </a:spcBef>
            <a:spcAft>
              <a:spcPts val="0"/>
            </a:spcAft>
            <a:buNone/>
          </a:pPr>
          <a:r>
            <a:rPr lang="en-US" altLang="zh-TW" sz="1600" b="0" kern="1200" dirty="0">
              <a:latin typeface="華康粗圓體" panose="020F0709000000000000" pitchFamily="49" charset="-120"/>
              <a:ea typeface="華康粗圓體" panose="020F0709000000000000" pitchFamily="49" charset="-120"/>
            </a:rPr>
            <a:t>+</a:t>
          </a:r>
        </a:p>
        <a:p>
          <a:pPr marL="0" lvl="0" indent="0" algn="ctr" defTabSz="711200">
            <a:lnSpc>
              <a:spcPts val="2500"/>
            </a:lnSpc>
            <a:spcBef>
              <a:spcPct val="0"/>
            </a:spcBef>
            <a:spcAft>
              <a:spcPts val="0"/>
            </a:spcAft>
            <a:buNone/>
          </a:pPr>
          <a:r>
            <a:rPr lang="zh-TW" altLang="en-US" sz="1600" b="0" kern="1200" dirty="0">
              <a:latin typeface="華康粗圓體" panose="020F0709000000000000" pitchFamily="49" charset="-120"/>
              <a:ea typeface="華康粗圓體" panose="020F0709000000000000" pitchFamily="49" charset="-120"/>
            </a:rPr>
            <a:t>加入所在地同業公會</a:t>
          </a:r>
        </a:p>
      </dsp:txBody>
      <dsp:txXfrm>
        <a:off x="3687709" y="756457"/>
        <a:ext cx="1225656" cy="2025236"/>
      </dsp:txXfrm>
    </dsp:sp>
    <dsp:sp modelId="{E55D0DEF-F219-4E2C-88CE-82DEDB56EDCF}">
      <dsp:nvSpPr>
        <dsp:cNvPr id="0" name=""/>
        <dsp:cNvSpPr/>
      </dsp:nvSpPr>
      <dsp:spPr>
        <a:xfrm>
          <a:off x="5081690" y="1607637"/>
          <a:ext cx="276007" cy="322876"/>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zh-TW" altLang="en-US" sz="1300" kern="1200"/>
        </a:p>
      </dsp:txBody>
      <dsp:txXfrm>
        <a:off x="5081690" y="1672212"/>
        <a:ext cx="193205" cy="193726"/>
      </dsp:txXfrm>
    </dsp:sp>
    <dsp:sp modelId="{3A3FC0CB-8390-4C24-BC96-64ED00CAE1B0}">
      <dsp:nvSpPr>
        <dsp:cNvPr id="0" name=""/>
        <dsp:cNvSpPr/>
      </dsp:nvSpPr>
      <dsp:spPr>
        <a:xfrm>
          <a:off x="5472266" y="718325"/>
          <a:ext cx="1301920" cy="210150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ts val="2500"/>
            </a:lnSpc>
            <a:spcBef>
              <a:spcPct val="0"/>
            </a:spcBef>
            <a:spcAft>
              <a:spcPts val="0"/>
            </a:spcAft>
            <a:buNone/>
          </a:pPr>
          <a:r>
            <a:rPr lang="zh-TW" altLang="en-US" sz="1600" b="0" kern="1200" dirty="0">
              <a:latin typeface="華康粗圓體" panose="020F0709000000000000" pitchFamily="49" charset="-120"/>
              <a:ea typeface="華康粗圓體" panose="020F0709000000000000" pitchFamily="49" charset="-120"/>
            </a:rPr>
            <a:t>開始營業</a:t>
          </a:r>
        </a:p>
      </dsp:txBody>
      <dsp:txXfrm>
        <a:off x="5510398" y="756457"/>
        <a:ext cx="1225656" cy="2025236"/>
      </dsp:txXfrm>
    </dsp:sp>
    <dsp:sp modelId="{10A4AFC3-024E-4CA8-A5EA-6BC1717AF4A0}">
      <dsp:nvSpPr>
        <dsp:cNvPr id="0" name=""/>
        <dsp:cNvSpPr/>
      </dsp:nvSpPr>
      <dsp:spPr>
        <a:xfrm>
          <a:off x="6904379" y="1607637"/>
          <a:ext cx="276007" cy="322876"/>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zh-TW" altLang="en-US" sz="1300" kern="1200"/>
        </a:p>
      </dsp:txBody>
      <dsp:txXfrm>
        <a:off x="6904379" y="1672212"/>
        <a:ext cx="193205" cy="193726"/>
      </dsp:txXfrm>
    </dsp:sp>
    <dsp:sp modelId="{FEDF0251-2F98-4D93-961D-F00F6CC1EE1E}">
      <dsp:nvSpPr>
        <dsp:cNvPr id="0" name=""/>
        <dsp:cNvSpPr/>
      </dsp:nvSpPr>
      <dsp:spPr>
        <a:xfrm>
          <a:off x="7294955" y="718325"/>
          <a:ext cx="1301920" cy="210150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ts val="2500"/>
            </a:lnSpc>
            <a:spcBef>
              <a:spcPct val="0"/>
            </a:spcBef>
            <a:spcAft>
              <a:spcPts val="0"/>
            </a:spcAft>
            <a:buNone/>
          </a:pPr>
          <a:r>
            <a:rPr lang="zh-TW" altLang="en-US" sz="1600" b="0" kern="1200" dirty="0">
              <a:latin typeface="華康粗圓體" panose="020F0709000000000000" pitchFamily="49" charset="-120"/>
              <a:ea typeface="華康粗圓體" panose="020F0709000000000000" pitchFamily="49" charset="-120"/>
            </a:rPr>
            <a:t>縣</a:t>
          </a:r>
          <a:r>
            <a:rPr lang="en-US" altLang="zh-TW" sz="1600" b="0" kern="1200" dirty="0">
              <a:latin typeface="華康粗圓體" panose="020F0709000000000000" pitchFamily="49" charset="-120"/>
              <a:ea typeface="華康粗圓體" panose="020F0709000000000000" pitchFamily="49" charset="-120"/>
            </a:rPr>
            <a:t>(</a:t>
          </a:r>
          <a:r>
            <a:rPr lang="zh-TW" altLang="en-US" sz="1600" b="0" kern="1200" dirty="0">
              <a:latin typeface="華康粗圓體" panose="020F0709000000000000" pitchFamily="49" charset="-120"/>
              <a:ea typeface="華康粗圓體" panose="020F0709000000000000" pitchFamily="49" charset="-120"/>
            </a:rPr>
            <a:t>市</a:t>
          </a:r>
          <a:r>
            <a:rPr lang="en-US" altLang="zh-TW" sz="1600" b="0" kern="1200" dirty="0">
              <a:latin typeface="華康粗圓體" panose="020F0709000000000000" pitchFamily="49" charset="-120"/>
              <a:ea typeface="華康粗圓體" panose="020F0709000000000000" pitchFamily="49" charset="-120"/>
            </a:rPr>
            <a:t>)</a:t>
          </a:r>
          <a:r>
            <a:rPr lang="zh-TW" altLang="en-US" sz="1600" b="0" kern="1200" dirty="0">
              <a:latin typeface="華康粗圓體" panose="020F0709000000000000" pitchFamily="49" charset="-120"/>
              <a:ea typeface="華康粗圓體" panose="020F0709000000000000" pitchFamily="49" charset="-120"/>
            </a:rPr>
            <a:t>政府</a:t>
          </a:r>
          <a:endParaRPr lang="en-US" altLang="zh-TW" sz="1600" b="0" kern="1200" dirty="0">
            <a:latin typeface="華康粗圓體" panose="020F0709000000000000" pitchFamily="49" charset="-120"/>
            <a:ea typeface="華康粗圓體" panose="020F0709000000000000" pitchFamily="49" charset="-120"/>
          </a:endParaRPr>
        </a:p>
        <a:p>
          <a:pPr marL="0" lvl="0" indent="0" algn="ctr" defTabSz="711200">
            <a:lnSpc>
              <a:spcPts val="2500"/>
            </a:lnSpc>
            <a:spcBef>
              <a:spcPct val="0"/>
            </a:spcBef>
            <a:spcAft>
              <a:spcPts val="0"/>
            </a:spcAft>
            <a:buNone/>
          </a:pPr>
          <a:r>
            <a:rPr lang="zh-TW" altLang="en-US" sz="1500" b="0" kern="1200" dirty="0">
              <a:latin typeface="華康粗圓體" panose="020F0709000000000000" pitchFamily="49" charset="-120"/>
              <a:ea typeface="華康粗圓體" panose="020F0709000000000000" pitchFamily="49" charset="-120"/>
            </a:rPr>
            <a:t>申請設立備查</a:t>
          </a:r>
        </a:p>
      </dsp:txBody>
      <dsp:txXfrm>
        <a:off x="7333087" y="756457"/>
        <a:ext cx="1225656" cy="20252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BE5B3B-7A1A-4545-B9F9-08471A5583BB}">
      <dsp:nvSpPr>
        <dsp:cNvPr id="0" name=""/>
        <dsp:cNvSpPr/>
      </dsp:nvSpPr>
      <dsp:spPr>
        <a:xfrm>
          <a:off x="0" y="3446"/>
          <a:ext cx="8210550" cy="60437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zh-TW" altLang="en-US" sz="2000" b="1" kern="1200" dirty="0">
              <a:latin typeface="微軟正黑體" panose="020B0604030504040204" pitchFamily="34" charset="-120"/>
              <a:ea typeface="微軟正黑體" panose="020B0604030504040204" pitchFamily="34" charset="-120"/>
            </a:rPr>
            <a:t>立法目的</a:t>
          </a:r>
        </a:p>
      </dsp:txBody>
      <dsp:txXfrm>
        <a:off x="29503" y="32949"/>
        <a:ext cx="8151544" cy="545364"/>
      </dsp:txXfrm>
    </dsp:sp>
    <dsp:sp modelId="{AC7D185D-173F-4B78-BE3A-249CC84E09A4}">
      <dsp:nvSpPr>
        <dsp:cNvPr id="0" name=""/>
        <dsp:cNvSpPr/>
      </dsp:nvSpPr>
      <dsp:spPr>
        <a:xfrm>
          <a:off x="0" y="607816"/>
          <a:ext cx="8210550" cy="1028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0685" tIns="21590" rIns="120904" bIns="21590" numCol="1" spcCol="1270" anchor="t" anchorCtr="0">
          <a:noAutofit/>
        </a:bodyPr>
        <a:lstStyle/>
        <a:p>
          <a:pPr marL="171450" lvl="1" indent="-171450" algn="l" defTabSz="755650">
            <a:lnSpc>
              <a:spcPts val="2600"/>
            </a:lnSpc>
            <a:spcBef>
              <a:spcPct val="0"/>
            </a:spcBef>
            <a:spcAft>
              <a:spcPct val="20000"/>
            </a:spcAft>
            <a:buChar char="•"/>
          </a:pPr>
          <a:r>
            <a:rPr lang="zh-TW" altLang="en-US" sz="1700" b="1" kern="1200" dirty="0">
              <a:latin typeface="微軟正黑體" panose="020B0604030504040204" pitchFamily="34" charset="-120"/>
              <a:ea typeface="微軟正黑體" panose="020B0604030504040204" pitchFamily="34" charset="-120"/>
            </a:rPr>
            <a:t>中央主管機關為</a:t>
          </a:r>
          <a:r>
            <a:rPr lang="zh-TW" altLang="en-US" sz="1700" b="1" kern="1200" dirty="0">
              <a:solidFill>
                <a:srgbClr val="FF0000"/>
              </a:solidFill>
              <a:latin typeface="微軟正黑體" panose="020B0604030504040204" pitchFamily="34" charset="-120"/>
              <a:ea typeface="微軟正黑體" panose="020B0604030504040204" pitchFamily="34" charset="-120"/>
            </a:rPr>
            <a:t>預防消費糾紛，保護消費者權益</a:t>
          </a:r>
          <a:r>
            <a:rPr lang="zh-TW" altLang="en-US" sz="1700" b="1" kern="1200" dirty="0">
              <a:latin typeface="微軟正黑體" panose="020B0604030504040204" pitchFamily="34" charset="-120"/>
              <a:ea typeface="微軟正黑體" panose="020B0604030504040204" pitchFamily="34" charset="-120"/>
            </a:rPr>
            <a:t>，促進定型化契約之公平化，得選擇特定行業，擬訂其定型化契約應記載或不得記載事項，報請行政院核定後公告之。</a:t>
          </a:r>
        </a:p>
      </dsp:txBody>
      <dsp:txXfrm>
        <a:off x="0" y="607816"/>
        <a:ext cx="8210550" cy="1028920"/>
      </dsp:txXfrm>
    </dsp:sp>
    <dsp:sp modelId="{16F8048C-C9B0-4C01-9AD0-F26E98637E51}">
      <dsp:nvSpPr>
        <dsp:cNvPr id="0" name=""/>
        <dsp:cNvSpPr/>
      </dsp:nvSpPr>
      <dsp:spPr>
        <a:xfrm>
          <a:off x="0" y="1636736"/>
          <a:ext cx="8210550" cy="60437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zh-TW" altLang="en-US" sz="2000" b="1" kern="1200" dirty="0">
              <a:solidFill>
                <a:prstClr val="white"/>
              </a:solidFill>
              <a:latin typeface="微軟正黑體" panose="020B0604030504040204" pitchFamily="34" charset="-120"/>
              <a:ea typeface="微軟正黑體" panose="020B0604030504040204" pitchFamily="34" charset="-120"/>
              <a:cs typeface="+mn-cs"/>
            </a:rPr>
            <a:t>效力</a:t>
          </a:r>
        </a:p>
      </dsp:txBody>
      <dsp:txXfrm>
        <a:off x="29503" y="1666239"/>
        <a:ext cx="8151544" cy="545364"/>
      </dsp:txXfrm>
    </dsp:sp>
    <dsp:sp modelId="{E1B7F824-535B-44E7-9D9E-77A16D6F3E4B}">
      <dsp:nvSpPr>
        <dsp:cNvPr id="0" name=""/>
        <dsp:cNvSpPr/>
      </dsp:nvSpPr>
      <dsp:spPr>
        <a:xfrm>
          <a:off x="0" y="2241106"/>
          <a:ext cx="8210550" cy="786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0685" tIns="21590" rIns="120904" bIns="21590" numCol="1" spcCol="1270" anchor="ctr" anchorCtr="0">
          <a:noAutofit/>
        </a:bodyPr>
        <a:lstStyle/>
        <a:p>
          <a:pPr marL="171450" lvl="1" indent="-171450" algn="l" defTabSz="755650">
            <a:lnSpc>
              <a:spcPct val="90000"/>
            </a:lnSpc>
            <a:spcBef>
              <a:spcPct val="0"/>
            </a:spcBef>
            <a:spcAft>
              <a:spcPct val="20000"/>
            </a:spcAft>
            <a:buChar char="•"/>
          </a:pPr>
          <a:r>
            <a:rPr lang="zh-TW" altLang="en-US" sz="1700" b="1" dirty="0">
              <a:latin typeface="微軟正黑體" panose="020B0604030504040204" pitchFamily="34" charset="-120"/>
              <a:ea typeface="微軟正黑體" panose="020B0604030504040204" pitchFamily="34" charset="-120"/>
            </a:rPr>
            <a:t>違反第一項公告之定型化契約，其</a:t>
          </a:r>
          <a:r>
            <a:rPr lang="zh-TW" altLang="en-US" sz="1700" b="1" dirty="0">
              <a:solidFill>
                <a:srgbClr val="FF0000"/>
              </a:solidFill>
              <a:latin typeface="微軟正黑體" panose="020B0604030504040204" pitchFamily="34" charset="-120"/>
              <a:ea typeface="微軟正黑體" panose="020B0604030504040204" pitchFamily="34" charset="-120"/>
            </a:rPr>
            <a:t>定型化契約條款無效</a:t>
          </a:r>
          <a:r>
            <a:rPr lang="zh-TW" altLang="en-US" sz="1700" b="1" dirty="0">
              <a:latin typeface="微軟正黑體" panose="020B0604030504040204" pitchFamily="34" charset="-120"/>
              <a:ea typeface="微軟正黑體" panose="020B0604030504040204" pitchFamily="34" charset="-120"/>
            </a:rPr>
            <a:t>。</a:t>
          </a:r>
          <a:endParaRPr lang="zh-TW" altLang="en-US" sz="1700" b="1" kern="1200" dirty="0">
            <a:latin typeface="微軟正黑體" panose="020B0604030504040204" pitchFamily="34" charset="-120"/>
            <a:ea typeface="微軟正黑體" panose="020B0604030504040204" pitchFamily="34" charset="-120"/>
            <a:cs typeface="+mn-cs"/>
          </a:endParaRPr>
        </a:p>
        <a:p>
          <a:pPr marL="171450" lvl="1" indent="-171450" algn="l" defTabSz="755650">
            <a:lnSpc>
              <a:spcPct val="90000"/>
            </a:lnSpc>
            <a:spcBef>
              <a:spcPct val="0"/>
            </a:spcBef>
            <a:spcAft>
              <a:spcPct val="20000"/>
            </a:spcAft>
            <a:buChar char="•"/>
          </a:pPr>
          <a:r>
            <a:rPr lang="zh-TW" altLang="en-US" sz="1700" b="1" kern="1200" dirty="0">
              <a:latin typeface="微軟正黑體" panose="020B0604030504040204" pitchFamily="34" charset="-120"/>
              <a:ea typeface="微軟正黑體" panose="020B0604030504040204" pitchFamily="34" charset="-120"/>
            </a:rPr>
            <a:t>中央主管機關公告</a:t>
          </a:r>
          <a:r>
            <a:rPr lang="zh-TW" altLang="en-US" sz="1700" b="1" u="none" kern="1200" dirty="0">
              <a:latin typeface="微軟正黑體" panose="020B0604030504040204" pitchFamily="34" charset="-120"/>
              <a:ea typeface="微軟正黑體" panose="020B0604030504040204" pitchFamily="34" charset="-120"/>
            </a:rPr>
            <a:t>應記載之事項，</a:t>
          </a:r>
          <a:r>
            <a:rPr lang="zh-TW" altLang="en-US" sz="1700" b="1" u="none" kern="1200" dirty="0">
              <a:solidFill>
                <a:srgbClr val="FF0000"/>
              </a:solidFill>
              <a:latin typeface="微軟正黑體" panose="020B0604030504040204" pitchFamily="34" charset="-120"/>
              <a:ea typeface="微軟正黑體" panose="020B0604030504040204" pitchFamily="34" charset="-120"/>
            </a:rPr>
            <a:t>雖未記載於定型化契約，仍構成契約之內容</a:t>
          </a:r>
          <a:r>
            <a:rPr lang="zh-TW" altLang="en-US" sz="1700" b="1" u="none" kern="1200" dirty="0">
              <a:latin typeface="微軟正黑體" panose="020B0604030504040204" pitchFamily="34" charset="-120"/>
              <a:ea typeface="微軟正黑體" panose="020B0604030504040204" pitchFamily="34" charset="-120"/>
            </a:rPr>
            <a:t>。</a:t>
          </a:r>
          <a:endParaRPr lang="en-US" altLang="zh-TW" sz="1700" b="1" u="none" kern="1200" dirty="0">
            <a:latin typeface="微軟正黑體" panose="020B0604030504040204" pitchFamily="34" charset="-120"/>
            <a:ea typeface="微軟正黑體" panose="020B0604030504040204" pitchFamily="34" charset="-120"/>
          </a:endParaRPr>
        </a:p>
      </dsp:txBody>
      <dsp:txXfrm>
        <a:off x="0" y="2241106"/>
        <a:ext cx="8210550" cy="786821"/>
      </dsp:txXfrm>
    </dsp:sp>
    <dsp:sp modelId="{E20743A6-E9E4-4AF4-9B88-76CEE89857A9}">
      <dsp:nvSpPr>
        <dsp:cNvPr id="0" name=""/>
        <dsp:cNvSpPr/>
      </dsp:nvSpPr>
      <dsp:spPr>
        <a:xfrm>
          <a:off x="0" y="3027928"/>
          <a:ext cx="8210550" cy="60437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00100">
            <a:lnSpc>
              <a:spcPct val="90000"/>
            </a:lnSpc>
            <a:spcBef>
              <a:spcPct val="0"/>
            </a:spcBef>
            <a:spcAft>
              <a:spcPct val="35000"/>
            </a:spcAft>
            <a:buNone/>
          </a:pPr>
          <a:r>
            <a:rPr lang="zh-TW" altLang="en-US" sz="2000" b="1" kern="1200" dirty="0">
              <a:solidFill>
                <a:prstClr val="white"/>
              </a:solidFill>
              <a:latin typeface="微軟正黑體" panose="020B0604030504040204" pitchFamily="34" charset="-120"/>
              <a:ea typeface="微軟正黑體" panose="020B0604030504040204" pitchFamily="34" charset="-120"/>
              <a:cs typeface="+mn-cs"/>
            </a:rPr>
            <a:t>罰則</a:t>
          </a:r>
          <a:endParaRPr lang="en-US" altLang="zh-TW" sz="2000" b="1" kern="1200" dirty="0">
            <a:solidFill>
              <a:prstClr val="white"/>
            </a:solidFill>
            <a:latin typeface="微軟正黑體" panose="020B0604030504040204" pitchFamily="34" charset="-120"/>
            <a:ea typeface="微軟正黑體" panose="020B0604030504040204" pitchFamily="34" charset="-120"/>
            <a:cs typeface="+mn-cs"/>
          </a:endParaRPr>
        </a:p>
      </dsp:txBody>
      <dsp:txXfrm>
        <a:off x="29503" y="3057431"/>
        <a:ext cx="8151544" cy="545364"/>
      </dsp:txXfrm>
    </dsp:sp>
    <dsp:sp modelId="{A3A2352E-C4F1-4348-B3E2-EAC285F0F3A2}">
      <dsp:nvSpPr>
        <dsp:cNvPr id="0" name=""/>
        <dsp:cNvSpPr/>
      </dsp:nvSpPr>
      <dsp:spPr>
        <a:xfrm>
          <a:off x="0" y="3632298"/>
          <a:ext cx="8210550" cy="786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0685" tIns="21590" rIns="120904" bIns="21590" numCol="1" spcCol="1270" anchor="t" anchorCtr="0">
          <a:noAutofit/>
        </a:bodyPr>
        <a:lstStyle/>
        <a:p>
          <a:pPr marL="171450" lvl="1" indent="-171450" algn="l" defTabSz="755650">
            <a:lnSpc>
              <a:spcPct val="90000"/>
            </a:lnSpc>
            <a:spcBef>
              <a:spcPct val="0"/>
            </a:spcBef>
            <a:spcAft>
              <a:spcPct val="20000"/>
            </a:spcAft>
            <a:buChar char="•"/>
          </a:pPr>
          <a:r>
            <a:rPr lang="zh-TW" altLang="en-US" sz="1700" b="1" kern="1200" dirty="0">
              <a:solidFill>
                <a:srgbClr val="FF0000"/>
              </a:solidFill>
              <a:latin typeface="微軟正黑體" panose="020B0604030504040204" pitchFamily="34" charset="-120"/>
              <a:ea typeface="微軟正黑體" panose="020B0604030504040204" pitchFamily="34" charset="-120"/>
              <a:cs typeface="+mn-cs"/>
            </a:rPr>
            <a:t>限期改正</a:t>
          </a:r>
          <a:r>
            <a:rPr lang="zh-TW" altLang="en-US" sz="1700" b="1" kern="1200" dirty="0">
              <a:latin typeface="微軟正黑體" panose="020B0604030504040204" pitchFamily="34" charset="-120"/>
              <a:ea typeface="微軟正黑體" panose="020B0604030504040204" pitchFamily="34" charset="-120"/>
              <a:cs typeface="+mn-cs"/>
            </a:rPr>
            <a:t>而屆期不改正者，處罰鍰</a:t>
          </a:r>
          <a:r>
            <a:rPr lang="en-US" altLang="zh-TW" sz="1700" b="1" kern="1200" dirty="0">
              <a:solidFill>
                <a:srgbClr val="FF0000"/>
              </a:solidFill>
              <a:latin typeface="微軟正黑體" panose="020B0604030504040204" pitchFamily="34" charset="-120"/>
              <a:ea typeface="微軟正黑體" panose="020B0604030504040204" pitchFamily="34" charset="-120"/>
              <a:cs typeface="+mn-cs"/>
            </a:rPr>
            <a:t>3-30</a:t>
          </a:r>
          <a:r>
            <a:rPr lang="zh-TW" altLang="en-US" sz="1700" b="1" kern="1200" dirty="0">
              <a:solidFill>
                <a:srgbClr val="FF0000"/>
              </a:solidFill>
              <a:latin typeface="微軟正黑體" panose="020B0604030504040204" pitchFamily="34" charset="-120"/>
              <a:ea typeface="微軟正黑體" panose="020B0604030504040204" pitchFamily="34" charset="-120"/>
              <a:cs typeface="+mn-cs"/>
            </a:rPr>
            <a:t>萬元</a:t>
          </a:r>
          <a:r>
            <a:rPr lang="zh-TW" altLang="en-US" sz="1700" b="1" kern="1200" dirty="0">
              <a:latin typeface="微軟正黑體" panose="020B0604030504040204" pitchFamily="34" charset="-120"/>
              <a:ea typeface="微軟正黑體" panose="020B0604030504040204" pitchFamily="34" charset="-120"/>
              <a:cs typeface="+mn-cs"/>
            </a:rPr>
            <a:t>。</a:t>
          </a:r>
          <a:endParaRPr lang="en-US" altLang="zh-TW" sz="1700" b="1" kern="1200" dirty="0">
            <a:latin typeface="微軟正黑體" panose="020B0604030504040204" pitchFamily="34" charset="-120"/>
            <a:ea typeface="微軟正黑體" panose="020B0604030504040204" pitchFamily="34" charset="-120"/>
            <a:cs typeface="+mn-cs"/>
          </a:endParaRPr>
        </a:p>
        <a:p>
          <a:pPr marL="171450" lvl="1" indent="-171450" algn="l" defTabSz="755650">
            <a:lnSpc>
              <a:spcPct val="90000"/>
            </a:lnSpc>
            <a:spcBef>
              <a:spcPct val="0"/>
            </a:spcBef>
            <a:spcAft>
              <a:spcPct val="20000"/>
            </a:spcAft>
            <a:buChar char="•"/>
          </a:pPr>
          <a:r>
            <a:rPr lang="zh-TW" altLang="en-US" sz="1700" b="1" kern="1200" dirty="0">
              <a:latin typeface="微軟正黑體" panose="020B0604030504040204" pitchFamily="34" charset="-120"/>
              <a:ea typeface="微軟正黑體" panose="020B0604030504040204" pitchFamily="34" charset="-120"/>
              <a:cs typeface="+mn-cs"/>
            </a:rPr>
            <a:t>經再次令其限期改正而屆期不改正者，處罰鍰</a:t>
          </a:r>
          <a:r>
            <a:rPr lang="en-US" altLang="zh-TW" sz="1700" b="1" kern="1200" dirty="0">
              <a:latin typeface="微軟正黑體" panose="020B0604030504040204" pitchFamily="34" charset="-120"/>
              <a:ea typeface="微軟正黑體" panose="020B0604030504040204" pitchFamily="34" charset="-120"/>
              <a:cs typeface="+mn-cs"/>
            </a:rPr>
            <a:t>5-50</a:t>
          </a:r>
          <a:r>
            <a:rPr lang="zh-TW" altLang="en-US" sz="1700" b="1" kern="1200" dirty="0">
              <a:latin typeface="微軟正黑體" panose="020B0604030504040204" pitchFamily="34" charset="-120"/>
              <a:ea typeface="微軟正黑體" panose="020B0604030504040204" pitchFamily="34" charset="-120"/>
              <a:cs typeface="+mn-cs"/>
            </a:rPr>
            <a:t>萬元，並得按次處罰。</a:t>
          </a:r>
          <a:endParaRPr lang="en-US" altLang="zh-TW" sz="1700" b="1" kern="1200" dirty="0">
            <a:latin typeface="微軟正黑體" panose="020B0604030504040204" pitchFamily="34" charset="-120"/>
            <a:ea typeface="微軟正黑體" panose="020B0604030504040204" pitchFamily="34" charset="-120"/>
            <a:cs typeface="+mn-cs"/>
          </a:endParaRPr>
        </a:p>
      </dsp:txBody>
      <dsp:txXfrm>
        <a:off x="0" y="3632298"/>
        <a:ext cx="8210550" cy="7868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178288-75A7-49A3-A822-F5617254DFBF}">
      <dsp:nvSpPr>
        <dsp:cNvPr id="0" name=""/>
        <dsp:cNvSpPr/>
      </dsp:nvSpPr>
      <dsp:spPr>
        <a:xfrm rot="5400000">
          <a:off x="416253" y="1550364"/>
          <a:ext cx="1233774" cy="2052973"/>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74F88C-520B-4585-8C74-DEF766EB02DB}">
      <dsp:nvSpPr>
        <dsp:cNvPr id="0" name=""/>
        <dsp:cNvSpPr/>
      </dsp:nvSpPr>
      <dsp:spPr>
        <a:xfrm>
          <a:off x="210305" y="2163761"/>
          <a:ext cx="1853436" cy="16246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ts val="0"/>
            </a:spcAft>
            <a:buNone/>
          </a:pPr>
          <a:r>
            <a:rPr lang="zh-TW" altLang="en-US" sz="1900" b="1" kern="1200" dirty="0">
              <a:latin typeface="微軟正黑體" panose="020B0604030504040204" pitchFamily="34" charset="-120"/>
              <a:ea typeface="微軟正黑體" panose="020B0604030504040204" pitchFamily="34" charset="-120"/>
            </a:rPr>
            <a:t>與委託人簽訂委託契約</a:t>
          </a:r>
        </a:p>
      </dsp:txBody>
      <dsp:txXfrm>
        <a:off x="210305" y="2163761"/>
        <a:ext cx="1853436" cy="1624645"/>
      </dsp:txXfrm>
    </dsp:sp>
    <dsp:sp modelId="{EAD1C421-5032-41C0-BB9C-088671377566}">
      <dsp:nvSpPr>
        <dsp:cNvPr id="0" name=""/>
        <dsp:cNvSpPr/>
      </dsp:nvSpPr>
      <dsp:spPr>
        <a:xfrm>
          <a:off x="1714036" y="1399221"/>
          <a:ext cx="349704" cy="349704"/>
        </a:xfrm>
        <a:prstGeom prst="triangle">
          <a:avLst>
            <a:gd name="adj" fmla="val 10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F48800-E441-41D6-8782-CA840D9880AA}">
      <dsp:nvSpPr>
        <dsp:cNvPr id="0" name=""/>
        <dsp:cNvSpPr/>
      </dsp:nvSpPr>
      <dsp:spPr>
        <a:xfrm rot="5400000">
          <a:off x="2685220" y="988905"/>
          <a:ext cx="1233774" cy="2052973"/>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D576E0-7472-427A-8761-D7FF6BBD1334}">
      <dsp:nvSpPr>
        <dsp:cNvPr id="0" name=""/>
        <dsp:cNvSpPr/>
      </dsp:nvSpPr>
      <dsp:spPr>
        <a:xfrm>
          <a:off x="2479273" y="1602302"/>
          <a:ext cx="1853436" cy="16246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ts val="0"/>
            </a:spcAft>
            <a:buNone/>
          </a:pPr>
          <a:r>
            <a:rPr lang="zh-TW" altLang="en-US" sz="1900" b="1" kern="1200" dirty="0">
              <a:latin typeface="微軟正黑體" panose="020B0604030504040204" pitchFamily="34" charset="-120"/>
              <a:ea typeface="微軟正黑體" panose="020B0604030504040204" pitchFamily="34" charset="-120"/>
            </a:rPr>
            <a:t>製作不動產說明書</a:t>
          </a:r>
          <a:r>
            <a:rPr lang="en-US" altLang="zh-TW" sz="1900" b="1" kern="1200" dirty="0">
              <a:latin typeface="微軟正黑體" panose="020B0604030504040204" pitchFamily="34" charset="-120"/>
              <a:ea typeface="微軟正黑體" panose="020B0604030504040204" pitchFamily="34" charset="-120"/>
            </a:rPr>
            <a:t>(</a:t>
          </a:r>
          <a:r>
            <a:rPr lang="zh-TW" altLang="en-US" sz="1900" b="1" kern="1200" dirty="0">
              <a:solidFill>
                <a:srgbClr val="FF0000"/>
              </a:solidFill>
              <a:latin typeface="微軟正黑體" panose="020B0604030504040204" pitchFamily="34" charset="-120"/>
              <a:ea typeface="微軟正黑體" panose="020B0604030504040204" pitchFamily="34" charset="-120"/>
            </a:rPr>
            <a:t>經紀人</a:t>
          </a:r>
          <a:r>
            <a:rPr lang="en-US" altLang="zh-TW" sz="1900" b="1" kern="1200" dirty="0">
              <a:solidFill>
                <a:srgbClr val="FF0000"/>
              </a:solidFill>
              <a:latin typeface="微軟正黑體" panose="020B0604030504040204" pitchFamily="34" charset="-120"/>
              <a:ea typeface="微軟正黑體" panose="020B0604030504040204" pitchFamily="34" charset="-120"/>
              <a:cs typeface="+mn-cs"/>
            </a:rPr>
            <a:t>+</a:t>
          </a:r>
          <a:r>
            <a:rPr lang="zh-TW" altLang="en-US" sz="1900" b="1" kern="1200" dirty="0">
              <a:solidFill>
                <a:srgbClr val="FF0000"/>
              </a:solidFill>
              <a:latin typeface="微軟正黑體" panose="020B0604030504040204" pitchFamily="34" charset="-120"/>
              <a:ea typeface="微軟正黑體" panose="020B0604030504040204" pitchFamily="34" charset="-120"/>
              <a:cs typeface="+mn-cs"/>
            </a:rPr>
            <a:t>委託人簽章</a:t>
          </a:r>
          <a:r>
            <a:rPr lang="en-US" altLang="zh-TW" sz="1900" b="1" kern="1200" dirty="0">
              <a:solidFill>
                <a:prstClr val="black">
                  <a:hueOff val="0"/>
                  <a:satOff val="0"/>
                  <a:lumOff val="0"/>
                  <a:alphaOff val="0"/>
                </a:prstClr>
              </a:solidFill>
              <a:latin typeface="微軟正黑體" panose="020B0604030504040204" pitchFamily="34" charset="-120"/>
              <a:ea typeface="微軟正黑體" panose="020B0604030504040204" pitchFamily="34" charset="-120"/>
              <a:cs typeface="+mn-cs"/>
            </a:rPr>
            <a:t>)</a:t>
          </a:r>
          <a:endParaRPr lang="zh-TW" altLang="en-US" sz="1900" b="1" kern="1200" dirty="0">
            <a:solidFill>
              <a:prstClr val="black">
                <a:hueOff val="0"/>
                <a:satOff val="0"/>
                <a:lumOff val="0"/>
                <a:alphaOff val="0"/>
              </a:prstClr>
            </a:solidFill>
            <a:latin typeface="微軟正黑體" panose="020B0604030504040204" pitchFamily="34" charset="-120"/>
            <a:ea typeface="微軟正黑體" panose="020B0604030504040204" pitchFamily="34" charset="-120"/>
            <a:cs typeface="+mn-cs"/>
          </a:endParaRPr>
        </a:p>
      </dsp:txBody>
      <dsp:txXfrm>
        <a:off x="2479273" y="1602302"/>
        <a:ext cx="1853436" cy="1624645"/>
      </dsp:txXfrm>
    </dsp:sp>
    <dsp:sp modelId="{BBF172FC-0294-4B8B-816B-F2578B89565D}">
      <dsp:nvSpPr>
        <dsp:cNvPr id="0" name=""/>
        <dsp:cNvSpPr/>
      </dsp:nvSpPr>
      <dsp:spPr>
        <a:xfrm>
          <a:off x="3983004" y="837763"/>
          <a:ext cx="349704" cy="349704"/>
        </a:xfrm>
        <a:prstGeom prst="triangle">
          <a:avLst>
            <a:gd name="adj" fmla="val 10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C37982-1537-4709-9A93-B40988FF3285}">
      <dsp:nvSpPr>
        <dsp:cNvPr id="0" name=""/>
        <dsp:cNvSpPr/>
      </dsp:nvSpPr>
      <dsp:spPr>
        <a:xfrm rot="5400000">
          <a:off x="4954188" y="427447"/>
          <a:ext cx="1233774" cy="2052973"/>
        </a:xfrm>
        <a:prstGeom prst="corner">
          <a:avLst>
            <a:gd name="adj1" fmla="val 16120"/>
            <a:gd name="adj2" fmla="val 161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ECF5B9-68BE-4F5B-A58C-DAED13B9CC96}">
      <dsp:nvSpPr>
        <dsp:cNvPr id="0" name=""/>
        <dsp:cNvSpPr/>
      </dsp:nvSpPr>
      <dsp:spPr>
        <a:xfrm>
          <a:off x="4748241" y="1040844"/>
          <a:ext cx="1853436" cy="16246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ts val="0"/>
            </a:spcAft>
            <a:buNone/>
          </a:pPr>
          <a:r>
            <a:rPr lang="zh-TW" altLang="en-US" sz="1900" b="1" kern="1200" dirty="0">
              <a:latin typeface="微軟正黑體" panose="020B0604030504040204" pitchFamily="34" charset="-120"/>
              <a:ea typeface="微軟正黑體" panose="020B0604030504040204" pitchFamily="34" charset="-120"/>
            </a:rPr>
            <a:t>經紀人員以不動產說明書向買方解說</a:t>
          </a:r>
          <a:r>
            <a:rPr lang="en-US" altLang="zh-TW" sz="1900" b="1" kern="1200" dirty="0">
              <a:latin typeface="微軟正黑體" panose="020B0604030504040204" pitchFamily="34" charset="-120"/>
              <a:ea typeface="微軟正黑體" panose="020B0604030504040204" pitchFamily="34" charset="-120"/>
            </a:rPr>
            <a:t>(</a:t>
          </a:r>
          <a:r>
            <a:rPr lang="zh-TW" altLang="en-US" sz="1900" b="1" kern="1200" dirty="0">
              <a:solidFill>
                <a:srgbClr val="FF0000"/>
              </a:solidFill>
              <a:latin typeface="微軟正黑體" panose="020B0604030504040204" pitchFamily="34" charset="-120"/>
              <a:ea typeface="微軟正黑體" panose="020B0604030504040204" pitchFamily="34" charset="-120"/>
            </a:rPr>
            <a:t>解說經紀人員需</a:t>
          </a:r>
          <a:r>
            <a:rPr lang="zh-TW" altLang="en-US" sz="1900" b="1" kern="1200" dirty="0">
              <a:solidFill>
                <a:srgbClr val="FF0000"/>
              </a:solidFill>
              <a:latin typeface="微軟正黑體" panose="020B0604030504040204" pitchFamily="34" charset="-120"/>
              <a:ea typeface="微軟正黑體" panose="020B0604030504040204" pitchFamily="34" charset="-120"/>
              <a:cs typeface="+mn-cs"/>
            </a:rPr>
            <a:t>簽章</a:t>
          </a:r>
          <a:r>
            <a:rPr lang="en-US" altLang="zh-TW" sz="1900" b="1" kern="1200" dirty="0">
              <a:solidFill>
                <a:prstClr val="black">
                  <a:hueOff val="0"/>
                  <a:satOff val="0"/>
                  <a:lumOff val="0"/>
                  <a:alphaOff val="0"/>
                </a:prstClr>
              </a:solidFill>
              <a:latin typeface="微軟正黑體" panose="020B0604030504040204" pitchFamily="34" charset="-120"/>
              <a:ea typeface="微軟正黑體" panose="020B0604030504040204" pitchFamily="34" charset="-120"/>
              <a:cs typeface="+mn-cs"/>
            </a:rPr>
            <a:t>)</a:t>
          </a:r>
          <a:endParaRPr lang="zh-TW" altLang="en-US" sz="1900" b="1" kern="1200" dirty="0">
            <a:latin typeface="微軟正黑體" panose="020B0604030504040204" pitchFamily="34" charset="-120"/>
            <a:ea typeface="微軟正黑體" panose="020B0604030504040204" pitchFamily="34" charset="-120"/>
          </a:endParaRPr>
        </a:p>
      </dsp:txBody>
      <dsp:txXfrm>
        <a:off x="4748241" y="1040844"/>
        <a:ext cx="1853436" cy="1624645"/>
      </dsp:txXfrm>
    </dsp:sp>
    <dsp:sp modelId="{2F73A46F-AA33-438C-9D06-867E5D2D7221}">
      <dsp:nvSpPr>
        <dsp:cNvPr id="0" name=""/>
        <dsp:cNvSpPr/>
      </dsp:nvSpPr>
      <dsp:spPr>
        <a:xfrm>
          <a:off x="6251972" y="276305"/>
          <a:ext cx="349704" cy="349704"/>
        </a:xfrm>
        <a:prstGeom prst="triangle">
          <a:avLst>
            <a:gd name="adj" fmla="val 10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D02053-31B5-4B69-A215-4C27F16C090C}">
      <dsp:nvSpPr>
        <dsp:cNvPr id="0" name=""/>
        <dsp:cNvSpPr/>
      </dsp:nvSpPr>
      <dsp:spPr>
        <a:xfrm rot="5400000">
          <a:off x="7223156" y="-134010"/>
          <a:ext cx="1233774" cy="2052973"/>
        </a:xfrm>
        <a:prstGeom prst="corner">
          <a:avLst>
            <a:gd name="adj1" fmla="val 16120"/>
            <a:gd name="adj2" fmla="val 161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1A3FEF-4A2B-400D-818A-F3390DC50107}">
      <dsp:nvSpPr>
        <dsp:cNvPr id="0" name=""/>
        <dsp:cNvSpPr/>
      </dsp:nvSpPr>
      <dsp:spPr>
        <a:xfrm>
          <a:off x="7017209" y="479385"/>
          <a:ext cx="1853436" cy="16246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ts val="0"/>
            </a:spcAft>
            <a:buNone/>
          </a:pPr>
          <a:r>
            <a:rPr lang="zh-TW" altLang="en-US" sz="1900" b="1" kern="1200" dirty="0">
              <a:latin typeface="微軟正黑體" panose="020B0604030504040204" pitchFamily="34" charset="-120"/>
              <a:ea typeface="微軟正黑體" panose="020B0604030504040204" pitchFamily="34" charset="-120"/>
            </a:rPr>
            <a:t>簽約時，將不動產說明書交付買方，並由</a:t>
          </a:r>
          <a:r>
            <a:rPr lang="zh-TW" altLang="en-US" sz="1900" b="1" kern="1200" dirty="0">
              <a:solidFill>
                <a:srgbClr val="FF0000"/>
              </a:solidFill>
              <a:latin typeface="微軟正黑體" panose="020B0604030504040204" pitchFamily="34" charset="-120"/>
              <a:ea typeface="微軟正黑體" panose="020B0604030504040204" pitchFamily="34" charset="-120"/>
            </a:rPr>
            <a:t>買方簽章</a:t>
          </a:r>
          <a:r>
            <a:rPr lang="zh-TW" altLang="en-US" sz="1900" b="1" kern="1200" dirty="0">
              <a:latin typeface="微軟正黑體" panose="020B0604030504040204" pitchFamily="34" charset="-120"/>
              <a:ea typeface="微軟正黑體" panose="020B0604030504040204" pitchFamily="34" charset="-120"/>
            </a:rPr>
            <a:t>。</a:t>
          </a:r>
          <a:r>
            <a:rPr lang="en-US" altLang="zh-TW" sz="1900" b="1" kern="1200" dirty="0">
              <a:latin typeface="微軟正黑體" panose="020B0604030504040204" pitchFamily="34" charset="-120"/>
              <a:ea typeface="微軟正黑體" panose="020B0604030504040204" pitchFamily="34" charset="-120"/>
            </a:rPr>
            <a:t>(</a:t>
          </a:r>
          <a:r>
            <a:rPr lang="zh-TW" altLang="en-US" sz="1900" b="1" kern="1200" dirty="0">
              <a:solidFill>
                <a:srgbClr val="FF0000"/>
              </a:solidFill>
              <a:latin typeface="微軟正黑體" panose="020B0604030504040204" pitchFamily="34" charset="-120"/>
              <a:ea typeface="微軟正黑體" panose="020B0604030504040204" pitchFamily="34" charset="-120"/>
            </a:rPr>
            <a:t>視為契約書內容之一部分</a:t>
          </a:r>
          <a:r>
            <a:rPr lang="en-US" altLang="zh-TW" sz="1900" b="1" kern="1200" dirty="0">
              <a:latin typeface="微軟正黑體" panose="020B0604030504040204" pitchFamily="34" charset="-120"/>
              <a:ea typeface="微軟正黑體" panose="020B0604030504040204" pitchFamily="34" charset="-120"/>
            </a:rPr>
            <a:t>)</a:t>
          </a:r>
          <a:endParaRPr lang="zh-TW" altLang="en-US" sz="1900" b="1" kern="1200" dirty="0">
            <a:latin typeface="微軟正黑體" panose="020B0604030504040204" pitchFamily="34" charset="-120"/>
            <a:ea typeface="微軟正黑體" panose="020B0604030504040204" pitchFamily="34" charset="-120"/>
          </a:endParaRPr>
        </a:p>
      </dsp:txBody>
      <dsp:txXfrm>
        <a:off x="7017209" y="479385"/>
        <a:ext cx="1853436" cy="162464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D7838-C6E2-4625-BB5F-E520468DDF6A}">
      <dsp:nvSpPr>
        <dsp:cNvPr id="0" name=""/>
        <dsp:cNvSpPr/>
      </dsp:nvSpPr>
      <dsp:spPr>
        <a:xfrm>
          <a:off x="0" y="1447"/>
          <a:ext cx="7439345" cy="6948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b="1" kern="1200" dirty="0">
              <a:latin typeface="微軟正黑體" panose="020B0604030504040204" pitchFamily="34" charset="-120"/>
              <a:ea typeface="微軟正黑體" panose="020B0604030504040204" pitchFamily="34" charset="-120"/>
            </a:rPr>
            <a:t>不動產說明書常見錯誤</a:t>
          </a:r>
          <a:endParaRPr lang="zh-TW" altLang="en-US" sz="2200" kern="1200" dirty="0"/>
        </a:p>
      </dsp:txBody>
      <dsp:txXfrm>
        <a:off x="33922" y="35369"/>
        <a:ext cx="7371501" cy="627055"/>
      </dsp:txXfrm>
    </dsp:sp>
    <dsp:sp modelId="{48B818EA-1948-4816-9707-5370A621C1FE}">
      <dsp:nvSpPr>
        <dsp:cNvPr id="0" name=""/>
        <dsp:cNvSpPr/>
      </dsp:nvSpPr>
      <dsp:spPr>
        <a:xfrm>
          <a:off x="0" y="696346"/>
          <a:ext cx="7439345" cy="1722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6199" tIns="25400" rIns="142240" bIns="25400" numCol="1" spcCol="1270" anchor="t" anchorCtr="0">
          <a:noAutofit/>
        </a:bodyPr>
        <a:lstStyle/>
        <a:p>
          <a:pPr marL="228600" lvl="1" indent="-228600" algn="l" defTabSz="889000">
            <a:lnSpc>
              <a:spcPts val="3500"/>
            </a:lnSpc>
            <a:spcBef>
              <a:spcPct val="0"/>
            </a:spcBef>
            <a:spcAft>
              <a:spcPts val="0"/>
            </a:spcAft>
            <a:buFont typeface="Arial" panose="020B0604020202020204" pitchFamily="34" charset="0"/>
            <a:buChar char="•"/>
          </a:pPr>
          <a:r>
            <a:rPr lang="zh-TW" altLang="en-US" sz="2000" b="1" kern="1200" dirty="0">
              <a:latin typeface="微軟正黑體" panose="020B0604030504040204" pitchFamily="34" charset="-120"/>
              <a:ea typeface="微軟正黑體" panose="020B0604030504040204" pitchFamily="34" charset="-120"/>
            </a:rPr>
            <a:t>未確實檢視</a:t>
          </a:r>
          <a:r>
            <a:rPr lang="zh-TW" altLang="en-US" sz="2000" b="1" kern="1200" dirty="0">
              <a:solidFill>
                <a:srgbClr val="FF0000"/>
              </a:solidFill>
              <a:latin typeface="微軟正黑體" panose="020B0604030504040204" pitchFamily="34" charset="-120"/>
              <a:ea typeface="微軟正黑體" panose="020B0604030504040204" pitchFamily="34" charset="-120"/>
            </a:rPr>
            <a:t>調查屋況</a:t>
          </a:r>
          <a:r>
            <a:rPr lang="zh-TW" altLang="en-US" sz="2000" b="1" kern="1200" dirty="0">
              <a:latin typeface="微軟正黑體" panose="020B0604030504040204" pitchFamily="34" charset="-120"/>
              <a:ea typeface="微軟正黑體" panose="020B0604030504040204" pitchFamily="34" charset="-120"/>
            </a:rPr>
            <a:t>即依屋主所述或現況說明逕行製作不動產說明書</a:t>
          </a:r>
          <a:endParaRPr lang="zh-TW" altLang="en-US" sz="2000" kern="1200" dirty="0"/>
        </a:p>
        <a:p>
          <a:pPr marL="228600" lvl="1" indent="-228600" algn="l" defTabSz="889000">
            <a:lnSpc>
              <a:spcPts val="3500"/>
            </a:lnSpc>
            <a:spcBef>
              <a:spcPct val="0"/>
            </a:spcBef>
            <a:spcAft>
              <a:spcPts val="0"/>
            </a:spcAft>
            <a:buChar char="•"/>
          </a:pPr>
          <a:r>
            <a:rPr lang="zh-TW" altLang="en-US" sz="2000" b="1" kern="1200" dirty="0">
              <a:latin typeface="微軟正黑體" panose="020B0604030504040204" pitchFamily="34" charset="-120"/>
              <a:ea typeface="微軟正黑體" panose="020B0604030504040204" pitchFamily="34" charset="-120"/>
            </a:rPr>
            <a:t>帶看或簽訂買賣契約書後，始製作不動產說明書</a:t>
          </a:r>
        </a:p>
        <a:p>
          <a:pPr marL="228600" lvl="1" indent="-228600" algn="l" defTabSz="889000">
            <a:lnSpc>
              <a:spcPts val="3500"/>
            </a:lnSpc>
            <a:spcBef>
              <a:spcPct val="0"/>
            </a:spcBef>
            <a:spcAft>
              <a:spcPts val="0"/>
            </a:spcAft>
            <a:buChar char="•"/>
          </a:pPr>
          <a:r>
            <a:rPr lang="zh-TW" altLang="en-US" sz="2000" b="1" kern="1200" dirty="0">
              <a:latin typeface="微軟正黑體" panose="020B0604030504040204" pitchFamily="34" charset="-120"/>
              <a:ea typeface="微軟正黑體" panose="020B0604030504040204" pitchFamily="34" charset="-120"/>
            </a:rPr>
            <a:t>未完成委託人或經紀人簽章即提供解說</a:t>
          </a:r>
        </a:p>
        <a:p>
          <a:pPr marL="228600" lvl="1" indent="-228600" algn="l" defTabSz="889000">
            <a:lnSpc>
              <a:spcPts val="3500"/>
            </a:lnSpc>
            <a:spcBef>
              <a:spcPct val="0"/>
            </a:spcBef>
            <a:spcAft>
              <a:spcPts val="0"/>
            </a:spcAft>
            <a:buChar char="•"/>
          </a:pPr>
          <a:r>
            <a:rPr lang="zh-TW" altLang="en-US" sz="2000" b="1" kern="1200" dirty="0">
              <a:latin typeface="微軟正黑體" panose="020B0604030504040204" pitchFamily="34" charset="-120"/>
              <a:ea typeface="微軟正黑體" panose="020B0604030504040204" pitchFamily="34" charset="-120"/>
            </a:rPr>
            <a:t>僅簽約時交付而未解說不動產說明書</a:t>
          </a:r>
        </a:p>
        <a:p>
          <a:pPr marL="228600" lvl="1" indent="-228600" algn="l" defTabSz="889000">
            <a:lnSpc>
              <a:spcPts val="3500"/>
            </a:lnSpc>
            <a:spcBef>
              <a:spcPct val="0"/>
            </a:spcBef>
            <a:spcAft>
              <a:spcPts val="0"/>
            </a:spcAft>
            <a:buChar char="•"/>
          </a:pPr>
          <a:r>
            <a:rPr lang="zh-TW" altLang="en-US" sz="2000" b="1" kern="1200" dirty="0">
              <a:latin typeface="微軟正黑體" panose="020B0604030504040204" pitchFamily="34" charset="-120"/>
              <a:ea typeface="微軟正黑體" panose="020B0604030504040204" pitchFamily="34" charset="-120"/>
            </a:rPr>
            <a:t>要求客戶要約或斡旋前未解說不動產說明書</a:t>
          </a:r>
        </a:p>
        <a:p>
          <a:pPr marL="228600" lvl="1" indent="-228600" algn="l" defTabSz="889000">
            <a:lnSpc>
              <a:spcPts val="3500"/>
            </a:lnSpc>
            <a:spcBef>
              <a:spcPct val="0"/>
            </a:spcBef>
            <a:spcAft>
              <a:spcPts val="0"/>
            </a:spcAft>
            <a:buChar char="•"/>
          </a:pPr>
          <a:r>
            <a:rPr lang="zh-TW" altLang="en-US" sz="2000" b="1" kern="1200" dirty="0">
              <a:latin typeface="微軟正黑體" panose="020B0604030504040204" pitchFamily="34" charset="-120"/>
              <a:ea typeface="微軟正黑體" panose="020B0604030504040204" pitchFamily="34" charset="-120"/>
            </a:rPr>
            <a:t>客戶留存部分</a:t>
          </a:r>
          <a:r>
            <a:rPr lang="zh-TW" altLang="en-US" sz="2000" b="1" kern="1200" dirty="0">
              <a:solidFill>
                <a:srgbClr val="FF0000"/>
              </a:solidFill>
              <a:latin typeface="微軟正黑體" panose="020B0604030504040204" pitchFamily="34" charset="-120"/>
              <a:ea typeface="微軟正黑體" panose="020B0604030504040204" pitchFamily="34" charset="-120"/>
            </a:rPr>
            <a:t>漏未由不動產經紀人簽章</a:t>
          </a:r>
        </a:p>
        <a:p>
          <a:pPr marL="228600" lvl="1" indent="-228600" algn="l" defTabSz="889000">
            <a:lnSpc>
              <a:spcPts val="3500"/>
            </a:lnSpc>
            <a:spcBef>
              <a:spcPct val="0"/>
            </a:spcBef>
            <a:spcAft>
              <a:spcPts val="0"/>
            </a:spcAft>
            <a:buChar char="•"/>
          </a:pPr>
          <a:r>
            <a:rPr lang="zh-TW" altLang="en-US" sz="2000" b="1" kern="1200" dirty="0">
              <a:latin typeface="微軟正黑體" panose="020B0604030504040204" pitchFamily="34" charset="-120"/>
              <a:ea typeface="微軟正黑體" panose="020B0604030504040204" pitchFamily="34" charset="-120"/>
            </a:rPr>
            <a:t>以不動產委售標的現況說明書替代不動產說明書內容</a:t>
          </a:r>
          <a:endParaRPr lang="zh-TW" altLang="en-US" sz="2000" kern="1200" dirty="0"/>
        </a:p>
      </dsp:txBody>
      <dsp:txXfrm>
        <a:off x="0" y="696346"/>
        <a:ext cx="7439345" cy="172207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B46995-5D2B-4170-97AE-A69B34C9E3C3}">
      <dsp:nvSpPr>
        <dsp:cNvPr id="0" name=""/>
        <dsp:cNvSpPr/>
      </dsp:nvSpPr>
      <dsp:spPr>
        <a:xfrm>
          <a:off x="0" y="297783"/>
          <a:ext cx="8429624" cy="11466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54232" tIns="291592" rIns="654232" bIns="128016" numCol="1" spcCol="1270" anchor="t" anchorCtr="0">
          <a:noAutofit/>
        </a:bodyPr>
        <a:lstStyle/>
        <a:p>
          <a:pPr marL="171450" lvl="1" indent="-171450" algn="l" defTabSz="800100">
            <a:lnSpc>
              <a:spcPct val="90000"/>
            </a:lnSpc>
            <a:spcBef>
              <a:spcPct val="0"/>
            </a:spcBef>
            <a:spcAft>
              <a:spcPct val="15000"/>
            </a:spcAft>
            <a:buChar char="•"/>
          </a:pPr>
          <a:r>
            <a:rPr lang="zh-TW" altLang="en-US" sz="1800" b="1" kern="1200" dirty="0">
              <a:latin typeface="微軟正黑體" panose="020B0604030504040204" pitchFamily="34" charset="-120"/>
              <a:ea typeface="微軟正黑體" panose="020B0604030504040204" pitchFamily="34" charset="-120"/>
            </a:rPr>
            <a:t>經紀業因經紀人員之故意或過失致交易當事人受損害者，該經紀業應與經紀人員負連帶賠償責任</a:t>
          </a:r>
          <a:r>
            <a:rPr lang="en-US" altLang="zh-TW" sz="1600" kern="1200" dirty="0">
              <a:solidFill>
                <a:schemeClr val="bg1">
                  <a:lumMod val="50000"/>
                </a:schemeClr>
              </a:solidFill>
              <a:latin typeface="華康粗圓體" panose="020F0709000000000000" pitchFamily="49" charset="-120"/>
              <a:ea typeface="華康粗圓體" panose="020F0709000000000000" pitchFamily="49" charset="-120"/>
              <a:cs typeface="+mn-cs"/>
            </a:rPr>
            <a:t>(</a:t>
          </a:r>
          <a:r>
            <a:rPr lang="zh-TW" altLang="en-US" sz="1600" kern="1200" dirty="0">
              <a:solidFill>
                <a:schemeClr val="bg1">
                  <a:lumMod val="50000"/>
                </a:schemeClr>
              </a:solidFill>
              <a:latin typeface="華康粗圓體" panose="020F0709000000000000" pitchFamily="49" charset="-120"/>
              <a:ea typeface="華康粗圓體" panose="020F0709000000000000" pitchFamily="49" charset="-120"/>
              <a:cs typeface="+mn-cs"/>
            </a:rPr>
            <a:t>不動產經紀業管理條例第</a:t>
          </a:r>
          <a:r>
            <a:rPr lang="en-US" altLang="zh-TW" sz="1600" kern="1200" dirty="0">
              <a:solidFill>
                <a:schemeClr val="bg1">
                  <a:lumMod val="50000"/>
                </a:schemeClr>
              </a:solidFill>
              <a:latin typeface="華康粗圓體" panose="020F0709000000000000" pitchFamily="49" charset="-120"/>
              <a:ea typeface="華康粗圓體" panose="020F0709000000000000" pitchFamily="49" charset="-120"/>
              <a:cs typeface="+mn-cs"/>
            </a:rPr>
            <a:t>26</a:t>
          </a:r>
          <a:r>
            <a:rPr lang="zh-TW" altLang="en-US" sz="1600" kern="1200" dirty="0">
              <a:solidFill>
                <a:schemeClr val="bg1">
                  <a:lumMod val="50000"/>
                </a:schemeClr>
              </a:solidFill>
              <a:latin typeface="華康粗圓體" panose="020F0709000000000000" pitchFamily="49" charset="-120"/>
              <a:ea typeface="華康粗圓體" panose="020F0709000000000000" pitchFamily="49" charset="-120"/>
              <a:cs typeface="+mn-cs"/>
            </a:rPr>
            <a:t>條</a:t>
          </a:r>
          <a:r>
            <a:rPr lang="en-US" altLang="zh-TW" sz="1600" kern="1200" dirty="0">
              <a:solidFill>
                <a:schemeClr val="bg1">
                  <a:lumMod val="50000"/>
                </a:schemeClr>
              </a:solidFill>
              <a:latin typeface="華康粗圓體" panose="020F0709000000000000" pitchFamily="49" charset="-120"/>
              <a:ea typeface="華康粗圓體" panose="020F0709000000000000" pitchFamily="49" charset="-120"/>
              <a:cs typeface="+mn-cs"/>
            </a:rPr>
            <a:t>)</a:t>
          </a:r>
          <a:endParaRPr lang="zh-TW" altLang="en-US" sz="1600" kern="1200" dirty="0">
            <a:solidFill>
              <a:schemeClr val="bg1">
                <a:lumMod val="50000"/>
              </a:schemeClr>
            </a:solidFill>
            <a:latin typeface="華康粗圓體" panose="020F0709000000000000" pitchFamily="49" charset="-120"/>
            <a:ea typeface="華康粗圓體" panose="020F0709000000000000" pitchFamily="49" charset="-120"/>
            <a:cs typeface="+mn-cs"/>
          </a:endParaRPr>
        </a:p>
      </dsp:txBody>
      <dsp:txXfrm>
        <a:off x="0" y="297783"/>
        <a:ext cx="8429624" cy="1146600"/>
      </dsp:txXfrm>
    </dsp:sp>
    <dsp:sp modelId="{A890C892-79F6-424B-9435-44D9E619EB62}">
      <dsp:nvSpPr>
        <dsp:cNvPr id="0" name=""/>
        <dsp:cNvSpPr/>
      </dsp:nvSpPr>
      <dsp:spPr>
        <a:xfrm>
          <a:off x="421481" y="91143"/>
          <a:ext cx="5900736" cy="4132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3034" tIns="0" rIns="223034" bIns="0" numCol="1" spcCol="1270" anchor="ctr" anchorCtr="0">
          <a:noAutofit/>
        </a:bodyPr>
        <a:lstStyle/>
        <a:p>
          <a:pPr marL="0" lvl="0" indent="0" algn="l" defTabSz="889000">
            <a:lnSpc>
              <a:spcPct val="90000"/>
            </a:lnSpc>
            <a:spcBef>
              <a:spcPct val="0"/>
            </a:spcBef>
            <a:spcAft>
              <a:spcPct val="35000"/>
            </a:spcAft>
            <a:buNone/>
          </a:pPr>
          <a:r>
            <a:rPr lang="zh-TW" altLang="en-US" sz="2000" b="1" kern="1200" dirty="0">
              <a:latin typeface="微軟正黑體" panose="020B0604030504040204" pitchFamily="34" charset="-120"/>
              <a:ea typeface="微軟正黑體" panose="020B0604030504040204" pitchFamily="34" charset="-120"/>
            </a:rPr>
            <a:t>損害賠償責任</a:t>
          </a:r>
          <a:endParaRPr lang="zh-TW" altLang="en-US" sz="2000" kern="1200" dirty="0"/>
        </a:p>
      </dsp:txBody>
      <dsp:txXfrm>
        <a:off x="441656" y="111318"/>
        <a:ext cx="5860386" cy="372930"/>
      </dsp:txXfrm>
    </dsp:sp>
    <dsp:sp modelId="{B1210B95-B3C5-4567-8101-3E35146AE8A4}">
      <dsp:nvSpPr>
        <dsp:cNvPr id="0" name=""/>
        <dsp:cNvSpPr/>
      </dsp:nvSpPr>
      <dsp:spPr>
        <a:xfrm>
          <a:off x="0" y="1726624"/>
          <a:ext cx="8429624" cy="1146600"/>
        </a:xfrm>
        <a:prstGeom prst="rect">
          <a:avLst/>
        </a:prstGeom>
        <a:solidFill>
          <a:schemeClr val="lt1">
            <a:alpha val="90000"/>
            <a:hueOff val="0"/>
            <a:satOff val="0"/>
            <a:lumOff val="0"/>
            <a:alphaOff val="0"/>
          </a:schemeClr>
        </a:solidFill>
        <a:ln w="12700" cap="flat" cmpd="sng" algn="ctr">
          <a:solidFill>
            <a:schemeClr val="accent5">
              <a:hueOff val="-1519836"/>
              <a:satOff val="1607"/>
              <a:lumOff val="-29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54232" tIns="291592" rIns="654232" bIns="128016" numCol="1" spcCol="1270" anchor="t" anchorCtr="0">
          <a:noAutofit/>
        </a:bodyPr>
        <a:lstStyle/>
        <a:p>
          <a:pPr marL="171450" lvl="1" indent="-171450" algn="l" defTabSz="800100">
            <a:lnSpc>
              <a:spcPct val="90000"/>
            </a:lnSpc>
            <a:spcBef>
              <a:spcPct val="0"/>
            </a:spcBef>
            <a:spcAft>
              <a:spcPct val="15000"/>
            </a:spcAft>
            <a:buChar char="•"/>
          </a:pPr>
          <a:r>
            <a:rPr lang="zh-TW" altLang="en-US" sz="1800" b="1" kern="1200" dirty="0">
              <a:latin typeface="微軟正黑體" panose="020B0604030504040204" pitchFamily="34" charset="-120"/>
              <a:ea typeface="微軟正黑體" panose="020B0604030504040204" pitchFamily="34" charset="-120"/>
            </a:rPr>
            <a:t>受任人處理委任事務，應依委任人之指示，並與處理自己事務為同一之注意，其受有報酬者，應以善良管理人之注意為之。</a:t>
          </a:r>
          <a:r>
            <a:rPr lang="en-US" altLang="zh-TW" sz="1600" kern="1200" dirty="0">
              <a:solidFill>
                <a:prstClr val="white">
                  <a:lumMod val="50000"/>
                </a:prstClr>
              </a:solidFill>
              <a:latin typeface="華康粗圓體" panose="020F0709000000000000" pitchFamily="49" charset="-120"/>
              <a:ea typeface="華康粗圓體" panose="020F0709000000000000" pitchFamily="49" charset="-120"/>
              <a:cs typeface="+mn-cs"/>
            </a:rPr>
            <a:t>(</a:t>
          </a:r>
          <a:r>
            <a:rPr lang="zh-TW" altLang="en-US" sz="1600" kern="1200" dirty="0">
              <a:solidFill>
                <a:prstClr val="white">
                  <a:lumMod val="50000"/>
                </a:prstClr>
              </a:solidFill>
              <a:latin typeface="華康粗圓體" panose="020F0709000000000000" pitchFamily="49" charset="-120"/>
              <a:ea typeface="華康粗圓體" panose="020F0709000000000000" pitchFamily="49" charset="-120"/>
              <a:cs typeface="+mn-cs"/>
            </a:rPr>
            <a:t>民法第</a:t>
          </a:r>
          <a:r>
            <a:rPr lang="en-US" altLang="zh-TW" sz="1600" kern="1200" dirty="0">
              <a:solidFill>
                <a:prstClr val="white">
                  <a:lumMod val="50000"/>
                </a:prstClr>
              </a:solidFill>
              <a:latin typeface="華康粗圓體" panose="020F0709000000000000" pitchFamily="49" charset="-120"/>
              <a:ea typeface="華康粗圓體" panose="020F0709000000000000" pitchFamily="49" charset="-120"/>
              <a:cs typeface="+mn-cs"/>
            </a:rPr>
            <a:t>535</a:t>
          </a:r>
          <a:r>
            <a:rPr lang="zh-TW" altLang="en-US" sz="1600" kern="1200" dirty="0">
              <a:solidFill>
                <a:prstClr val="white">
                  <a:lumMod val="50000"/>
                </a:prstClr>
              </a:solidFill>
              <a:latin typeface="華康粗圓體" panose="020F0709000000000000" pitchFamily="49" charset="-120"/>
              <a:ea typeface="華康粗圓體" panose="020F0709000000000000" pitchFamily="49" charset="-120"/>
              <a:cs typeface="+mn-cs"/>
            </a:rPr>
            <a:t>條</a:t>
          </a:r>
          <a:r>
            <a:rPr lang="en-US" altLang="zh-TW" sz="1600" kern="1200" dirty="0">
              <a:solidFill>
                <a:prstClr val="white">
                  <a:lumMod val="50000"/>
                </a:prstClr>
              </a:solidFill>
              <a:latin typeface="華康粗圓體" panose="020F0709000000000000" pitchFamily="49" charset="-120"/>
              <a:ea typeface="華康粗圓體" panose="020F0709000000000000" pitchFamily="49" charset="-120"/>
              <a:cs typeface="+mn-cs"/>
            </a:rPr>
            <a:t>)</a:t>
          </a:r>
          <a:endParaRPr lang="zh-TW" altLang="en-US" sz="1600" kern="1200" dirty="0">
            <a:solidFill>
              <a:prstClr val="white">
                <a:lumMod val="50000"/>
              </a:prstClr>
            </a:solidFill>
            <a:latin typeface="華康粗圓體" panose="020F0709000000000000" pitchFamily="49" charset="-120"/>
            <a:ea typeface="華康粗圓體" panose="020F0709000000000000" pitchFamily="49" charset="-120"/>
            <a:cs typeface="+mn-cs"/>
          </a:endParaRPr>
        </a:p>
      </dsp:txBody>
      <dsp:txXfrm>
        <a:off x="0" y="1726624"/>
        <a:ext cx="8429624" cy="1146600"/>
      </dsp:txXfrm>
    </dsp:sp>
    <dsp:sp modelId="{385B6C76-48FF-4C02-9FA8-9A095926D6C8}">
      <dsp:nvSpPr>
        <dsp:cNvPr id="0" name=""/>
        <dsp:cNvSpPr/>
      </dsp:nvSpPr>
      <dsp:spPr>
        <a:xfrm>
          <a:off x="421481" y="1519984"/>
          <a:ext cx="5900736" cy="413280"/>
        </a:xfrm>
        <a:prstGeom prst="roundRect">
          <a:avLst/>
        </a:prstGeom>
        <a:solidFill>
          <a:schemeClr val="accent5">
            <a:hueOff val="-1519836"/>
            <a:satOff val="1607"/>
            <a:lumOff val="-2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3034" tIns="0" rIns="223034" bIns="0" numCol="1" spcCol="1270" anchor="ctr" anchorCtr="0">
          <a:noAutofit/>
        </a:bodyPr>
        <a:lstStyle/>
        <a:p>
          <a:pPr marL="0" lvl="0" indent="0" algn="l" defTabSz="889000">
            <a:lnSpc>
              <a:spcPct val="90000"/>
            </a:lnSpc>
            <a:spcBef>
              <a:spcPct val="0"/>
            </a:spcBef>
            <a:spcAft>
              <a:spcPct val="35000"/>
            </a:spcAft>
            <a:buNone/>
          </a:pPr>
          <a:r>
            <a:rPr lang="zh-TW" altLang="en-US" sz="2000" b="1" kern="1200" dirty="0">
              <a:latin typeface="微軟正黑體" panose="020B0604030504040204" pitchFamily="34" charset="-120"/>
              <a:ea typeface="微軟正黑體" panose="020B0604030504040204" pitchFamily="34" charset="-120"/>
            </a:rPr>
            <a:t>善良管理人注意義務</a:t>
          </a:r>
          <a:endParaRPr lang="zh-TW" altLang="en-US" sz="2000" kern="1200" dirty="0"/>
        </a:p>
      </dsp:txBody>
      <dsp:txXfrm>
        <a:off x="441656" y="1540159"/>
        <a:ext cx="5860386" cy="372930"/>
      </dsp:txXfrm>
    </dsp:sp>
    <dsp:sp modelId="{6333E432-D06B-49D7-ACC8-6BA6FBA6650C}">
      <dsp:nvSpPr>
        <dsp:cNvPr id="0" name=""/>
        <dsp:cNvSpPr/>
      </dsp:nvSpPr>
      <dsp:spPr>
        <a:xfrm>
          <a:off x="0" y="3155464"/>
          <a:ext cx="8429624" cy="1499400"/>
        </a:xfrm>
        <a:prstGeom prst="rect">
          <a:avLst/>
        </a:prstGeom>
        <a:solidFill>
          <a:schemeClr val="lt1">
            <a:alpha val="90000"/>
            <a:hueOff val="0"/>
            <a:satOff val="0"/>
            <a:lumOff val="0"/>
            <a:alphaOff val="0"/>
          </a:schemeClr>
        </a:solidFill>
        <a:ln w="12700" cap="flat" cmpd="sng" algn="ctr">
          <a:solidFill>
            <a:schemeClr val="accent5">
              <a:hueOff val="-3039673"/>
              <a:satOff val="3213"/>
              <a:lumOff val="-5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54232" tIns="291592" rIns="654232" bIns="128016" numCol="1" spcCol="1270" anchor="t" anchorCtr="0">
          <a:noAutofit/>
        </a:bodyPr>
        <a:lstStyle/>
        <a:p>
          <a:pPr marL="171450" lvl="1" indent="-171450" algn="l" defTabSz="800100">
            <a:lnSpc>
              <a:spcPct val="90000"/>
            </a:lnSpc>
            <a:spcBef>
              <a:spcPct val="0"/>
            </a:spcBef>
            <a:spcAft>
              <a:spcPct val="15000"/>
            </a:spcAft>
            <a:buChar char="•"/>
          </a:pPr>
          <a:r>
            <a:rPr lang="zh-TW" altLang="en-US" sz="1800" b="1" kern="1200" dirty="0">
              <a:latin typeface="微軟正黑體" panose="020B0604030504040204" pitchFamily="34" charset="-120"/>
              <a:ea typeface="微軟正黑體" panose="020B0604030504040204" pitchFamily="34" charset="-120"/>
            </a:rPr>
            <a:t>居間人關於訂約事項，應就其所知，據實報告於各當事人。以居間為營業者，關於訂約事項及當事人履行能力或訂立該約能力，有調查之義務。</a:t>
          </a:r>
          <a:r>
            <a:rPr lang="en-US" altLang="zh-TW" sz="1600" kern="1200" dirty="0">
              <a:solidFill>
                <a:prstClr val="white">
                  <a:lumMod val="50000"/>
                </a:prstClr>
              </a:solidFill>
              <a:latin typeface="華康粗圓體" panose="020F0709000000000000" pitchFamily="49" charset="-120"/>
              <a:ea typeface="華康粗圓體" panose="020F0709000000000000" pitchFamily="49" charset="-120"/>
              <a:cs typeface="+mn-cs"/>
            </a:rPr>
            <a:t>(</a:t>
          </a:r>
          <a:r>
            <a:rPr lang="zh-TW" altLang="en-US" sz="1600" kern="1200" dirty="0">
              <a:solidFill>
                <a:prstClr val="white">
                  <a:lumMod val="50000"/>
                </a:prstClr>
              </a:solidFill>
              <a:latin typeface="華康粗圓體" panose="020F0709000000000000" pitchFamily="49" charset="-120"/>
              <a:ea typeface="華康粗圓體" panose="020F0709000000000000" pitchFamily="49" charset="-120"/>
              <a:cs typeface="+mn-cs"/>
            </a:rPr>
            <a:t>民法第</a:t>
          </a:r>
          <a:r>
            <a:rPr lang="en-US" altLang="zh-TW" sz="1600" kern="1200" dirty="0">
              <a:solidFill>
                <a:prstClr val="white">
                  <a:lumMod val="50000"/>
                </a:prstClr>
              </a:solidFill>
              <a:latin typeface="華康粗圓體" panose="020F0709000000000000" pitchFamily="49" charset="-120"/>
              <a:ea typeface="華康粗圓體" panose="020F0709000000000000" pitchFamily="49" charset="-120"/>
              <a:cs typeface="+mn-cs"/>
            </a:rPr>
            <a:t>567</a:t>
          </a:r>
          <a:r>
            <a:rPr lang="zh-TW" altLang="en-US" sz="1600" kern="1200" dirty="0">
              <a:solidFill>
                <a:prstClr val="white">
                  <a:lumMod val="50000"/>
                </a:prstClr>
              </a:solidFill>
              <a:latin typeface="華康粗圓體" panose="020F0709000000000000" pitchFamily="49" charset="-120"/>
              <a:ea typeface="華康粗圓體" panose="020F0709000000000000" pitchFamily="49" charset="-120"/>
              <a:cs typeface="+mn-cs"/>
            </a:rPr>
            <a:t>條</a:t>
          </a:r>
          <a:r>
            <a:rPr lang="en-US" altLang="zh-TW" sz="1600" kern="1200" dirty="0">
              <a:solidFill>
                <a:prstClr val="white">
                  <a:lumMod val="50000"/>
                </a:prstClr>
              </a:solidFill>
              <a:latin typeface="華康粗圓體" panose="020F0709000000000000" pitchFamily="49" charset="-120"/>
              <a:ea typeface="華康粗圓體" panose="020F0709000000000000" pitchFamily="49" charset="-120"/>
              <a:cs typeface="+mn-cs"/>
            </a:rPr>
            <a:t>)</a:t>
          </a:r>
          <a:endParaRPr lang="zh-TW" altLang="en-US" sz="1600" kern="1200" dirty="0">
            <a:solidFill>
              <a:prstClr val="white">
                <a:lumMod val="50000"/>
              </a:prstClr>
            </a:solidFill>
            <a:latin typeface="華康粗圓體" panose="020F0709000000000000" pitchFamily="49" charset="-120"/>
            <a:ea typeface="華康粗圓體" panose="020F0709000000000000" pitchFamily="49" charset="-120"/>
            <a:cs typeface="+mn-cs"/>
          </a:endParaRPr>
        </a:p>
      </dsp:txBody>
      <dsp:txXfrm>
        <a:off x="0" y="3155464"/>
        <a:ext cx="8429624" cy="1499400"/>
      </dsp:txXfrm>
    </dsp:sp>
    <dsp:sp modelId="{BF0DDD8E-8DF1-4400-9FD8-C2F5D4240B8B}">
      <dsp:nvSpPr>
        <dsp:cNvPr id="0" name=""/>
        <dsp:cNvSpPr/>
      </dsp:nvSpPr>
      <dsp:spPr>
        <a:xfrm>
          <a:off x="421481" y="2948823"/>
          <a:ext cx="5900736" cy="413280"/>
        </a:xfrm>
        <a:prstGeom prst="roundRect">
          <a:avLst/>
        </a:prstGeom>
        <a:solidFill>
          <a:schemeClr val="accent5">
            <a:hueOff val="-3039673"/>
            <a:satOff val="3213"/>
            <a:lumOff val="-5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3034" tIns="0" rIns="223034" bIns="0" numCol="1" spcCol="1270" anchor="ctr" anchorCtr="0">
          <a:noAutofit/>
        </a:bodyPr>
        <a:lstStyle/>
        <a:p>
          <a:pPr marL="0" lvl="0" indent="0" algn="l" defTabSz="889000">
            <a:lnSpc>
              <a:spcPct val="90000"/>
            </a:lnSpc>
            <a:spcBef>
              <a:spcPct val="0"/>
            </a:spcBef>
            <a:spcAft>
              <a:spcPct val="35000"/>
            </a:spcAft>
            <a:buNone/>
          </a:pPr>
          <a:r>
            <a:rPr lang="zh-TW" altLang="en-US" sz="2000" b="1" kern="1200" dirty="0">
              <a:latin typeface="微軟正黑體" panose="020B0604030504040204" pitchFamily="34" charset="-120"/>
              <a:ea typeface="微軟正黑體" panose="020B0604030504040204" pitchFamily="34" charset="-120"/>
            </a:rPr>
            <a:t>據實報告及調查義務</a:t>
          </a:r>
          <a:endParaRPr lang="zh-TW" altLang="en-US" sz="2000" kern="1200" dirty="0"/>
        </a:p>
      </dsp:txBody>
      <dsp:txXfrm>
        <a:off x="441656" y="2968998"/>
        <a:ext cx="5860386" cy="37293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633D5D-AB14-4569-8CD6-74D2F694BB4E}">
      <dsp:nvSpPr>
        <dsp:cNvPr id="0" name=""/>
        <dsp:cNvSpPr/>
      </dsp:nvSpPr>
      <dsp:spPr>
        <a:xfrm>
          <a:off x="132563" y="89466"/>
          <a:ext cx="7678057" cy="698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b" anchorCtr="0">
          <a:noAutofit/>
        </a:bodyPr>
        <a:lstStyle/>
        <a:p>
          <a:pPr marL="0" lvl="0" indent="0" algn="l" defTabSz="1066800">
            <a:lnSpc>
              <a:spcPct val="90000"/>
            </a:lnSpc>
            <a:spcBef>
              <a:spcPct val="0"/>
            </a:spcBef>
            <a:spcAft>
              <a:spcPct val="35000"/>
            </a:spcAft>
            <a:buNone/>
          </a:pPr>
          <a:r>
            <a:rPr lang="zh-TW" altLang="en-US" sz="2400" b="1" kern="1200" dirty="0">
              <a:solidFill>
                <a:srgbClr val="0000FF"/>
              </a:solidFill>
              <a:latin typeface="微軟正黑體" panose="020B0604030504040204" pitchFamily="34" charset="-120"/>
              <a:ea typeface="微軟正黑體" panose="020B0604030504040204" pitchFamily="34" charset="-120"/>
            </a:rPr>
            <a:t>背信罪</a:t>
          </a:r>
          <a:endParaRPr lang="zh-TW" altLang="en-US" sz="2400" kern="1200" dirty="0">
            <a:solidFill>
              <a:srgbClr val="0000FF"/>
            </a:solidFill>
          </a:endParaRPr>
        </a:p>
      </dsp:txBody>
      <dsp:txXfrm>
        <a:off x="132563" y="89466"/>
        <a:ext cx="7678057" cy="698005"/>
      </dsp:txXfrm>
    </dsp:sp>
    <dsp:sp modelId="{E1080AC5-F8E0-4E17-9203-832EE262C751}">
      <dsp:nvSpPr>
        <dsp:cNvPr id="0" name=""/>
        <dsp:cNvSpPr/>
      </dsp:nvSpPr>
      <dsp:spPr>
        <a:xfrm>
          <a:off x="132563" y="787471"/>
          <a:ext cx="1796665" cy="1421862"/>
        </a:xfrm>
        <a:prstGeom prst="chevron">
          <a:avLst>
            <a:gd name="adj" fmla="val 70610"/>
          </a:avLst>
        </a:prstGeom>
        <a:solidFill>
          <a:schemeClr val="accent6">
            <a:alpha val="90000"/>
            <a:hueOff val="0"/>
            <a:satOff val="0"/>
            <a:lumOff val="0"/>
            <a:alphaOff val="0"/>
          </a:schemeClr>
        </a:solidFill>
        <a:ln w="12700" cap="flat" cmpd="sng" algn="ctr">
          <a:solidFill>
            <a:schemeClr val="accent6">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267665-92F3-46A6-ACB6-66A71538C01D}">
      <dsp:nvSpPr>
        <dsp:cNvPr id="0" name=""/>
        <dsp:cNvSpPr/>
      </dsp:nvSpPr>
      <dsp:spPr>
        <a:xfrm>
          <a:off x="1211757" y="787471"/>
          <a:ext cx="1796665" cy="1421862"/>
        </a:xfrm>
        <a:prstGeom prst="chevron">
          <a:avLst>
            <a:gd name="adj" fmla="val 70610"/>
          </a:avLst>
        </a:prstGeom>
        <a:solidFill>
          <a:schemeClr val="accent6">
            <a:alpha val="90000"/>
            <a:hueOff val="0"/>
            <a:satOff val="0"/>
            <a:lumOff val="0"/>
            <a:alphaOff val="-3077"/>
          </a:schemeClr>
        </a:solidFill>
        <a:ln w="12700" cap="flat" cmpd="sng" algn="ctr">
          <a:solidFill>
            <a:schemeClr val="accent6">
              <a:alpha val="90000"/>
              <a:hueOff val="0"/>
              <a:satOff val="0"/>
              <a:lumOff val="0"/>
              <a:alphaOff val="-3077"/>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75A009-DC14-4888-B1A6-BB32BB4B1D32}">
      <dsp:nvSpPr>
        <dsp:cNvPr id="0" name=""/>
        <dsp:cNvSpPr/>
      </dsp:nvSpPr>
      <dsp:spPr>
        <a:xfrm>
          <a:off x="2291804" y="787471"/>
          <a:ext cx="1796665" cy="1421862"/>
        </a:xfrm>
        <a:prstGeom prst="chevron">
          <a:avLst>
            <a:gd name="adj" fmla="val 70610"/>
          </a:avLst>
        </a:prstGeom>
        <a:solidFill>
          <a:schemeClr val="accent6">
            <a:alpha val="90000"/>
            <a:hueOff val="0"/>
            <a:satOff val="0"/>
            <a:lumOff val="0"/>
            <a:alphaOff val="-6154"/>
          </a:schemeClr>
        </a:solidFill>
        <a:ln w="12700" cap="flat" cmpd="sng" algn="ctr">
          <a:solidFill>
            <a:schemeClr val="accent6">
              <a:alpha val="90000"/>
              <a:hueOff val="0"/>
              <a:satOff val="0"/>
              <a:lumOff val="0"/>
              <a:alphaOff val="-6154"/>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B0EF85-4C81-4788-A834-8F0278BD2EC5}">
      <dsp:nvSpPr>
        <dsp:cNvPr id="0" name=""/>
        <dsp:cNvSpPr/>
      </dsp:nvSpPr>
      <dsp:spPr>
        <a:xfrm>
          <a:off x="3370997" y="787471"/>
          <a:ext cx="1796665" cy="1421862"/>
        </a:xfrm>
        <a:prstGeom prst="chevron">
          <a:avLst>
            <a:gd name="adj" fmla="val 70610"/>
          </a:avLst>
        </a:prstGeom>
        <a:solidFill>
          <a:schemeClr val="accent6">
            <a:alpha val="90000"/>
            <a:hueOff val="0"/>
            <a:satOff val="0"/>
            <a:lumOff val="0"/>
            <a:alphaOff val="-9231"/>
          </a:schemeClr>
        </a:solidFill>
        <a:ln w="12700" cap="flat" cmpd="sng" algn="ctr">
          <a:solidFill>
            <a:schemeClr val="accent6">
              <a:alpha val="90000"/>
              <a:hueOff val="0"/>
              <a:satOff val="0"/>
              <a:lumOff val="0"/>
              <a:alphaOff val="-9231"/>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59A9FF-7B9B-4B8F-B77B-4183EF3EA185}">
      <dsp:nvSpPr>
        <dsp:cNvPr id="0" name=""/>
        <dsp:cNvSpPr/>
      </dsp:nvSpPr>
      <dsp:spPr>
        <a:xfrm>
          <a:off x="4451044" y="787471"/>
          <a:ext cx="1796665" cy="1421862"/>
        </a:xfrm>
        <a:prstGeom prst="chevron">
          <a:avLst>
            <a:gd name="adj" fmla="val 70610"/>
          </a:avLst>
        </a:prstGeom>
        <a:solidFill>
          <a:schemeClr val="accent6">
            <a:alpha val="90000"/>
            <a:hueOff val="0"/>
            <a:satOff val="0"/>
            <a:lumOff val="0"/>
            <a:alphaOff val="-12308"/>
          </a:schemeClr>
        </a:solidFill>
        <a:ln w="12700" cap="flat" cmpd="sng" algn="ctr">
          <a:solidFill>
            <a:schemeClr val="accent6">
              <a:alpha val="90000"/>
              <a:hueOff val="0"/>
              <a:satOff val="0"/>
              <a:lumOff val="0"/>
              <a:alphaOff val="-12308"/>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ED4F8A-1DA3-4FDA-91E5-38B1B7CBB229}">
      <dsp:nvSpPr>
        <dsp:cNvPr id="0" name=""/>
        <dsp:cNvSpPr/>
      </dsp:nvSpPr>
      <dsp:spPr>
        <a:xfrm>
          <a:off x="5530238" y="787471"/>
          <a:ext cx="1796665" cy="1421862"/>
        </a:xfrm>
        <a:prstGeom prst="chevron">
          <a:avLst>
            <a:gd name="adj" fmla="val 70610"/>
          </a:avLst>
        </a:prstGeom>
        <a:solidFill>
          <a:schemeClr val="accent6">
            <a:alpha val="90000"/>
            <a:hueOff val="0"/>
            <a:satOff val="0"/>
            <a:lumOff val="0"/>
            <a:alphaOff val="-15385"/>
          </a:schemeClr>
        </a:solidFill>
        <a:ln w="12700" cap="flat" cmpd="sng" algn="ctr">
          <a:solidFill>
            <a:schemeClr val="accent6">
              <a:alpha val="90000"/>
              <a:hueOff val="0"/>
              <a:satOff val="0"/>
              <a:lumOff val="0"/>
              <a:alphaOff val="-15385"/>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620643-38DC-4E2F-9D5B-8B8FDE9196A3}">
      <dsp:nvSpPr>
        <dsp:cNvPr id="0" name=""/>
        <dsp:cNvSpPr/>
      </dsp:nvSpPr>
      <dsp:spPr>
        <a:xfrm>
          <a:off x="6610284" y="787471"/>
          <a:ext cx="1796665" cy="1421862"/>
        </a:xfrm>
        <a:prstGeom prst="chevron">
          <a:avLst>
            <a:gd name="adj" fmla="val 70610"/>
          </a:avLst>
        </a:prstGeom>
        <a:solidFill>
          <a:schemeClr val="accent6">
            <a:alpha val="90000"/>
            <a:hueOff val="0"/>
            <a:satOff val="0"/>
            <a:lumOff val="0"/>
            <a:alphaOff val="-18462"/>
          </a:schemeClr>
        </a:solidFill>
        <a:ln w="12700" cap="flat" cmpd="sng" algn="ctr">
          <a:solidFill>
            <a:schemeClr val="accent6">
              <a:alpha val="90000"/>
              <a:hueOff val="0"/>
              <a:satOff val="0"/>
              <a:lumOff val="0"/>
              <a:alphaOff val="-18462"/>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FB3484-A06E-441C-A1FC-E92A95FB0825}">
      <dsp:nvSpPr>
        <dsp:cNvPr id="0" name=""/>
        <dsp:cNvSpPr/>
      </dsp:nvSpPr>
      <dsp:spPr>
        <a:xfrm>
          <a:off x="132563" y="929657"/>
          <a:ext cx="7777871" cy="1137489"/>
        </a:xfrm>
        <a:prstGeom prst="rect">
          <a:avLst/>
        </a:prstGeom>
        <a:solidFill>
          <a:schemeClr val="lt1">
            <a:hueOff val="0"/>
            <a:satOff val="0"/>
            <a:lumOff val="0"/>
            <a:alphaOff val="0"/>
          </a:schemeClr>
        </a:solidFill>
        <a:ln w="12700" cap="flat" cmpd="sng" algn="ctr">
          <a:solidFill>
            <a:schemeClr val="accent6">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800100">
            <a:lnSpc>
              <a:spcPct val="90000"/>
            </a:lnSpc>
            <a:spcBef>
              <a:spcPct val="0"/>
            </a:spcBef>
            <a:spcAft>
              <a:spcPct val="35000"/>
            </a:spcAft>
            <a:buNone/>
          </a:pPr>
          <a:r>
            <a:rPr lang="zh-TW" altLang="en-US" sz="1800" b="1" kern="1200" dirty="0">
              <a:latin typeface="微軟正黑體" panose="020B0604030504040204" pitchFamily="34" charset="-120"/>
              <a:ea typeface="微軟正黑體" panose="020B0604030504040204" pitchFamily="34" charset="-120"/>
            </a:rPr>
            <a:t>為他人處理事務，意圖為自己或第三人不法之利益，或損害本人之利益，而為違背其任務之行為，致生損害於本人之財產或其他利益者，處五年以下有期徒刑、拘役或科或併科一千元以下罰金</a:t>
          </a:r>
          <a:r>
            <a:rPr lang="zh-TW" altLang="en-US" sz="1700" b="1" kern="1200" dirty="0">
              <a:latin typeface="微軟正黑體" panose="020B0604030504040204" pitchFamily="34" charset="-120"/>
              <a:ea typeface="微軟正黑體" panose="020B0604030504040204" pitchFamily="34" charset="-120"/>
            </a:rPr>
            <a:t>。</a:t>
          </a:r>
          <a:r>
            <a:rPr lang="en-US" altLang="zh-TW" sz="1600" kern="1200" dirty="0">
              <a:latin typeface="華康粗圓體" panose="020F0709000000000000" pitchFamily="49" charset="-120"/>
              <a:ea typeface="華康粗圓體" panose="020F0709000000000000" pitchFamily="49" charset="-120"/>
              <a:cs typeface="+mn-cs"/>
            </a:rPr>
            <a:t>(</a:t>
          </a:r>
          <a:r>
            <a:rPr lang="zh-TW" altLang="en-US" sz="1600" kern="1200" dirty="0">
              <a:latin typeface="華康粗圓體" panose="020F0709000000000000" pitchFamily="49" charset="-120"/>
              <a:ea typeface="華康粗圓體" panose="020F0709000000000000" pitchFamily="49" charset="-120"/>
              <a:cs typeface="+mn-cs"/>
            </a:rPr>
            <a:t>刑法第</a:t>
          </a:r>
          <a:r>
            <a:rPr lang="en-US" altLang="zh-TW" sz="1600" kern="1200" dirty="0">
              <a:latin typeface="華康粗圓體" panose="020F0709000000000000" pitchFamily="49" charset="-120"/>
              <a:ea typeface="華康粗圓體" panose="020F0709000000000000" pitchFamily="49" charset="-120"/>
              <a:cs typeface="+mn-cs"/>
            </a:rPr>
            <a:t>342</a:t>
          </a:r>
          <a:r>
            <a:rPr lang="zh-TW" altLang="en-US" sz="1600" kern="1200" dirty="0">
              <a:latin typeface="華康粗圓體" panose="020F0709000000000000" pitchFamily="49" charset="-120"/>
              <a:ea typeface="華康粗圓體" panose="020F0709000000000000" pitchFamily="49" charset="-120"/>
              <a:cs typeface="+mn-cs"/>
            </a:rPr>
            <a:t>條</a:t>
          </a:r>
          <a:r>
            <a:rPr lang="en-US" altLang="zh-TW" sz="1600" kern="1200" dirty="0">
              <a:latin typeface="華康粗圓體" panose="020F0709000000000000" pitchFamily="49" charset="-120"/>
              <a:ea typeface="華康粗圓體" panose="020F0709000000000000" pitchFamily="49" charset="-120"/>
              <a:cs typeface="+mn-cs"/>
            </a:rPr>
            <a:t>)</a:t>
          </a:r>
          <a:endParaRPr lang="zh-TW" altLang="en-US" sz="1600" kern="1200" dirty="0">
            <a:latin typeface="華康粗圓體" panose="020F0709000000000000" pitchFamily="49" charset="-120"/>
            <a:ea typeface="華康粗圓體" panose="020F0709000000000000" pitchFamily="49" charset="-120"/>
            <a:cs typeface="+mn-cs"/>
          </a:endParaRPr>
        </a:p>
      </dsp:txBody>
      <dsp:txXfrm>
        <a:off x="132563" y="929657"/>
        <a:ext cx="7777871" cy="1137489"/>
      </dsp:txXfrm>
    </dsp:sp>
    <dsp:sp modelId="{54552083-64CA-4556-BEBA-91DD0CC03272}">
      <dsp:nvSpPr>
        <dsp:cNvPr id="0" name=""/>
        <dsp:cNvSpPr/>
      </dsp:nvSpPr>
      <dsp:spPr>
        <a:xfrm>
          <a:off x="132563" y="2299421"/>
          <a:ext cx="7678057" cy="698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b" anchorCtr="0">
          <a:noAutofit/>
        </a:bodyPr>
        <a:lstStyle/>
        <a:p>
          <a:pPr marL="0" lvl="0" indent="0" algn="l" defTabSz="1066800">
            <a:lnSpc>
              <a:spcPct val="90000"/>
            </a:lnSpc>
            <a:spcBef>
              <a:spcPct val="0"/>
            </a:spcBef>
            <a:spcAft>
              <a:spcPct val="35000"/>
            </a:spcAft>
            <a:buNone/>
          </a:pPr>
          <a:r>
            <a:rPr lang="zh-TW" altLang="en-US" sz="2400" b="1" kern="1200" dirty="0">
              <a:solidFill>
                <a:srgbClr val="0000FF"/>
              </a:solidFill>
              <a:latin typeface="微軟正黑體" panose="020B0604030504040204" pitchFamily="34" charset="-120"/>
              <a:ea typeface="微軟正黑體" panose="020B0604030504040204" pitchFamily="34" charset="-120"/>
            </a:rPr>
            <a:t>偽造文書</a:t>
          </a:r>
          <a:endParaRPr lang="zh-TW" altLang="en-US" sz="2400" kern="1200" dirty="0">
            <a:solidFill>
              <a:srgbClr val="0000FF"/>
            </a:solidFill>
          </a:endParaRPr>
        </a:p>
      </dsp:txBody>
      <dsp:txXfrm>
        <a:off x="132563" y="2299421"/>
        <a:ext cx="7678057" cy="698005"/>
      </dsp:txXfrm>
    </dsp:sp>
    <dsp:sp modelId="{D2A31AC4-7D2B-4A7E-8B7E-BB1448B273D4}">
      <dsp:nvSpPr>
        <dsp:cNvPr id="0" name=""/>
        <dsp:cNvSpPr/>
      </dsp:nvSpPr>
      <dsp:spPr>
        <a:xfrm>
          <a:off x="132563" y="2997426"/>
          <a:ext cx="1796665" cy="1421862"/>
        </a:xfrm>
        <a:prstGeom prst="chevron">
          <a:avLst>
            <a:gd name="adj" fmla="val 70610"/>
          </a:avLst>
        </a:prstGeom>
        <a:solidFill>
          <a:schemeClr val="accent6">
            <a:alpha val="90000"/>
            <a:hueOff val="0"/>
            <a:satOff val="0"/>
            <a:lumOff val="0"/>
            <a:alphaOff val="-21538"/>
          </a:schemeClr>
        </a:solidFill>
        <a:ln w="12700" cap="flat" cmpd="sng" algn="ctr">
          <a:solidFill>
            <a:schemeClr val="accent6">
              <a:alpha val="90000"/>
              <a:hueOff val="0"/>
              <a:satOff val="0"/>
              <a:lumOff val="0"/>
              <a:alphaOff val="-21538"/>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5B4477-460D-4CF1-8933-B6EE4BDB7D63}">
      <dsp:nvSpPr>
        <dsp:cNvPr id="0" name=""/>
        <dsp:cNvSpPr/>
      </dsp:nvSpPr>
      <dsp:spPr>
        <a:xfrm>
          <a:off x="1211757" y="2997426"/>
          <a:ext cx="1796665" cy="1421862"/>
        </a:xfrm>
        <a:prstGeom prst="chevron">
          <a:avLst>
            <a:gd name="adj" fmla="val 70610"/>
          </a:avLst>
        </a:prstGeom>
        <a:solidFill>
          <a:schemeClr val="accent6">
            <a:alpha val="90000"/>
            <a:hueOff val="0"/>
            <a:satOff val="0"/>
            <a:lumOff val="0"/>
            <a:alphaOff val="-24615"/>
          </a:schemeClr>
        </a:solidFill>
        <a:ln w="12700" cap="flat" cmpd="sng" algn="ctr">
          <a:solidFill>
            <a:schemeClr val="accent6">
              <a:alpha val="90000"/>
              <a:hueOff val="0"/>
              <a:satOff val="0"/>
              <a:lumOff val="0"/>
              <a:alphaOff val="-24615"/>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DAEF80-51C5-4926-AA0D-0AC5DBC3E8EC}">
      <dsp:nvSpPr>
        <dsp:cNvPr id="0" name=""/>
        <dsp:cNvSpPr/>
      </dsp:nvSpPr>
      <dsp:spPr>
        <a:xfrm>
          <a:off x="2291804" y="2997426"/>
          <a:ext cx="1796665" cy="1421862"/>
        </a:xfrm>
        <a:prstGeom prst="chevron">
          <a:avLst>
            <a:gd name="adj" fmla="val 70610"/>
          </a:avLst>
        </a:prstGeom>
        <a:solidFill>
          <a:schemeClr val="accent6">
            <a:alpha val="90000"/>
            <a:hueOff val="0"/>
            <a:satOff val="0"/>
            <a:lumOff val="0"/>
            <a:alphaOff val="-27692"/>
          </a:schemeClr>
        </a:solidFill>
        <a:ln w="12700" cap="flat" cmpd="sng" algn="ctr">
          <a:solidFill>
            <a:schemeClr val="accent6">
              <a:alpha val="90000"/>
              <a:hueOff val="0"/>
              <a:satOff val="0"/>
              <a:lumOff val="0"/>
              <a:alphaOff val="-27692"/>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B565BC-639A-4887-80C6-41CD7BA0AD46}">
      <dsp:nvSpPr>
        <dsp:cNvPr id="0" name=""/>
        <dsp:cNvSpPr/>
      </dsp:nvSpPr>
      <dsp:spPr>
        <a:xfrm>
          <a:off x="3370997" y="2997426"/>
          <a:ext cx="1796665" cy="1421862"/>
        </a:xfrm>
        <a:prstGeom prst="chevron">
          <a:avLst>
            <a:gd name="adj" fmla="val 70610"/>
          </a:avLst>
        </a:prstGeom>
        <a:solidFill>
          <a:schemeClr val="accent6">
            <a:alpha val="90000"/>
            <a:hueOff val="0"/>
            <a:satOff val="0"/>
            <a:lumOff val="0"/>
            <a:alphaOff val="-30769"/>
          </a:schemeClr>
        </a:solidFill>
        <a:ln w="12700" cap="flat" cmpd="sng" algn="ctr">
          <a:solidFill>
            <a:schemeClr val="accent6">
              <a:alpha val="90000"/>
              <a:hueOff val="0"/>
              <a:satOff val="0"/>
              <a:lumOff val="0"/>
              <a:alphaOff val="-30769"/>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519F88-D3FC-4776-9AFC-34538C43A057}">
      <dsp:nvSpPr>
        <dsp:cNvPr id="0" name=""/>
        <dsp:cNvSpPr/>
      </dsp:nvSpPr>
      <dsp:spPr>
        <a:xfrm>
          <a:off x="4451044" y="2997426"/>
          <a:ext cx="1796665" cy="1421862"/>
        </a:xfrm>
        <a:prstGeom prst="chevron">
          <a:avLst>
            <a:gd name="adj" fmla="val 70610"/>
          </a:avLst>
        </a:prstGeom>
        <a:solidFill>
          <a:schemeClr val="accent6">
            <a:alpha val="90000"/>
            <a:hueOff val="0"/>
            <a:satOff val="0"/>
            <a:lumOff val="0"/>
            <a:alphaOff val="-33846"/>
          </a:schemeClr>
        </a:solidFill>
        <a:ln w="12700" cap="flat" cmpd="sng" algn="ctr">
          <a:solidFill>
            <a:schemeClr val="accent6">
              <a:alpha val="90000"/>
              <a:hueOff val="0"/>
              <a:satOff val="0"/>
              <a:lumOff val="0"/>
              <a:alphaOff val="-33846"/>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F66726-D31B-415F-9CAF-FA75492C9AD0}">
      <dsp:nvSpPr>
        <dsp:cNvPr id="0" name=""/>
        <dsp:cNvSpPr/>
      </dsp:nvSpPr>
      <dsp:spPr>
        <a:xfrm>
          <a:off x="5530238" y="2997426"/>
          <a:ext cx="1796665" cy="1421862"/>
        </a:xfrm>
        <a:prstGeom prst="chevron">
          <a:avLst>
            <a:gd name="adj" fmla="val 70610"/>
          </a:avLst>
        </a:prstGeom>
        <a:solidFill>
          <a:schemeClr val="accent6">
            <a:alpha val="90000"/>
            <a:hueOff val="0"/>
            <a:satOff val="0"/>
            <a:lumOff val="0"/>
            <a:alphaOff val="-36923"/>
          </a:schemeClr>
        </a:solidFill>
        <a:ln w="12700" cap="flat" cmpd="sng" algn="ctr">
          <a:solidFill>
            <a:schemeClr val="accent6">
              <a:alpha val="90000"/>
              <a:hueOff val="0"/>
              <a:satOff val="0"/>
              <a:lumOff val="0"/>
              <a:alphaOff val="-36923"/>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5D4BCB-6D6A-4318-920F-C633D915CCF1}">
      <dsp:nvSpPr>
        <dsp:cNvPr id="0" name=""/>
        <dsp:cNvSpPr/>
      </dsp:nvSpPr>
      <dsp:spPr>
        <a:xfrm>
          <a:off x="6610284" y="2997426"/>
          <a:ext cx="1796665" cy="1421862"/>
        </a:xfrm>
        <a:prstGeom prst="chevron">
          <a:avLst>
            <a:gd name="adj" fmla="val 70610"/>
          </a:avLst>
        </a:prstGeom>
        <a:solidFill>
          <a:schemeClr val="accent6">
            <a:alpha val="90000"/>
            <a:hueOff val="0"/>
            <a:satOff val="0"/>
            <a:lumOff val="0"/>
            <a:alphaOff val="-40000"/>
          </a:schemeClr>
        </a:solidFill>
        <a:ln w="12700" cap="flat" cmpd="sng" algn="ctr">
          <a:solidFill>
            <a:schemeClr val="accent6">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D34CB0-143B-4F93-A27C-B094F86C1712}">
      <dsp:nvSpPr>
        <dsp:cNvPr id="0" name=""/>
        <dsp:cNvSpPr/>
      </dsp:nvSpPr>
      <dsp:spPr>
        <a:xfrm>
          <a:off x="132563" y="3139612"/>
          <a:ext cx="7777871" cy="1137489"/>
        </a:xfrm>
        <a:prstGeom prst="rect">
          <a:avLst/>
        </a:prstGeom>
        <a:solidFill>
          <a:schemeClr val="lt1">
            <a:hueOff val="0"/>
            <a:satOff val="0"/>
            <a:lumOff val="0"/>
            <a:alphaOff val="0"/>
          </a:schemeClr>
        </a:solidFill>
        <a:ln w="12700" cap="flat" cmpd="sng" algn="ctr">
          <a:solidFill>
            <a:schemeClr val="accent6">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l" defTabSz="889000">
            <a:lnSpc>
              <a:spcPct val="90000"/>
            </a:lnSpc>
            <a:spcBef>
              <a:spcPct val="0"/>
            </a:spcBef>
            <a:spcAft>
              <a:spcPct val="35000"/>
            </a:spcAft>
            <a:buNone/>
          </a:pPr>
          <a:r>
            <a:rPr lang="zh-TW" altLang="zh-TW" sz="2000" b="1" kern="1200" dirty="0">
              <a:latin typeface="微軟正黑體" panose="020B0604030504040204" pitchFamily="34" charset="-120"/>
              <a:ea typeface="微軟正黑體" panose="020B0604030504040204" pitchFamily="34" charset="-120"/>
            </a:rPr>
            <a:t>對於未切實依『不動產說明書』應記載事項記載，如有犯罪不法故意時，另構成刑事</a:t>
          </a:r>
          <a:r>
            <a:rPr lang="en-US" altLang="zh-TW" sz="2000" b="1" kern="1200" dirty="0">
              <a:latin typeface="微軟正黑體" panose="020B0604030504040204" pitchFamily="34" charset="-120"/>
              <a:ea typeface="微軟正黑體" panose="020B0604030504040204" pitchFamily="34" charset="-120"/>
            </a:rPr>
            <a:t>(</a:t>
          </a:r>
          <a:r>
            <a:rPr lang="zh-TW" altLang="zh-TW" sz="2000" b="1" kern="1200" dirty="0">
              <a:latin typeface="微軟正黑體" panose="020B0604030504040204" pitchFamily="34" charset="-120"/>
              <a:ea typeface="微軟正黑體" panose="020B0604030504040204" pitchFamily="34" charset="-120"/>
            </a:rPr>
            <a:t>行使</a:t>
          </a:r>
          <a:r>
            <a:rPr lang="en-US" altLang="zh-TW" sz="2000" b="1" kern="1200" dirty="0">
              <a:latin typeface="微軟正黑體" panose="020B0604030504040204" pitchFamily="34" charset="-120"/>
              <a:ea typeface="微軟正黑體" panose="020B0604030504040204" pitchFamily="34" charset="-120"/>
            </a:rPr>
            <a:t>)</a:t>
          </a:r>
          <a:r>
            <a:rPr lang="zh-TW" altLang="zh-TW" sz="2000" b="1" kern="1200" dirty="0">
              <a:latin typeface="微軟正黑體" panose="020B0604030504040204" pitchFamily="34" charset="-120"/>
              <a:ea typeface="微軟正黑體" panose="020B0604030504040204" pitchFamily="34" charset="-120"/>
            </a:rPr>
            <a:t>偽造私文書罪名。</a:t>
          </a:r>
          <a:endParaRPr lang="zh-TW" altLang="en-US" sz="2000" kern="1200" dirty="0"/>
        </a:p>
      </dsp:txBody>
      <dsp:txXfrm>
        <a:off x="132563" y="3139612"/>
        <a:ext cx="7777871" cy="113748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83D075-AB43-4508-AFC4-E884A269B231}">
      <dsp:nvSpPr>
        <dsp:cNvPr id="0" name=""/>
        <dsp:cNvSpPr/>
      </dsp:nvSpPr>
      <dsp:spPr>
        <a:xfrm>
          <a:off x="2100618" y="1685484"/>
          <a:ext cx="461041" cy="745227"/>
        </a:xfrm>
        <a:custGeom>
          <a:avLst/>
          <a:gdLst/>
          <a:ahLst/>
          <a:cxnLst/>
          <a:rect l="0" t="0" r="0" b="0"/>
          <a:pathLst>
            <a:path>
              <a:moveTo>
                <a:pt x="0" y="0"/>
              </a:moveTo>
              <a:lnTo>
                <a:pt x="230520" y="0"/>
              </a:lnTo>
              <a:lnTo>
                <a:pt x="230520" y="745227"/>
              </a:lnTo>
              <a:lnTo>
                <a:pt x="461041" y="745227"/>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99A619-6CF0-404C-B24B-A4572E9098DF}">
      <dsp:nvSpPr>
        <dsp:cNvPr id="0" name=""/>
        <dsp:cNvSpPr/>
      </dsp:nvSpPr>
      <dsp:spPr>
        <a:xfrm>
          <a:off x="2100618" y="1639764"/>
          <a:ext cx="461041" cy="91440"/>
        </a:xfrm>
        <a:custGeom>
          <a:avLst/>
          <a:gdLst/>
          <a:ahLst/>
          <a:cxnLst/>
          <a:rect l="0" t="0" r="0" b="0"/>
          <a:pathLst>
            <a:path>
              <a:moveTo>
                <a:pt x="0" y="45720"/>
              </a:moveTo>
              <a:lnTo>
                <a:pt x="461041" y="4572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2F64DD-C272-4D59-8867-152858C7B186}">
      <dsp:nvSpPr>
        <dsp:cNvPr id="0" name=""/>
        <dsp:cNvSpPr/>
      </dsp:nvSpPr>
      <dsp:spPr>
        <a:xfrm>
          <a:off x="2100618" y="940256"/>
          <a:ext cx="461041" cy="745227"/>
        </a:xfrm>
        <a:custGeom>
          <a:avLst/>
          <a:gdLst/>
          <a:ahLst/>
          <a:cxnLst/>
          <a:rect l="0" t="0" r="0" b="0"/>
          <a:pathLst>
            <a:path>
              <a:moveTo>
                <a:pt x="0" y="745227"/>
              </a:moveTo>
              <a:lnTo>
                <a:pt x="230520" y="745227"/>
              </a:lnTo>
              <a:lnTo>
                <a:pt x="230520" y="0"/>
              </a:lnTo>
              <a:lnTo>
                <a:pt x="461041"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698388-0BE5-45FC-9EA5-0530A2A8FA1E}">
      <dsp:nvSpPr>
        <dsp:cNvPr id="0" name=""/>
        <dsp:cNvSpPr/>
      </dsp:nvSpPr>
      <dsp:spPr>
        <a:xfrm>
          <a:off x="207" y="1245446"/>
          <a:ext cx="2100411" cy="8800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ts val="2000"/>
            </a:lnSpc>
            <a:spcBef>
              <a:spcPct val="0"/>
            </a:spcBef>
            <a:spcAft>
              <a:spcPts val="0"/>
            </a:spcAft>
            <a:buNone/>
          </a:pPr>
          <a:r>
            <a:rPr lang="zh-TW" altLang="en-US" sz="1800" b="1" kern="1200" dirty="0">
              <a:latin typeface="微軟正黑體" panose="020B0604030504040204" pitchFamily="34" charset="-120"/>
              <a:ea typeface="微軟正黑體" panose="020B0604030504040204" pitchFamily="34" charset="-120"/>
            </a:rPr>
            <a:t>「節能戰略計畫」</a:t>
          </a:r>
          <a:endParaRPr lang="en-US" altLang="zh-TW" sz="1800" b="1" kern="1200" dirty="0">
            <a:latin typeface="微軟正黑體" panose="020B0604030504040204" pitchFamily="34" charset="-120"/>
            <a:ea typeface="微軟正黑體" panose="020B0604030504040204" pitchFamily="34" charset="-120"/>
          </a:endParaRPr>
        </a:p>
        <a:p>
          <a:pPr marL="0" lvl="0" indent="0" algn="ctr" defTabSz="800100">
            <a:lnSpc>
              <a:spcPts val="2000"/>
            </a:lnSpc>
            <a:spcBef>
              <a:spcPct val="0"/>
            </a:spcBef>
            <a:spcAft>
              <a:spcPts val="0"/>
            </a:spcAft>
            <a:buNone/>
          </a:pPr>
          <a:r>
            <a:rPr lang="en-US" altLang="zh-TW" sz="1800" b="1" kern="1200" dirty="0">
              <a:latin typeface="微軟正黑體" panose="020B0604030504040204" pitchFamily="34" charset="-120"/>
              <a:ea typeface="微軟正黑體" panose="020B0604030504040204" pitchFamily="34" charset="-120"/>
            </a:rPr>
            <a:t>3</a:t>
          </a:r>
          <a:r>
            <a:rPr lang="zh-TW" altLang="en-US" sz="1800" b="1" kern="1200" dirty="0">
              <a:latin typeface="微軟正黑體" panose="020B0604030504040204" pitchFamily="34" charset="-120"/>
              <a:ea typeface="微軟正黑體" panose="020B0604030504040204" pitchFamily="34" charset="-120"/>
            </a:rPr>
            <a:t>大策略</a:t>
          </a:r>
          <a:endParaRPr lang="zh-TW" altLang="en-US" sz="1800" kern="1200" dirty="0"/>
        </a:p>
      </dsp:txBody>
      <dsp:txXfrm>
        <a:off x="207" y="1245446"/>
        <a:ext cx="2100411" cy="880075"/>
      </dsp:txXfrm>
    </dsp:sp>
    <dsp:sp modelId="{00F07E09-F9D5-411D-B5AC-B940A9950674}">
      <dsp:nvSpPr>
        <dsp:cNvPr id="0" name=""/>
        <dsp:cNvSpPr/>
      </dsp:nvSpPr>
      <dsp:spPr>
        <a:xfrm>
          <a:off x="2561659" y="711717"/>
          <a:ext cx="2305205" cy="45707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zh-TW" altLang="en-US" sz="1800" kern="1200" dirty="0">
              <a:latin typeface="華康粗圓體" panose="020F0709000000000000" pitchFamily="49" charset="-120"/>
              <a:ea typeface="華康粗圓體" panose="020F0709000000000000" pitchFamily="49" charset="-120"/>
            </a:rPr>
            <a:t>設備或操作行為改善</a:t>
          </a:r>
          <a:endParaRPr lang="zh-TW" altLang="en-US" sz="1800" kern="1200" dirty="0"/>
        </a:p>
      </dsp:txBody>
      <dsp:txXfrm>
        <a:off x="2561659" y="711717"/>
        <a:ext cx="2305205" cy="457077"/>
      </dsp:txXfrm>
    </dsp:sp>
    <dsp:sp modelId="{3718891B-6671-4A59-B1AE-31AF61999826}">
      <dsp:nvSpPr>
        <dsp:cNvPr id="0" name=""/>
        <dsp:cNvSpPr/>
      </dsp:nvSpPr>
      <dsp:spPr>
        <a:xfrm>
          <a:off x="2561659" y="1456945"/>
          <a:ext cx="2305205" cy="45707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zh-TW" altLang="en-US" sz="1800" kern="1200" dirty="0">
              <a:latin typeface="華康粗圓體" panose="020F0709000000000000" pitchFamily="49" charset="-120"/>
              <a:ea typeface="華康粗圓體" panose="020F0709000000000000" pitchFamily="49" charset="-120"/>
            </a:rPr>
            <a:t>商業模式低碳轉型</a:t>
          </a:r>
          <a:endParaRPr lang="en-US" altLang="zh-TW" sz="1800" kern="1200" dirty="0">
            <a:latin typeface="華康粗圓體" panose="020F0709000000000000" pitchFamily="49" charset="-120"/>
            <a:ea typeface="華康粗圓體" panose="020F0709000000000000" pitchFamily="49" charset="-120"/>
          </a:endParaRPr>
        </a:p>
      </dsp:txBody>
      <dsp:txXfrm>
        <a:off x="2561659" y="1456945"/>
        <a:ext cx="2305205" cy="457077"/>
      </dsp:txXfrm>
    </dsp:sp>
    <dsp:sp modelId="{05B52849-7008-4624-AC8D-803543CF969D}">
      <dsp:nvSpPr>
        <dsp:cNvPr id="0" name=""/>
        <dsp:cNvSpPr/>
      </dsp:nvSpPr>
      <dsp:spPr>
        <a:xfrm>
          <a:off x="2561659" y="2202173"/>
          <a:ext cx="2305205" cy="45707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zh-TW" altLang="en-US" sz="1800" kern="1200" dirty="0">
              <a:latin typeface="華康粗圓體" panose="020F0709000000000000" pitchFamily="49" charset="-120"/>
              <a:ea typeface="華康粗圓體" panose="020F0709000000000000" pitchFamily="49" charset="-120"/>
            </a:rPr>
            <a:t>綠建築</a:t>
          </a:r>
          <a:endParaRPr lang="en-US" altLang="zh-TW" sz="1800" kern="1200" dirty="0">
            <a:latin typeface="華康粗圓體" panose="020F0709000000000000" pitchFamily="49" charset="-120"/>
            <a:ea typeface="華康粗圓體" panose="020F0709000000000000" pitchFamily="49" charset="-120"/>
          </a:endParaRPr>
        </a:p>
      </dsp:txBody>
      <dsp:txXfrm>
        <a:off x="2561659" y="2202173"/>
        <a:ext cx="2305205" cy="457077"/>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4303313" cy="341297"/>
          </a:xfrm>
          <a:prstGeom prst="rect">
            <a:avLst/>
          </a:prstGeom>
        </p:spPr>
        <p:txBody>
          <a:bodyPr vert="horz" lIns="91440" tIns="45720" rIns="91440" bIns="45720" rtlCol="0"/>
          <a:lstStyle>
            <a:lvl1pPr algn="l">
              <a:defRPr sz="1200"/>
            </a:lvl1pPr>
          </a:lstStyle>
          <a:p>
            <a:pPr>
              <a:defRPr/>
            </a:pPr>
            <a:endParaRPr lang="zh-TW" altLang="en-US"/>
          </a:p>
        </p:txBody>
      </p:sp>
      <p:sp>
        <p:nvSpPr>
          <p:cNvPr id="3" name="日期版面配置區 2"/>
          <p:cNvSpPr>
            <a:spLocks noGrp="1"/>
          </p:cNvSpPr>
          <p:nvPr>
            <p:ph type="dt" sz="quarter" idx="1"/>
          </p:nvPr>
        </p:nvSpPr>
        <p:spPr>
          <a:xfrm>
            <a:off x="5622594" y="0"/>
            <a:ext cx="4303313" cy="341297"/>
          </a:xfrm>
          <a:prstGeom prst="rect">
            <a:avLst/>
          </a:prstGeom>
        </p:spPr>
        <p:txBody>
          <a:bodyPr vert="horz" lIns="91440" tIns="45720" rIns="91440" bIns="45720" rtlCol="0"/>
          <a:lstStyle>
            <a:lvl1pPr algn="r">
              <a:defRPr sz="1200"/>
            </a:lvl1pPr>
          </a:lstStyle>
          <a:p>
            <a:pPr>
              <a:defRPr/>
            </a:pPr>
            <a:fld id="{EA0E3E57-BB98-41CA-A97E-AC0A1EAB6942}" type="datetimeFigureOut">
              <a:rPr lang="zh-TW" altLang="en-US"/>
              <a:pPr>
                <a:defRPr/>
              </a:pPr>
              <a:t>2024/4/9</a:t>
            </a:fld>
            <a:endParaRPr lang="zh-TW" altLang="en-US"/>
          </a:p>
        </p:txBody>
      </p:sp>
      <p:sp>
        <p:nvSpPr>
          <p:cNvPr id="4" name="頁尾版面配置區 3"/>
          <p:cNvSpPr>
            <a:spLocks noGrp="1"/>
          </p:cNvSpPr>
          <p:nvPr>
            <p:ph type="ftr" sz="quarter" idx="2"/>
          </p:nvPr>
        </p:nvSpPr>
        <p:spPr>
          <a:xfrm>
            <a:off x="0" y="6456378"/>
            <a:ext cx="4303313" cy="341297"/>
          </a:xfrm>
          <a:prstGeom prst="rect">
            <a:avLst/>
          </a:prstGeom>
        </p:spPr>
        <p:txBody>
          <a:bodyPr vert="horz" lIns="91440" tIns="45720" rIns="91440" bIns="45720" rtlCol="0" anchor="b"/>
          <a:lstStyle>
            <a:lvl1pPr algn="l">
              <a:defRPr sz="1200"/>
            </a:lvl1pPr>
          </a:lstStyle>
          <a:p>
            <a:pPr>
              <a:defRPr/>
            </a:pPr>
            <a:endParaRPr lang="zh-TW" altLang="en-US"/>
          </a:p>
        </p:txBody>
      </p:sp>
      <p:sp>
        <p:nvSpPr>
          <p:cNvPr id="5" name="投影片編號版面配置區 4"/>
          <p:cNvSpPr>
            <a:spLocks noGrp="1"/>
          </p:cNvSpPr>
          <p:nvPr>
            <p:ph type="sldNum" sz="quarter" idx="3"/>
          </p:nvPr>
        </p:nvSpPr>
        <p:spPr>
          <a:xfrm>
            <a:off x="5622594" y="6456378"/>
            <a:ext cx="4303313" cy="341297"/>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82FA71B8-3E96-4D90-8C45-160C21E8D333}" type="slidenum">
              <a:rPr lang="zh-TW" altLang="en-US"/>
              <a:pPr>
                <a:defRPr/>
              </a:pPr>
              <a:t>‹#›</a:t>
            </a:fld>
            <a:endParaRPr lang="zh-TW"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4303313" cy="341297"/>
          </a:xfrm>
          <a:prstGeom prst="rect">
            <a:avLst/>
          </a:prstGeom>
        </p:spPr>
        <p:txBody>
          <a:bodyPr vert="horz" lIns="91440" tIns="45720" rIns="91440" bIns="45720" rtlCol="0"/>
          <a:lstStyle>
            <a:lvl1pPr algn="l">
              <a:defRPr sz="1200"/>
            </a:lvl1pPr>
          </a:lstStyle>
          <a:p>
            <a:pPr>
              <a:defRPr/>
            </a:pPr>
            <a:endParaRPr lang="zh-TW" altLang="en-US"/>
          </a:p>
        </p:txBody>
      </p:sp>
      <p:sp>
        <p:nvSpPr>
          <p:cNvPr id="3" name="日期版面配置區 2"/>
          <p:cNvSpPr>
            <a:spLocks noGrp="1"/>
          </p:cNvSpPr>
          <p:nvPr>
            <p:ph type="dt" idx="1"/>
          </p:nvPr>
        </p:nvSpPr>
        <p:spPr>
          <a:xfrm>
            <a:off x="5622594" y="0"/>
            <a:ext cx="4303313" cy="341297"/>
          </a:xfrm>
          <a:prstGeom prst="rect">
            <a:avLst/>
          </a:prstGeom>
        </p:spPr>
        <p:txBody>
          <a:bodyPr vert="horz" lIns="91440" tIns="45720" rIns="91440" bIns="45720" rtlCol="0"/>
          <a:lstStyle>
            <a:lvl1pPr algn="r">
              <a:defRPr sz="1200"/>
            </a:lvl1pPr>
          </a:lstStyle>
          <a:p>
            <a:pPr>
              <a:defRPr/>
            </a:pPr>
            <a:fld id="{9619C3A2-59E0-48BA-A138-FADFE6BD9BE1}" type="datetimeFigureOut">
              <a:rPr lang="zh-TW" altLang="en-US"/>
              <a:pPr>
                <a:defRPr/>
              </a:pPr>
              <a:t>2024/4/9</a:t>
            </a:fld>
            <a:endParaRPr lang="zh-TW" altLang="en-US"/>
          </a:p>
        </p:txBody>
      </p:sp>
      <p:sp>
        <p:nvSpPr>
          <p:cNvPr id="4" name="投影片圖像版面配置區 3"/>
          <p:cNvSpPr>
            <a:spLocks noGrp="1" noRot="1" noChangeAspect="1"/>
          </p:cNvSpPr>
          <p:nvPr>
            <p:ph type="sldImg" idx="2"/>
          </p:nvPr>
        </p:nvSpPr>
        <p:spPr>
          <a:xfrm>
            <a:off x="3435350" y="849313"/>
            <a:ext cx="3057525" cy="2293937"/>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p:cNvSpPr>
            <a:spLocks noGrp="1"/>
          </p:cNvSpPr>
          <p:nvPr>
            <p:ph type="body" sz="quarter" idx="3"/>
          </p:nvPr>
        </p:nvSpPr>
        <p:spPr>
          <a:xfrm>
            <a:off x="992360" y="3271667"/>
            <a:ext cx="7943507" cy="2676027"/>
          </a:xfrm>
          <a:prstGeom prst="rect">
            <a:avLst/>
          </a:prstGeom>
        </p:spPr>
        <p:txBody>
          <a:bodyPr vert="horz" lIns="91440" tIns="45720" rIns="91440" bIns="45720" rtlCol="0"/>
          <a:lstStyle/>
          <a:p>
            <a:pPr lvl="0"/>
            <a:r>
              <a:rPr lang="zh-TW" altLang="en-US" noProof="0"/>
              <a:t>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6456378"/>
            <a:ext cx="4303313" cy="341297"/>
          </a:xfrm>
          <a:prstGeom prst="rect">
            <a:avLst/>
          </a:prstGeom>
        </p:spPr>
        <p:txBody>
          <a:bodyPr vert="horz" lIns="91440" tIns="45720" rIns="91440" bIns="45720" rtlCol="0" anchor="b"/>
          <a:lstStyle>
            <a:lvl1pPr algn="l">
              <a:defRPr sz="1200"/>
            </a:lvl1pPr>
          </a:lstStyle>
          <a:p>
            <a:pPr>
              <a:defRPr/>
            </a:pPr>
            <a:endParaRPr lang="zh-TW" altLang="en-US"/>
          </a:p>
        </p:txBody>
      </p:sp>
      <p:sp>
        <p:nvSpPr>
          <p:cNvPr id="7" name="投影片編號版面配置區 6"/>
          <p:cNvSpPr>
            <a:spLocks noGrp="1"/>
          </p:cNvSpPr>
          <p:nvPr>
            <p:ph type="sldNum" sz="quarter" idx="5"/>
          </p:nvPr>
        </p:nvSpPr>
        <p:spPr>
          <a:xfrm>
            <a:off x="5622594" y="6456378"/>
            <a:ext cx="4303313" cy="341297"/>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0AA0B1B8-47E0-4AA2-A829-C9BAD5F416A4}"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71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D4D2253-0596-4F8B-B17B-6FE57F9BEF88}" type="slidenum">
              <a:rPr lang="zh-TW" altLang="en-US"/>
              <a:pPr/>
              <a:t>1</a:t>
            </a:fld>
            <a:endParaRPr lang="zh-TW" altLang="en-US"/>
          </a:p>
        </p:txBody>
      </p:sp>
    </p:spTree>
    <p:extLst>
      <p:ext uri="{BB962C8B-B14F-4D97-AF65-F5344CB8AC3E}">
        <p14:creationId xmlns:p14="http://schemas.microsoft.com/office/powerpoint/2010/main" val="3201331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71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D4D2253-0596-4F8B-B17B-6FE57F9BEF88}" type="slidenum">
              <a:rPr lang="zh-TW" altLang="en-US"/>
              <a:pPr/>
              <a:t>10</a:t>
            </a:fld>
            <a:endParaRPr lang="zh-TW" altLang="en-US"/>
          </a:p>
        </p:txBody>
      </p:sp>
    </p:spTree>
    <p:extLst>
      <p:ext uri="{BB962C8B-B14F-4D97-AF65-F5344CB8AC3E}">
        <p14:creationId xmlns:p14="http://schemas.microsoft.com/office/powerpoint/2010/main" val="3720090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71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D4D2253-0596-4F8B-B17B-6FE57F9BEF88}" type="slidenum">
              <a:rPr lang="zh-TW" altLang="en-US"/>
              <a:pPr/>
              <a:t>11</a:t>
            </a:fld>
            <a:endParaRPr lang="zh-TW" altLang="en-US"/>
          </a:p>
        </p:txBody>
      </p:sp>
    </p:spTree>
    <p:extLst>
      <p:ext uri="{BB962C8B-B14F-4D97-AF65-F5344CB8AC3E}">
        <p14:creationId xmlns:p14="http://schemas.microsoft.com/office/powerpoint/2010/main" val="2012595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71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D4D2253-0596-4F8B-B17B-6FE57F9BEF88}" type="slidenum">
              <a:rPr lang="zh-TW" altLang="en-US"/>
              <a:pPr/>
              <a:t>12</a:t>
            </a:fld>
            <a:endParaRPr lang="zh-TW" altLang="en-US"/>
          </a:p>
        </p:txBody>
      </p:sp>
    </p:spTree>
    <p:extLst>
      <p:ext uri="{BB962C8B-B14F-4D97-AF65-F5344CB8AC3E}">
        <p14:creationId xmlns:p14="http://schemas.microsoft.com/office/powerpoint/2010/main" val="2102616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71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D4D2253-0596-4F8B-B17B-6FE57F9BEF88}" type="slidenum">
              <a:rPr lang="zh-TW" altLang="en-US"/>
              <a:pPr/>
              <a:t>13</a:t>
            </a:fld>
            <a:endParaRPr lang="zh-TW" altLang="en-US"/>
          </a:p>
        </p:txBody>
      </p:sp>
    </p:spTree>
    <p:extLst>
      <p:ext uri="{BB962C8B-B14F-4D97-AF65-F5344CB8AC3E}">
        <p14:creationId xmlns:p14="http://schemas.microsoft.com/office/powerpoint/2010/main" val="1293431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71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D4D2253-0596-4F8B-B17B-6FE57F9BEF88}" type="slidenum">
              <a:rPr lang="zh-TW" altLang="en-US"/>
              <a:pPr/>
              <a:t>14</a:t>
            </a:fld>
            <a:endParaRPr lang="zh-TW" altLang="en-US"/>
          </a:p>
        </p:txBody>
      </p:sp>
    </p:spTree>
    <p:extLst>
      <p:ext uri="{BB962C8B-B14F-4D97-AF65-F5344CB8AC3E}">
        <p14:creationId xmlns:p14="http://schemas.microsoft.com/office/powerpoint/2010/main" val="23636518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71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D4D2253-0596-4F8B-B17B-6FE57F9BEF88}" type="slidenum">
              <a:rPr lang="zh-TW" altLang="en-US"/>
              <a:pPr/>
              <a:t>15</a:t>
            </a:fld>
            <a:endParaRPr lang="zh-TW" altLang="en-US"/>
          </a:p>
        </p:txBody>
      </p:sp>
    </p:spTree>
    <p:extLst>
      <p:ext uri="{BB962C8B-B14F-4D97-AF65-F5344CB8AC3E}">
        <p14:creationId xmlns:p14="http://schemas.microsoft.com/office/powerpoint/2010/main" val="20602796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71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D4D2253-0596-4F8B-B17B-6FE57F9BEF88}" type="slidenum">
              <a:rPr lang="zh-TW" altLang="en-US"/>
              <a:pPr/>
              <a:t>16</a:t>
            </a:fld>
            <a:endParaRPr lang="zh-TW" altLang="en-US"/>
          </a:p>
        </p:txBody>
      </p:sp>
    </p:spTree>
    <p:extLst>
      <p:ext uri="{BB962C8B-B14F-4D97-AF65-F5344CB8AC3E}">
        <p14:creationId xmlns:p14="http://schemas.microsoft.com/office/powerpoint/2010/main" val="635351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71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D4D2253-0596-4F8B-B17B-6FE57F9BEF88}" type="slidenum">
              <a:rPr lang="zh-TW" altLang="en-US"/>
              <a:pPr/>
              <a:t>17</a:t>
            </a:fld>
            <a:endParaRPr lang="zh-TW" altLang="en-US"/>
          </a:p>
        </p:txBody>
      </p:sp>
    </p:spTree>
    <p:extLst>
      <p:ext uri="{BB962C8B-B14F-4D97-AF65-F5344CB8AC3E}">
        <p14:creationId xmlns:p14="http://schemas.microsoft.com/office/powerpoint/2010/main" val="1664363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71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D4D2253-0596-4F8B-B17B-6FE57F9BEF88}" type="slidenum">
              <a:rPr lang="zh-TW" altLang="en-US"/>
              <a:pPr/>
              <a:t>18</a:t>
            </a:fld>
            <a:endParaRPr lang="zh-TW" altLang="en-US"/>
          </a:p>
        </p:txBody>
      </p:sp>
    </p:spTree>
    <p:extLst>
      <p:ext uri="{BB962C8B-B14F-4D97-AF65-F5344CB8AC3E}">
        <p14:creationId xmlns:p14="http://schemas.microsoft.com/office/powerpoint/2010/main" val="1007278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71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D4D2253-0596-4F8B-B17B-6FE57F9BEF88}" type="slidenum">
              <a:rPr lang="zh-TW" altLang="en-US"/>
              <a:pPr/>
              <a:t>19</a:t>
            </a:fld>
            <a:endParaRPr lang="zh-TW" altLang="en-US"/>
          </a:p>
        </p:txBody>
      </p:sp>
    </p:spTree>
    <p:extLst>
      <p:ext uri="{BB962C8B-B14F-4D97-AF65-F5344CB8AC3E}">
        <p14:creationId xmlns:p14="http://schemas.microsoft.com/office/powerpoint/2010/main" val="1763114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71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D4D2253-0596-4F8B-B17B-6FE57F9BEF88}" type="slidenum">
              <a:rPr lang="zh-TW" altLang="en-US"/>
              <a:pPr/>
              <a:t>2</a:t>
            </a:fld>
            <a:endParaRPr lang="zh-TW" altLang="en-US"/>
          </a:p>
        </p:txBody>
      </p:sp>
    </p:spTree>
    <p:extLst>
      <p:ext uri="{BB962C8B-B14F-4D97-AF65-F5344CB8AC3E}">
        <p14:creationId xmlns:p14="http://schemas.microsoft.com/office/powerpoint/2010/main" val="4138220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71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D4D2253-0596-4F8B-B17B-6FE57F9BEF88}" type="slidenum">
              <a:rPr lang="zh-TW" altLang="en-US"/>
              <a:pPr/>
              <a:t>20</a:t>
            </a:fld>
            <a:endParaRPr lang="zh-TW" altLang="en-US"/>
          </a:p>
        </p:txBody>
      </p:sp>
    </p:spTree>
    <p:extLst>
      <p:ext uri="{BB962C8B-B14F-4D97-AF65-F5344CB8AC3E}">
        <p14:creationId xmlns:p14="http://schemas.microsoft.com/office/powerpoint/2010/main" val="19756105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71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D4D2253-0596-4F8B-B17B-6FE57F9BEF88}" type="slidenum">
              <a:rPr lang="zh-TW" altLang="en-US"/>
              <a:pPr/>
              <a:t>21</a:t>
            </a:fld>
            <a:endParaRPr lang="zh-TW" altLang="en-US"/>
          </a:p>
        </p:txBody>
      </p:sp>
    </p:spTree>
    <p:extLst>
      <p:ext uri="{BB962C8B-B14F-4D97-AF65-F5344CB8AC3E}">
        <p14:creationId xmlns:p14="http://schemas.microsoft.com/office/powerpoint/2010/main" val="39602746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71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D4D2253-0596-4F8B-B17B-6FE57F9BEF88}" type="slidenum">
              <a:rPr lang="zh-TW" altLang="en-US"/>
              <a:pPr/>
              <a:t>22</a:t>
            </a:fld>
            <a:endParaRPr lang="zh-TW" altLang="en-US"/>
          </a:p>
        </p:txBody>
      </p:sp>
    </p:spTree>
    <p:extLst>
      <p:ext uri="{BB962C8B-B14F-4D97-AF65-F5344CB8AC3E}">
        <p14:creationId xmlns:p14="http://schemas.microsoft.com/office/powerpoint/2010/main" val="9987552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71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D4D2253-0596-4F8B-B17B-6FE57F9BEF88}" type="slidenum">
              <a:rPr lang="zh-TW" altLang="en-US"/>
              <a:pPr/>
              <a:t>23</a:t>
            </a:fld>
            <a:endParaRPr lang="zh-TW" altLang="en-US"/>
          </a:p>
        </p:txBody>
      </p:sp>
    </p:spTree>
    <p:extLst>
      <p:ext uri="{BB962C8B-B14F-4D97-AF65-F5344CB8AC3E}">
        <p14:creationId xmlns:p14="http://schemas.microsoft.com/office/powerpoint/2010/main" val="36420155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71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D4D2253-0596-4F8B-B17B-6FE57F9BEF88}" type="slidenum">
              <a:rPr lang="zh-TW" altLang="en-US"/>
              <a:pPr/>
              <a:t>24</a:t>
            </a:fld>
            <a:endParaRPr lang="zh-TW" altLang="en-US"/>
          </a:p>
        </p:txBody>
      </p:sp>
    </p:spTree>
    <p:extLst>
      <p:ext uri="{BB962C8B-B14F-4D97-AF65-F5344CB8AC3E}">
        <p14:creationId xmlns:p14="http://schemas.microsoft.com/office/powerpoint/2010/main" val="26550862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71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D4D2253-0596-4F8B-B17B-6FE57F9BEF88}" type="slidenum">
              <a:rPr lang="zh-TW" altLang="en-US"/>
              <a:pPr/>
              <a:t>25</a:t>
            </a:fld>
            <a:endParaRPr lang="zh-TW" altLang="en-US"/>
          </a:p>
        </p:txBody>
      </p:sp>
    </p:spTree>
    <p:extLst>
      <p:ext uri="{BB962C8B-B14F-4D97-AF65-F5344CB8AC3E}">
        <p14:creationId xmlns:p14="http://schemas.microsoft.com/office/powerpoint/2010/main" val="13058814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71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D4D2253-0596-4F8B-B17B-6FE57F9BEF88}" type="slidenum">
              <a:rPr lang="zh-TW" altLang="en-US"/>
              <a:pPr/>
              <a:t>26</a:t>
            </a:fld>
            <a:endParaRPr lang="zh-TW" altLang="en-US"/>
          </a:p>
        </p:txBody>
      </p:sp>
    </p:spTree>
    <p:extLst>
      <p:ext uri="{BB962C8B-B14F-4D97-AF65-F5344CB8AC3E}">
        <p14:creationId xmlns:p14="http://schemas.microsoft.com/office/powerpoint/2010/main" val="34412885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71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D4D2253-0596-4F8B-B17B-6FE57F9BEF88}" type="slidenum">
              <a:rPr lang="zh-TW" altLang="en-US"/>
              <a:pPr/>
              <a:t>27</a:t>
            </a:fld>
            <a:endParaRPr lang="zh-TW" altLang="en-US"/>
          </a:p>
        </p:txBody>
      </p:sp>
    </p:spTree>
    <p:extLst>
      <p:ext uri="{BB962C8B-B14F-4D97-AF65-F5344CB8AC3E}">
        <p14:creationId xmlns:p14="http://schemas.microsoft.com/office/powerpoint/2010/main" val="23333928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71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D4D2253-0596-4F8B-B17B-6FE57F9BEF88}" type="slidenum">
              <a:rPr lang="zh-TW" altLang="en-US"/>
              <a:pPr/>
              <a:t>28</a:t>
            </a:fld>
            <a:endParaRPr lang="zh-TW" altLang="en-US"/>
          </a:p>
        </p:txBody>
      </p:sp>
    </p:spTree>
    <p:extLst>
      <p:ext uri="{BB962C8B-B14F-4D97-AF65-F5344CB8AC3E}">
        <p14:creationId xmlns:p14="http://schemas.microsoft.com/office/powerpoint/2010/main" val="3926066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71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D4D2253-0596-4F8B-B17B-6FE57F9BEF88}" type="slidenum">
              <a:rPr lang="zh-TW" altLang="en-US"/>
              <a:pPr/>
              <a:t>29</a:t>
            </a:fld>
            <a:endParaRPr lang="zh-TW" altLang="en-US"/>
          </a:p>
        </p:txBody>
      </p:sp>
    </p:spTree>
    <p:extLst>
      <p:ext uri="{BB962C8B-B14F-4D97-AF65-F5344CB8AC3E}">
        <p14:creationId xmlns:p14="http://schemas.microsoft.com/office/powerpoint/2010/main" val="1293325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71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D4D2253-0596-4F8B-B17B-6FE57F9BEF88}" type="slidenum">
              <a:rPr lang="zh-TW" altLang="en-US"/>
              <a:pPr/>
              <a:t>3</a:t>
            </a:fld>
            <a:endParaRPr lang="zh-TW" altLang="en-US"/>
          </a:p>
        </p:txBody>
      </p:sp>
    </p:spTree>
    <p:extLst>
      <p:ext uri="{BB962C8B-B14F-4D97-AF65-F5344CB8AC3E}">
        <p14:creationId xmlns:p14="http://schemas.microsoft.com/office/powerpoint/2010/main" val="25083254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71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D4D2253-0596-4F8B-B17B-6FE57F9BEF88}" type="slidenum">
              <a:rPr lang="zh-TW" altLang="en-US"/>
              <a:pPr/>
              <a:t>30</a:t>
            </a:fld>
            <a:endParaRPr lang="zh-TW" altLang="en-US"/>
          </a:p>
        </p:txBody>
      </p:sp>
    </p:spTree>
    <p:extLst>
      <p:ext uri="{BB962C8B-B14F-4D97-AF65-F5344CB8AC3E}">
        <p14:creationId xmlns:p14="http://schemas.microsoft.com/office/powerpoint/2010/main" val="4626989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71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D4D2253-0596-4F8B-B17B-6FE57F9BEF88}" type="slidenum">
              <a:rPr lang="zh-TW" altLang="en-US"/>
              <a:pPr/>
              <a:t>31</a:t>
            </a:fld>
            <a:endParaRPr lang="zh-TW" altLang="en-US"/>
          </a:p>
        </p:txBody>
      </p:sp>
    </p:spTree>
    <p:extLst>
      <p:ext uri="{BB962C8B-B14F-4D97-AF65-F5344CB8AC3E}">
        <p14:creationId xmlns:p14="http://schemas.microsoft.com/office/powerpoint/2010/main" val="5423224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71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D4D2253-0596-4F8B-B17B-6FE57F9BEF88}" type="slidenum">
              <a:rPr lang="zh-TW" altLang="en-US"/>
              <a:pPr/>
              <a:t>32</a:t>
            </a:fld>
            <a:endParaRPr lang="zh-TW" altLang="en-US"/>
          </a:p>
        </p:txBody>
      </p:sp>
    </p:spTree>
    <p:extLst>
      <p:ext uri="{BB962C8B-B14F-4D97-AF65-F5344CB8AC3E}">
        <p14:creationId xmlns:p14="http://schemas.microsoft.com/office/powerpoint/2010/main" val="34551579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71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D4D2253-0596-4F8B-B17B-6FE57F9BEF88}" type="slidenum">
              <a:rPr lang="zh-TW" altLang="en-US"/>
              <a:pPr/>
              <a:t>33</a:t>
            </a:fld>
            <a:endParaRPr lang="zh-TW" altLang="en-US"/>
          </a:p>
        </p:txBody>
      </p:sp>
    </p:spTree>
    <p:extLst>
      <p:ext uri="{BB962C8B-B14F-4D97-AF65-F5344CB8AC3E}">
        <p14:creationId xmlns:p14="http://schemas.microsoft.com/office/powerpoint/2010/main" val="32501802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71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D4D2253-0596-4F8B-B17B-6FE57F9BEF88}" type="slidenum">
              <a:rPr lang="zh-TW" altLang="en-US"/>
              <a:pPr/>
              <a:t>34</a:t>
            </a:fld>
            <a:endParaRPr lang="zh-TW" altLang="en-US"/>
          </a:p>
        </p:txBody>
      </p:sp>
    </p:spTree>
    <p:extLst>
      <p:ext uri="{BB962C8B-B14F-4D97-AF65-F5344CB8AC3E}">
        <p14:creationId xmlns:p14="http://schemas.microsoft.com/office/powerpoint/2010/main" val="37224766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71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D4D2253-0596-4F8B-B17B-6FE57F9BEF88}" type="slidenum">
              <a:rPr lang="zh-TW" altLang="en-US"/>
              <a:pPr/>
              <a:t>35</a:t>
            </a:fld>
            <a:endParaRPr lang="zh-TW" altLang="en-US"/>
          </a:p>
        </p:txBody>
      </p:sp>
    </p:spTree>
    <p:extLst>
      <p:ext uri="{BB962C8B-B14F-4D97-AF65-F5344CB8AC3E}">
        <p14:creationId xmlns:p14="http://schemas.microsoft.com/office/powerpoint/2010/main" val="12564959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71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D4D2253-0596-4F8B-B17B-6FE57F9BEF88}" type="slidenum">
              <a:rPr lang="zh-TW" altLang="en-US"/>
              <a:pPr/>
              <a:t>36</a:t>
            </a:fld>
            <a:endParaRPr lang="zh-TW" altLang="en-US"/>
          </a:p>
        </p:txBody>
      </p:sp>
    </p:spTree>
    <p:extLst>
      <p:ext uri="{BB962C8B-B14F-4D97-AF65-F5344CB8AC3E}">
        <p14:creationId xmlns:p14="http://schemas.microsoft.com/office/powerpoint/2010/main" val="27715494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71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D4D2253-0596-4F8B-B17B-6FE57F9BEF88}" type="slidenum">
              <a:rPr lang="zh-TW" altLang="en-US"/>
              <a:pPr/>
              <a:t>37</a:t>
            </a:fld>
            <a:endParaRPr lang="zh-TW" altLang="en-US"/>
          </a:p>
        </p:txBody>
      </p:sp>
    </p:spTree>
    <p:extLst>
      <p:ext uri="{BB962C8B-B14F-4D97-AF65-F5344CB8AC3E}">
        <p14:creationId xmlns:p14="http://schemas.microsoft.com/office/powerpoint/2010/main" val="2941719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71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D4D2253-0596-4F8B-B17B-6FE57F9BEF88}" type="slidenum">
              <a:rPr lang="zh-TW" altLang="en-US"/>
              <a:pPr/>
              <a:t>4</a:t>
            </a:fld>
            <a:endParaRPr lang="zh-TW" altLang="en-US"/>
          </a:p>
        </p:txBody>
      </p:sp>
    </p:spTree>
    <p:extLst>
      <p:ext uri="{BB962C8B-B14F-4D97-AF65-F5344CB8AC3E}">
        <p14:creationId xmlns:p14="http://schemas.microsoft.com/office/powerpoint/2010/main" val="2128326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71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D4D2253-0596-4F8B-B17B-6FE57F9BEF88}" type="slidenum">
              <a:rPr lang="zh-TW" altLang="en-US"/>
              <a:pPr/>
              <a:t>5</a:t>
            </a:fld>
            <a:endParaRPr lang="zh-TW" altLang="en-US"/>
          </a:p>
        </p:txBody>
      </p:sp>
    </p:spTree>
    <p:extLst>
      <p:ext uri="{BB962C8B-B14F-4D97-AF65-F5344CB8AC3E}">
        <p14:creationId xmlns:p14="http://schemas.microsoft.com/office/powerpoint/2010/main" val="4224328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71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D4D2253-0596-4F8B-B17B-6FE57F9BEF88}" type="slidenum">
              <a:rPr lang="zh-TW" altLang="en-US"/>
              <a:pPr/>
              <a:t>6</a:t>
            </a:fld>
            <a:endParaRPr lang="zh-TW" altLang="en-US"/>
          </a:p>
        </p:txBody>
      </p:sp>
    </p:spTree>
    <p:extLst>
      <p:ext uri="{BB962C8B-B14F-4D97-AF65-F5344CB8AC3E}">
        <p14:creationId xmlns:p14="http://schemas.microsoft.com/office/powerpoint/2010/main" val="2625238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71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D4D2253-0596-4F8B-B17B-6FE57F9BEF88}" type="slidenum">
              <a:rPr lang="zh-TW" altLang="en-US"/>
              <a:pPr/>
              <a:t>7</a:t>
            </a:fld>
            <a:endParaRPr lang="zh-TW" altLang="en-US"/>
          </a:p>
        </p:txBody>
      </p:sp>
    </p:spTree>
    <p:extLst>
      <p:ext uri="{BB962C8B-B14F-4D97-AF65-F5344CB8AC3E}">
        <p14:creationId xmlns:p14="http://schemas.microsoft.com/office/powerpoint/2010/main" val="3830019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71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D4D2253-0596-4F8B-B17B-6FE57F9BEF88}" type="slidenum">
              <a:rPr lang="zh-TW" altLang="en-US"/>
              <a:pPr/>
              <a:t>8</a:t>
            </a:fld>
            <a:endParaRPr lang="zh-TW" altLang="en-US"/>
          </a:p>
        </p:txBody>
      </p:sp>
    </p:spTree>
    <p:extLst>
      <p:ext uri="{BB962C8B-B14F-4D97-AF65-F5344CB8AC3E}">
        <p14:creationId xmlns:p14="http://schemas.microsoft.com/office/powerpoint/2010/main" val="2463726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71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D4D2253-0596-4F8B-B17B-6FE57F9BEF88}" type="slidenum">
              <a:rPr lang="zh-TW" altLang="en-US"/>
              <a:pPr/>
              <a:t>9</a:t>
            </a:fld>
            <a:endParaRPr lang="zh-TW" altLang="en-US"/>
          </a:p>
        </p:txBody>
      </p:sp>
    </p:spTree>
    <p:extLst>
      <p:ext uri="{BB962C8B-B14F-4D97-AF65-F5344CB8AC3E}">
        <p14:creationId xmlns:p14="http://schemas.microsoft.com/office/powerpoint/2010/main" val="906390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lvl1pPr>
              <a:defRPr/>
            </a:lvl1pPr>
          </a:lstStyle>
          <a:p>
            <a:pPr>
              <a:defRPr/>
            </a:pPr>
            <a:fld id="{017EC3F0-3F00-463A-8609-4846711E6C75}" type="datetime1">
              <a:rPr lang="zh-TW" altLang="en-US" smtClean="0"/>
              <a:pPr>
                <a:defRPr/>
              </a:pPr>
              <a:t>2024/4/9</a:t>
            </a:fld>
            <a:endParaRPr lang="zh-TW" altLang="en-US"/>
          </a:p>
        </p:txBody>
      </p:sp>
      <p:sp>
        <p:nvSpPr>
          <p:cNvPr id="5" name="Footer Placeholder 4"/>
          <p:cNvSpPr>
            <a:spLocks noGrp="1"/>
          </p:cNvSpPr>
          <p:nvPr>
            <p:ph type="ftr" sz="quarter" idx="11"/>
          </p:nvPr>
        </p:nvSpPr>
        <p:spPr/>
        <p:txBody>
          <a:bodyPr/>
          <a:lstStyle>
            <a:lvl1pPr>
              <a:defRPr/>
            </a:lvl1pPr>
          </a:lstStyle>
          <a:p>
            <a:pPr>
              <a:defRPr/>
            </a:pPr>
            <a:endParaRPr lang="zh-TW" altLang="en-US"/>
          </a:p>
        </p:txBody>
      </p:sp>
      <p:sp>
        <p:nvSpPr>
          <p:cNvPr id="6" name="Slide Number Placeholder 5"/>
          <p:cNvSpPr>
            <a:spLocks noGrp="1"/>
          </p:cNvSpPr>
          <p:nvPr>
            <p:ph type="sldNum" sz="quarter" idx="12"/>
          </p:nvPr>
        </p:nvSpPr>
        <p:spPr/>
        <p:txBody>
          <a:bodyPr/>
          <a:lstStyle>
            <a:lvl1pPr>
              <a:defRPr/>
            </a:lvl1pPr>
          </a:lstStyle>
          <a:p>
            <a:pPr>
              <a:defRPr/>
            </a:pPr>
            <a:fld id="{934155EB-B5AC-4EA4-963A-D9165D47E697}" type="slidenum">
              <a:rPr lang="zh-TW" altLang="en-US"/>
              <a:pPr>
                <a:defRPr/>
              </a:pPr>
              <a:t>‹#›</a:t>
            </a:fld>
            <a:endParaRPr lang="zh-TW" altLang="en-US"/>
          </a:p>
        </p:txBody>
      </p:sp>
    </p:spTree>
    <p:extLst>
      <p:ext uri="{BB962C8B-B14F-4D97-AF65-F5344CB8AC3E}">
        <p14:creationId xmlns:p14="http://schemas.microsoft.com/office/powerpoint/2010/main" val="4023656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3"/>
          <p:cNvSpPr>
            <a:spLocks noGrp="1"/>
          </p:cNvSpPr>
          <p:nvPr>
            <p:ph type="dt" sz="half" idx="10"/>
          </p:nvPr>
        </p:nvSpPr>
        <p:spPr/>
        <p:txBody>
          <a:bodyPr/>
          <a:lstStyle>
            <a:lvl1pPr>
              <a:defRPr/>
            </a:lvl1pPr>
          </a:lstStyle>
          <a:p>
            <a:pPr>
              <a:defRPr/>
            </a:pPr>
            <a:fld id="{A1591868-BEB9-46D1-974F-57B49BA406AE}" type="datetime1">
              <a:rPr lang="zh-TW" altLang="en-US" smtClean="0"/>
              <a:pPr>
                <a:defRPr/>
              </a:pPr>
              <a:t>2024/4/9</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BD618218-F164-4080-99E9-AD0041AE788F}" type="slidenum">
              <a:rPr lang="zh-TW" altLang="en-US"/>
              <a:pPr>
                <a:defRPr/>
              </a:pPr>
              <a:t>‹#›</a:t>
            </a:fld>
            <a:endParaRPr lang="zh-TW" altLang="en-US"/>
          </a:p>
        </p:txBody>
      </p:sp>
    </p:spTree>
    <p:extLst>
      <p:ext uri="{BB962C8B-B14F-4D97-AF65-F5344CB8AC3E}">
        <p14:creationId xmlns:p14="http://schemas.microsoft.com/office/powerpoint/2010/main" val="1000894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lvl1pPr>
              <a:defRPr/>
            </a:lvl1pPr>
          </a:lstStyle>
          <a:p>
            <a:pPr>
              <a:defRPr/>
            </a:pPr>
            <a:fld id="{159B5D6B-25E4-402F-9389-9412AA5ACF3F}" type="datetime1">
              <a:rPr lang="zh-TW" altLang="en-US" smtClean="0"/>
              <a:pPr>
                <a:defRPr/>
              </a:pPr>
              <a:t>2024/4/9</a:t>
            </a:fld>
            <a:endParaRPr lang="zh-TW" altLang="en-US"/>
          </a:p>
        </p:txBody>
      </p:sp>
      <p:sp>
        <p:nvSpPr>
          <p:cNvPr id="5" name="Footer Placeholder 4"/>
          <p:cNvSpPr>
            <a:spLocks noGrp="1"/>
          </p:cNvSpPr>
          <p:nvPr>
            <p:ph type="ftr" sz="quarter" idx="11"/>
          </p:nvPr>
        </p:nvSpPr>
        <p:spPr/>
        <p:txBody>
          <a:bodyPr/>
          <a:lstStyle>
            <a:lvl1pPr>
              <a:defRPr/>
            </a:lvl1pPr>
          </a:lstStyle>
          <a:p>
            <a:pPr>
              <a:defRPr/>
            </a:pPr>
            <a:endParaRPr lang="zh-TW" altLang="en-US"/>
          </a:p>
        </p:txBody>
      </p:sp>
      <p:sp>
        <p:nvSpPr>
          <p:cNvPr id="6" name="Slide Number Placeholder 5"/>
          <p:cNvSpPr>
            <a:spLocks noGrp="1"/>
          </p:cNvSpPr>
          <p:nvPr>
            <p:ph type="sldNum" sz="quarter" idx="12"/>
          </p:nvPr>
        </p:nvSpPr>
        <p:spPr/>
        <p:txBody>
          <a:bodyPr/>
          <a:lstStyle>
            <a:lvl1pPr>
              <a:defRPr/>
            </a:lvl1pPr>
          </a:lstStyle>
          <a:p>
            <a:pPr>
              <a:defRPr/>
            </a:pPr>
            <a:fld id="{1AFFD538-48D0-4421-B221-218635526FF4}" type="slidenum">
              <a:rPr lang="zh-TW" altLang="en-US"/>
              <a:pPr>
                <a:defRPr/>
              </a:pPr>
              <a:t>‹#›</a:t>
            </a:fld>
            <a:endParaRPr lang="zh-TW" altLang="en-US"/>
          </a:p>
        </p:txBody>
      </p:sp>
    </p:spTree>
    <p:extLst>
      <p:ext uri="{BB962C8B-B14F-4D97-AF65-F5344CB8AC3E}">
        <p14:creationId xmlns:p14="http://schemas.microsoft.com/office/powerpoint/2010/main" val="3822773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lvl1pPr>
              <a:defRPr/>
            </a:lvl1pPr>
          </a:lstStyle>
          <a:p>
            <a:pPr>
              <a:defRPr/>
            </a:pPr>
            <a:fld id="{6BD29EE6-1284-4084-AFC1-082007888712}" type="datetime1">
              <a:rPr lang="zh-TW" altLang="en-US" smtClean="0"/>
              <a:pPr>
                <a:defRPr/>
              </a:pPr>
              <a:t>2024/4/9</a:t>
            </a:fld>
            <a:endParaRPr lang="zh-TW" altLang="en-US"/>
          </a:p>
        </p:txBody>
      </p:sp>
      <p:sp>
        <p:nvSpPr>
          <p:cNvPr id="5" name="Footer Placeholder 4"/>
          <p:cNvSpPr>
            <a:spLocks noGrp="1"/>
          </p:cNvSpPr>
          <p:nvPr>
            <p:ph type="ftr" sz="quarter" idx="11"/>
          </p:nvPr>
        </p:nvSpPr>
        <p:spPr/>
        <p:txBody>
          <a:bodyPr/>
          <a:lstStyle>
            <a:lvl1pPr>
              <a:defRPr/>
            </a:lvl1pPr>
          </a:lstStyle>
          <a:p>
            <a:pPr>
              <a:defRPr/>
            </a:pPr>
            <a:endParaRPr lang="zh-TW" altLang="en-US"/>
          </a:p>
        </p:txBody>
      </p:sp>
      <p:sp>
        <p:nvSpPr>
          <p:cNvPr id="6" name="Slide Number Placeholder 5"/>
          <p:cNvSpPr>
            <a:spLocks noGrp="1"/>
          </p:cNvSpPr>
          <p:nvPr>
            <p:ph type="sldNum" sz="quarter" idx="12"/>
          </p:nvPr>
        </p:nvSpPr>
        <p:spPr/>
        <p:txBody>
          <a:bodyPr/>
          <a:lstStyle>
            <a:lvl1pPr>
              <a:defRPr/>
            </a:lvl1pPr>
          </a:lstStyle>
          <a:p>
            <a:pPr>
              <a:defRPr/>
            </a:pPr>
            <a:fld id="{CA2C1FA8-4414-4B8F-AF0E-0E5913EABF81}" type="slidenum">
              <a:rPr lang="zh-TW" altLang="en-US"/>
              <a:pPr>
                <a:defRPr/>
              </a:pPr>
              <a:t>‹#›</a:t>
            </a:fld>
            <a:endParaRPr lang="zh-TW" altLang="en-US"/>
          </a:p>
        </p:txBody>
      </p:sp>
    </p:spTree>
    <p:extLst>
      <p:ext uri="{BB962C8B-B14F-4D97-AF65-F5344CB8AC3E}">
        <p14:creationId xmlns:p14="http://schemas.microsoft.com/office/powerpoint/2010/main" val="2505846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lvl1pPr>
              <a:defRPr/>
            </a:lvl1pPr>
          </a:lstStyle>
          <a:p>
            <a:pPr>
              <a:defRPr/>
            </a:pPr>
            <a:fld id="{16DF24D8-7AF4-4A10-8B4B-44619CDA0CD4}" type="datetime1">
              <a:rPr lang="zh-TW" altLang="en-US" smtClean="0"/>
              <a:pPr>
                <a:defRPr/>
              </a:pPr>
              <a:t>2024/4/9</a:t>
            </a:fld>
            <a:endParaRPr lang="zh-TW" altLang="en-US"/>
          </a:p>
        </p:txBody>
      </p:sp>
      <p:sp>
        <p:nvSpPr>
          <p:cNvPr id="5" name="Footer Placeholder 4"/>
          <p:cNvSpPr>
            <a:spLocks noGrp="1"/>
          </p:cNvSpPr>
          <p:nvPr>
            <p:ph type="ftr" sz="quarter" idx="11"/>
          </p:nvPr>
        </p:nvSpPr>
        <p:spPr/>
        <p:txBody>
          <a:bodyPr/>
          <a:lstStyle>
            <a:lvl1pPr>
              <a:defRPr/>
            </a:lvl1pPr>
          </a:lstStyle>
          <a:p>
            <a:pPr>
              <a:defRPr/>
            </a:pPr>
            <a:endParaRPr lang="zh-TW" altLang="en-US"/>
          </a:p>
        </p:txBody>
      </p:sp>
      <p:sp>
        <p:nvSpPr>
          <p:cNvPr id="6" name="Slide Number Placeholder 5"/>
          <p:cNvSpPr>
            <a:spLocks noGrp="1"/>
          </p:cNvSpPr>
          <p:nvPr>
            <p:ph type="sldNum" sz="quarter" idx="12"/>
          </p:nvPr>
        </p:nvSpPr>
        <p:spPr/>
        <p:txBody>
          <a:bodyPr/>
          <a:lstStyle>
            <a:lvl1pPr>
              <a:defRPr/>
            </a:lvl1pPr>
          </a:lstStyle>
          <a:p>
            <a:pPr>
              <a:defRPr/>
            </a:pPr>
            <a:fld id="{B62388E7-26EF-4714-A632-9B7D7908684B}" type="slidenum">
              <a:rPr lang="zh-TW" altLang="en-US"/>
              <a:pPr>
                <a:defRPr/>
              </a:pPr>
              <a:t>‹#›</a:t>
            </a:fld>
            <a:endParaRPr lang="zh-TW" altLang="en-US"/>
          </a:p>
        </p:txBody>
      </p:sp>
    </p:spTree>
    <p:extLst>
      <p:ext uri="{BB962C8B-B14F-4D97-AF65-F5344CB8AC3E}">
        <p14:creationId xmlns:p14="http://schemas.microsoft.com/office/powerpoint/2010/main" val="2929994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pPr>
              <a:defRPr/>
            </a:pPr>
            <a:fld id="{C37DC857-6A68-4D24-AD2A-4D7BBD90C48C}" type="datetime1">
              <a:rPr lang="zh-TW" altLang="en-US" smtClean="0"/>
              <a:pPr>
                <a:defRPr/>
              </a:pPr>
              <a:t>2024/4/9</a:t>
            </a:fld>
            <a:endParaRPr lang="zh-TW" altLang="en-US"/>
          </a:p>
        </p:txBody>
      </p:sp>
      <p:sp>
        <p:nvSpPr>
          <p:cNvPr id="4" name="頁尾版面配置區 3"/>
          <p:cNvSpPr>
            <a:spLocks noGrp="1"/>
          </p:cNvSpPr>
          <p:nvPr>
            <p:ph type="ftr" sz="quarter" idx="11"/>
          </p:nvPr>
        </p:nvSpPr>
        <p:spPr/>
        <p:txBody>
          <a:bodyPr/>
          <a:lstStyle/>
          <a:p>
            <a:pPr>
              <a:defRPr/>
            </a:pPr>
            <a:endParaRPr lang="zh-TW" altLang="en-US"/>
          </a:p>
        </p:txBody>
      </p:sp>
      <p:sp>
        <p:nvSpPr>
          <p:cNvPr id="5" name="投影片編號版面配置區 4"/>
          <p:cNvSpPr>
            <a:spLocks noGrp="1"/>
          </p:cNvSpPr>
          <p:nvPr>
            <p:ph type="sldNum" sz="quarter" idx="12"/>
          </p:nvPr>
        </p:nvSpPr>
        <p:spPr/>
        <p:txBody>
          <a:bodyPr/>
          <a:lstStyle/>
          <a:p>
            <a:pPr>
              <a:defRPr/>
            </a:pPr>
            <a:fld id="{26C3F84E-CAA0-41F7-B68C-7DBFBE585434}" type="slidenum">
              <a:rPr lang="zh-TW" altLang="en-US" smtClean="0"/>
              <a:pPr>
                <a:defRPr/>
              </a:pPr>
              <a:t>‹#›</a:t>
            </a:fld>
            <a:endParaRPr lang="zh-TW" altLang="en-US"/>
          </a:p>
        </p:txBody>
      </p:sp>
    </p:spTree>
    <p:extLst>
      <p:ext uri="{BB962C8B-B14F-4D97-AF65-F5344CB8AC3E}">
        <p14:creationId xmlns:p14="http://schemas.microsoft.com/office/powerpoint/2010/main" val="2522248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lvl1pPr>
              <a:defRPr/>
            </a:lvl1pPr>
          </a:lstStyle>
          <a:p>
            <a:pPr>
              <a:defRPr/>
            </a:pPr>
            <a:fld id="{04BBD6BE-CED3-47A4-A2D1-744F561BCD44}" type="datetime1">
              <a:rPr lang="zh-TW" altLang="en-US" smtClean="0"/>
              <a:pPr>
                <a:defRPr/>
              </a:pPr>
              <a:t>2024/4/9</a:t>
            </a:fld>
            <a:endParaRPr lang="zh-TW" altLang="en-US"/>
          </a:p>
        </p:txBody>
      </p:sp>
      <p:sp>
        <p:nvSpPr>
          <p:cNvPr id="5" name="Footer Placeholder 4"/>
          <p:cNvSpPr>
            <a:spLocks noGrp="1"/>
          </p:cNvSpPr>
          <p:nvPr>
            <p:ph type="ftr" sz="quarter" idx="11"/>
          </p:nvPr>
        </p:nvSpPr>
        <p:spPr/>
        <p:txBody>
          <a:bodyPr/>
          <a:lstStyle>
            <a:lvl1pPr>
              <a:defRPr/>
            </a:lvl1pPr>
          </a:lstStyle>
          <a:p>
            <a:pPr>
              <a:defRPr/>
            </a:pPr>
            <a:endParaRPr lang="zh-TW" altLang="en-US"/>
          </a:p>
        </p:txBody>
      </p:sp>
      <p:sp>
        <p:nvSpPr>
          <p:cNvPr id="6" name="Slide Number Placeholder 5"/>
          <p:cNvSpPr>
            <a:spLocks noGrp="1"/>
          </p:cNvSpPr>
          <p:nvPr>
            <p:ph type="sldNum" sz="quarter" idx="12"/>
          </p:nvPr>
        </p:nvSpPr>
        <p:spPr/>
        <p:txBody>
          <a:bodyPr/>
          <a:lstStyle>
            <a:lvl1pPr>
              <a:defRPr/>
            </a:lvl1pPr>
          </a:lstStyle>
          <a:p>
            <a:pPr>
              <a:defRPr/>
            </a:pPr>
            <a:fld id="{4FD9D33D-7BF4-4D95-AA4F-9AF5383D86E4}" type="slidenum">
              <a:rPr lang="zh-TW" altLang="en-US"/>
              <a:pPr>
                <a:defRPr/>
              </a:pPr>
              <a:t>‹#›</a:t>
            </a:fld>
            <a:endParaRPr lang="zh-TW" altLang="en-US"/>
          </a:p>
        </p:txBody>
      </p:sp>
    </p:spTree>
    <p:extLst>
      <p:ext uri="{BB962C8B-B14F-4D97-AF65-F5344CB8AC3E}">
        <p14:creationId xmlns:p14="http://schemas.microsoft.com/office/powerpoint/2010/main" val="1545104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a:lvl1pPr>
          </a:lstStyle>
          <a:p>
            <a:pPr>
              <a:defRPr/>
            </a:pPr>
            <a:fld id="{FCDCA549-1B97-49CF-9BA1-D53E89B84F25}" type="datetime1">
              <a:rPr lang="zh-TW" altLang="en-US" smtClean="0"/>
              <a:pPr>
                <a:defRPr/>
              </a:pPr>
              <a:t>2024/4/9</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F9B0E03D-FAF7-4B91-9BA7-23D9209F1761}" type="slidenum">
              <a:rPr lang="zh-TW" altLang="en-US"/>
              <a:pPr>
                <a:defRPr/>
              </a:pPr>
              <a:t>‹#›</a:t>
            </a:fld>
            <a:endParaRPr lang="zh-TW" altLang="en-US"/>
          </a:p>
        </p:txBody>
      </p:sp>
    </p:spTree>
    <p:extLst>
      <p:ext uri="{BB962C8B-B14F-4D97-AF65-F5344CB8AC3E}">
        <p14:creationId xmlns:p14="http://schemas.microsoft.com/office/powerpoint/2010/main" val="1828822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3"/>
          <p:cNvSpPr>
            <a:spLocks noGrp="1"/>
          </p:cNvSpPr>
          <p:nvPr>
            <p:ph type="dt" sz="half" idx="10"/>
          </p:nvPr>
        </p:nvSpPr>
        <p:spPr/>
        <p:txBody>
          <a:bodyPr/>
          <a:lstStyle>
            <a:lvl1pPr>
              <a:defRPr/>
            </a:lvl1pPr>
          </a:lstStyle>
          <a:p>
            <a:pPr>
              <a:defRPr/>
            </a:pPr>
            <a:fld id="{F08DCAED-5976-4AF9-A34A-CB937BE96260}" type="datetime1">
              <a:rPr lang="zh-TW" altLang="en-US" smtClean="0"/>
              <a:pPr>
                <a:defRPr/>
              </a:pPr>
              <a:t>2024/4/9</a:t>
            </a:fld>
            <a:endParaRPr lang="zh-TW" altLang="en-US"/>
          </a:p>
        </p:txBody>
      </p:sp>
      <p:sp>
        <p:nvSpPr>
          <p:cNvPr id="8" name="Footer Placeholder 4"/>
          <p:cNvSpPr>
            <a:spLocks noGrp="1"/>
          </p:cNvSpPr>
          <p:nvPr>
            <p:ph type="ftr" sz="quarter" idx="11"/>
          </p:nvPr>
        </p:nvSpPr>
        <p:spPr/>
        <p:txBody>
          <a:bodyPr/>
          <a:lstStyle>
            <a:lvl1pPr>
              <a:defRPr/>
            </a:lvl1pPr>
          </a:lstStyle>
          <a:p>
            <a:pPr>
              <a:defRPr/>
            </a:pPr>
            <a:endParaRPr lang="zh-TW" altLang="en-US"/>
          </a:p>
        </p:txBody>
      </p:sp>
      <p:sp>
        <p:nvSpPr>
          <p:cNvPr id="9" name="Slide Number Placeholder 5"/>
          <p:cNvSpPr>
            <a:spLocks noGrp="1"/>
          </p:cNvSpPr>
          <p:nvPr>
            <p:ph type="sldNum" sz="quarter" idx="12"/>
          </p:nvPr>
        </p:nvSpPr>
        <p:spPr/>
        <p:txBody>
          <a:bodyPr/>
          <a:lstStyle>
            <a:lvl1pPr>
              <a:defRPr/>
            </a:lvl1pPr>
          </a:lstStyle>
          <a:p>
            <a:pPr>
              <a:defRPr/>
            </a:pPr>
            <a:fld id="{E4B8D48E-A071-46C7-8418-715C1FC7292A}" type="slidenum">
              <a:rPr lang="zh-TW" altLang="en-US"/>
              <a:pPr>
                <a:defRPr/>
              </a:pPr>
              <a:t>‹#›</a:t>
            </a:fld>
            <a:endParaRPr lang="zh-TW" altLang="en-US"/>
          </a:p>
        </p:txBody>
      </p:sp>
    </p:spTree>
    <p:extLst>
      <p:ext uri="{BB962C8B-B14F-4D97-AF65-F5344CB8AC3E}">
        <p14:creationId xmlns:p14="http://schemas.microsoft.com/office/powerpoint/2010/main" val="1732301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3"/>
          <p:cNvSpPr>
            <a:spLocks noGrp="1"/>
          </p:cNvSpPr>
          <p:nvPr>
            <p:ph type="dt" sz="half" idx="10"/>
          </p:nvPr>
        </p:nvSpPr>
        <p:spPr/>
        <p:txBody>
          <a:bodyPr/>
          <a:lstStyle>
            <a:lvl1pPr>
              <a:defRPr/>
            </a:lvl1pPr>
          </a:lstStyle>
          <a:p>
            <a:pPr>
              <a:defRPr/>
            </a:pPr>
            <a:fld id="{AFE876E5-4C4C-4785-AC1E-0D85B7E37F8B}" type="datetime1">
              <a:rPr lang="zh-TW" altLang="en-US" smtClean="0"/>
              <a:pPr>
                <a:defRPr/>
              </a:pPr>
              <a:t>2024/4/9</a:t>
            </a:fld>
            <a:endParaRPr lang="zh-TW" altLang="en-US"/>
          </a:p>
        </p:txBody>
      </p:sp>
      <p:sp>
        <p:nvSpPr>
          <p:cNvPr id="4" name="Footer Placeholder 4"/>
          <p:cNvSpPr>
            <a:spLocks noGrp="1"/>
          </p:cNvSpPr>
          <p:nvPr>
            <p:ph type="ftr" sz="quarter" idx="11"/>
          </p:nvPr>
        </p:nvSpPr>
        <p:spPr/>
        <p:txBody>
          <a:bodyPr/>
          <a:lstStyle>
            <a:lvl1pPr>
              <a:defRPr/>
            </a:lvl1pPr>
          </a:lstStyle>
          <a:p>
            <a:pPr>
              <a:defRPr/>
            </a:pPr>
            <a:endParaRPr lang="zh-TW" altLang="en-US"/>
          </a:p>
        </p:txBody>
      </p:sp>
      <p:sp>
        <p:nvSpPr>
          <p:cNvPr id="5" name="Slide Number Placeholder 5"/>
          <p:cNvSpPr>
            <a:spLocks noGrp="1"/>
          </p:cNvSpPr>
          <p:nvPr>
            <p:ph type="sldNum" sz="quarter" idx="12"/>
          </p:nvPr>
        </p:nvSpPr>
        <p:spPr/>
        <p:txBody>
          <a:bodyPr/>
          <a:lstStyle>
            <a:lvl1pPr>
              <a:defRPr/>
            </a:lvl1pPr>
          </a:lstStyle>
          <a:p>
            <a:pPr>
              <a:defRPr/>
            </a:pPr>
            <a:fld id="{46E71BA6-6CC6-4115-A351-921F3748B68C}" type="slidenum">
              <a:rPr lang="zh-TW" altLang="en-US"/>
              <a:pPr>
                <a:defRPr/>
              </a:pPr>
              <a:t>‹#›</a:t>
            </a:fld>
            <a:endParaRPr lang="zh-TW" altLang="en-US"/>
          </a:p>
        </p:txBody>
      </p:sp>
    </p:spTree>
    <p:extLst>
      <p:ext uri="{BB962C8B-B14F-4D97-AF65-F5344CB8AC3E}">
        <p14:creationId xmlns:p14="http://schemas.microsoft.com/office/powerpoint/2010/main" val="1984370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A81A911-DC7B-4C67-A459-08FC1F39197C}" type="datetime1">
              <a:rPr lang="zh-TW" altLang="en-US" smtClean="0"/>
              <a:pPr>
                <a:defRPr/>
              </a:pPr>
              <a:t>2024/4/9</a:t>
            </a:fld>
            <a:endParaRPr lang="zh-TW" altLang="en-US"/>
          </a:p>
        </p:txBody>
      </p:sp>
      <p:sp>
        <p:nvSpPr>
          <p:cNvPr id="3" name="Footer Placeholder 4"/>
          <p:cNvSpPr>
            <a:spLocks noGrp="1"/>
          </p:cNvSpPr>
          <p:nvPr>
            <p:ph type="ftr" sz="quarter" idx="11"/>
          </p:nvPr>
        </p:nvSpPr>
        <p:spPr/>
        <p:txBody>
          <a:bodyPr/>
          <a:lstStyle>
            <a:lvl1pPr>
              <a:defRPr/>
            </a:lvl1pPr>
          </a:lstStyle>
          <a:p>
            <a:pPr>
              <a:defRPr/>
            </a:pPr>
            <a:endParaRPr lang="zh-TW" altLang="en-US"/>
          </a:p>
        </p:txBody>
      </p:sp>
      <p:sp>
        <p:nvSpPr>
          <p:cNvPr id="4" name="Slide Number Placeholder 5"/>
          <p:cNvSpPr>
            <a:spLocks noGrp="1"/>
          </p:cNvSpPr>
          <p:nvPr>
            <p:ph type="sldNum" sz="quarter" idx="12"/>
          </p:nvPr>
        </p:nvSpPr>
        <p:spPr/>
        <p:txBody>
          <a:bodyPr/>
          <a:lstStyle>
            <a:lvl1pPr>
              <a:defRPr/>
            </a:lvl1pPr>
          </a:lstStyle>
          <a:p>
            <a:pPr>
              <a:defRPr/>
            </a:pPr>
            <a:fld id="{9AF8B9E3-5A27-4A4F-95A8-9E2E63A9DD06}" type="slidenum">
              <a:rPr lang="zh-TW" altLang="en-US"/>
              <a:pPr>
                <a:defRPr/>
              </a:pPr>
              <a:t>‹#›</a:t>
            </a:fld>
            <a:endParaRPr lang="zh-TW" altLang="en-US"/>
          </a:p>
        </p:txBody>
      </p:sp>
    </p:spTree>
    <p:extLst>
      <p:ext uri="{BB962C8B-B14F-4D97-AF65-F5344CB8AC3E}">
        <p14:creationId xmlns:p14="http://schemas.microsoft.com/office/powerpoint/2010/main" val="1611690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3"/>
          <p:cNvSpPr>
            <a:spLocks noGrp="1"/>
          </p:cNvSpPr>
          <p:nvPr>
            <p:ph type="dt" sz="half" idx="10"/>
          </p:nvPr>
        </p:nvSpPr>
        <p:spPr/>
        <p:txBody>
          <a:bodyPr/>
          <a:lstStyle>
            <a:lvl1pPr>
              <a:defRPr/>
            </a:lvl1pPr>
          </a:lstStyle>
          <a:p>
            <a:pPr>
              <a:defRPr/>
            </a:pPr>
            <a:fld id="{B9CAD0A1-10D3-4146-A05C-2A1393D435BB}" type="datetime1">
              <a:rPr lang="zh-TW" altLang="en-US" smtClean="0"/>
              <a:pPr>
                <a:defRPr/>
              </a:pPr>
              <a:t>2024/4/9</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F0FFF617-AF64-4CA9-941A-AFC6A3323CFB}" type="slidenum">
              <a:rPr lang="zh-TW" altLang="en-US"/>
              <a:pPr>
                <a:defRPr/>
              </a:pPr>
              <a:t>‹#›</a:t>
            </a:fld>
            <a:endParaRPr lang="zh-TW" altLang="en-US"/>
          </a:p>
        </p:txBody>
      </p:sp>
    </p:spTree>
    <p:extLst>
      <p:ext uri="{BB962C8B-B14F-4D97-AF65-F5344CB8AC3E}">
        <p14:creationId xmlns:p14="http://schemas.microsoft.com/office/powerpoint/2010/main" val="3593203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White">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C37DC857-6A68-4D24-AD2A-4D7BBD90C48C}" type="datetime1">
              <a:rPr lang="zh-TW" altLang="en-US" smtClean="0"/>
              <a:pPr>
                <a:defRPr/>
              </a:pPr>
              <a:t>2024/4/9</a:t>
            </a:fld>
            <a:endParaRPr lang="zh-TW" alt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zh-TW" alt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26C3F84E-CAA0-41F7-B68C-7DBFBE585434}"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hyperlink" Target="https://resim.land.moi.gov.tw/"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hdphoto" Target="../media/hdphoto2.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6.png"/><Relationship Id="rId5" Type="http://schemas.openxmlformats.org/officeDocument/2006/relationships/diagramQuickStyle" Target="../diagrams/quickStyle2.xml"/><Relationship Id="rId10" Type="http://schemas.microsoft.com/office/2007/relationships/hdphoto" Target="../media/hdphoto4.wdp"/><Relationship Id="rId4" Type="http://schemas.openxmlformats.org/officeDocument/2006/relationships/diagramLayout" Target="../diagrams/layout2.xml"/><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png"/><Relationship Id="rId7" Type="http://schemas.openxmlformats.org/officeDocument/2006/relationships/diagramColors" Target="../diagrams/colors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png"/><Relationship Id="rId7" Type="http://schemas.openxmlformats.org/officeDocument/2006/relationships/diagramColors" Target="../diagrams/colors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png"/><Relationship Id="rId7" Type="http://schemas.openxmlformats.org/officeDocument/2006/relationships/diagramColors" Target="../diagrams/colors5.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6.wdp"/><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3.png"/><Relationship Id="rId5" Type="http://schemas.microsoft.com/office/2007/relationships/hdphoto" Target="../media/hdphoto5.wdp"/><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4.png"/><Relationship Id="rId7" Type="http://schemas.openxmlformats.org/officeDocument/2006/relationships/diagramColors" Target="../diagrams/colors6.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1.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4.png"/><Relationship Id="rId7" Type="http://schemas.openxmlformats.org/officeDocument/2006/relationships/diagramColors" Target="../diagrams/colors8.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diagramDrawing" Target="../diagrams/drawing9.xml"/><Relationship Id="rId3" Type="http://schemas.openxmlformats.org/officeDocument/2006/relationships/image" Target="../media/image24.png"/><Relationship Id="rId7" Type="http://schemas.openxmlformats.org/officeDocument/2006/relationships/image" Target="../media/image27.png"/><Relationship Id="rId12" Type="http://schemas.openxmlformats.org/officeDocument/2006/relationships/diagramColors" Target="../diagrams/colors9.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diagramQuickStyle" Target="../diagrams/quickStyle9.xml"/><Relationship Id="rId5" Type="http://schemas.openxmlformats.org/officeDocument/2006/relationships/image" Target="../media/image25.png"/><Relationship Id="rId10" Type="http://schemas.openxmlformats.org/officeDocument/2006/relationships/diagramLayout" Target="../diagrams/layout9.xml"/><Relationship Id="rId4" Type="http://schemas.openxmlformats.org/officeDocument/2006/relationships/image" Target="../media/image4.png"/><Relationship Id="rId9" Type="http://schemas.openxmlformats.org/officeDocument/2006/relationships/diagramData" Target="../diagrams/data9.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microsoft.com/office/2007/relationships/hdphoto" Target="../media/hdphoto2.wdp"/><Relationship Id="rId4" Type="http://schemas.openxmlformats.org/officeDocument/2006/relationships/diagramData" Target="../diagrams/data1.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C2566D6-022F-4AB1-B06B-F17A54B66B0D}"/>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BB75A958-E47F-4221-9408-2DD08305D9A9}"/>
              </a:ext>
            </a:extLst>
          </p:cNvPr>
          <p:cNvSpPr>
            <a:spLocks noGrp="1"/>
          </p:cNvSpPr>
          <p:nvPr>
            <p:ph idx="1"/>
          </p:nvPr>
        </p:nvSpPr>
        <p:spPr/>
        <p:txBody>
          <a:bodyPr/>
          <a:lstStyle/>
          <a:p>
            <a:endParaRPr lang="zh-TW" altLang="en-US"/>
          </a:p>
        </p:txBody>
      </p:sp>
      <p:pic>
        <p:nvPicPr>
          <p:cNvPr id="4" name="圖片 3">
            <a:extLst>
              <a:ext uri="{FF2B5EF4-FFF2-40B4-BE49-F238E27FC236}">
                <a16:creationId xmlns:a16="http://schemas.microsoft.com/office/drawing/2014/main" id="{94E3D9BF-160C-405E-B211-B21EE5D852E4}"/>
              </a:ext>
            </a:extLst>
          </p:cNvPr>
          <p:cNvPicPr>
            <a:picLocks noChangeAspect="1"/>
          </p:cNvPicPr>
          <p:nvPr/>
        </p:nvPicPr>
        <p:blipFill>
          <a:blip r:embed="rId2" cstate="print"/>
          <a:stretch>
            <a:fillRect/>
          </a:stretch>
        </p:blipFill>
        <p:spPr>
          <a:xfrm>
            <a:off x="-1230" y="0"/>
            <a:ext cx="9144793" cy="3505504"/>
          </a:xfrm>
          <a:prstGeom prst="rect">
            <a:avLst/>
          </a:prstGeom>
        </p:spPr>
      </p:pic>
      <p:sp>
        <p:nvSpPr>
          <p:cNvPr id="5" name="雙波浪 4">
            <a:extLst>
              <a:ext uri="{FF2B5EF4-FFF2-40B4-BE49-F238E27FC236}">
                <a16:creationId xmlns:a16="http://schemas.microsoft.com/office/drawing/2014/main" id="{FEBA91EE-348E-404A-A2BF-04CC9EBF2323}"/>
              </a:ext>
            </a:extLst>
          </p:cNvPr>
          <p:cNvSpPr/>
          <p:nvPr/>
        </p:nvSpPr>
        <p:spPr>
          <a:xfrm>
            <a:off x="-36513" y="3040380"/>
            <a:ext cx="9215438" cy="4519295"/>
          </a:xfrm>
          <a:prstGeom prst="doubleWave">
            <a:avLst>
              <a:gd name="adj1" fmla="val 6250"/>
              <a:gd name="adj2" fmla="val -19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atin typeface="標楷體" pitchFamily="65" charset="-120"/>
              <a:ea typeface="標楷體" pitchFamily="65" charset="-120"/>
            </a:endParaRPr>
          </a:p>
        </p:txBody>
      </p:sp>
      <p:sp>
        <p:nvSpPr>
          <p:cNvPr id="7" name="矩形 6">
            <a:extLst>
              <a:ext uri="{FF2B5EF4-FFF2-40B4-BE49-F238E27FC236}">
                <a16:creationId xmlns:a16="http://schemas.microsoft.com/office/drawing/2014/main" id="{489A9025-E87F-48C0-A962-507526D3F570}"/>
              </a:ext>
            </a:extLst>
          </p:cNvPr>
          <p:cNvSpPr/>
          <p:nvPr/>
        </p:nvSpPr>
        <p:spPr>
          <a:xfrm>
            <a:off x="1175892" y="3505504"/>
            <a:ext cx="7044183" cy="1437971"/>
          </a:xfrm>
          <a:prstGeom prst="rect">
            <a:avLst/>
          </a:prstGeom>
          <a:solidFill>
            <a:srgbClr val="7898BE"/>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defRPr/>
            </a:pPr>
            <a:r>
              <a:rPr lang="zh-TW" altLang="en-US" sz="3600" b="1" dirty="0">
                <a:effectLst>
                  <a:outerShdw blurRad="38100" dist="38100" dir="2700000" algn="tl">
                    <a:srgbClr val="000000">
                      <a:alpha val="43137"/>
                    </a:srgbClr>
                  </a:outerShdw>
                </a:effectLst>
                <a:latin typeface="Calibri" panose="020F0502020204030204" pitchFamily="34" charset="0"/>
                <a:ea typeface="標楷體" pitchFamily="65" charset="-120"/>
                <a:cs typeface="Calibri" panose="020F0502020204030204" pitchFamily="34" charset="0"/>
              </a:rPr>
              <a:t>不動產經紀業</a:t>
            </a:r>
            <a:r>
              <a:rPr lang="en-US" altLang="zh-TW" sz="3600" b="1" dirty="0">
                <a:effectLst>
                  <a:outerShdw blurRad="38100" dist="38100" dir="2700000" algn="tl">
                    <a:srgbClr val="000000">
                      <a:alpha val="43137"/>
                    </a:srgbClr>
                  </a:outerShdw>
                </a:effectLst>
                <a:latin typeface="Calibri" panose="020F0502020204030204" pitchFamily="34" charset="0"/>
                <a:ea typeface="標楷體" pitchFamily="65" charset="-120"/>
                <a:cs typeface="Calibri" panose="020F0502020204030204" pitchFamily="34" charset="0"/>
              </a:rPr>
              <a:t>-</a:t>
            </a:r>
          </a:p>
          <a:p>
            <a:pPr algn="ctr">
              <a:defRPr/>
            </a:pPr>
            <a:r>
              <a:rPr lang="zh-TW" altLang="en-US" sz="3600" b="1" dirty="0">
                <a:effectLst>
                  <a:outerShdw blurRad="38100" dist="38100" dir="2700000" algn="tl">
                    <a:srgbClr val="000000">
                      <a:alpha val="43137"/>
                    </a:srgbClr>
                  </a:outerShdw>
                </a:effectLst>
                <a:latin typeface="Calibri" panose="020F0502020204030204" pitchFamily="34" charset="0"/>
                <a:ea typeface="標楷體" pitchFamily="65" charset="-120"/>
                <a:cs typeface="Calibri" panose="020F0502020204030204" pitchFamily="34" charset="0"/>
              </a:rPr>
              <a:t>業務查核重點及相關宣導</a:t>
            </a:r>
            <a:endParaRPr lang="en-US" altLang="zh-TW" sz="3600" b="1" dirty="0">
              <a:effectLst>
                <a:outerShdw blurRad="38100" dist="38100" dir="2700000" algn="tl">
                  <a:srgbClr val="000000">
                    <a:alpha val="43137"/>
                  </a:srgbClr>
                </a:outerShdw>
              </a:effectLst>
              <a:latin typeface="Calibri" panose="020F0502020204030204" pitchFamily="34" charset="0"/>
              <a:ea typeface="標楷體" pitchFamily="65" charset="-120"/>
              <a:cs typeface="Calibri" panose="020F0502020204030204" pitchFamily="34" charset="0"/>
            </a:endParaRPr>
          </a:p>
        </p:txBody>
      </p:sp>
      <p:pic>
        <p:nvPicPr>
          <p:cNvPr id="9" name="圖片 8" descr="一張含有 字型, 圖形, 筆跡, 文字 的圖片&#10;&#10;自動產生的描述">
            <a:extLst>
              <a:ext uri="{FF2B5EF4-FFF2-40B4-BE49-F238E27FC236}">
                <a16:creationId xmlns:a16="http://schemas.microsoft.com/office/drawing/2014/main" id="{2D386A07-D92D-4FA1-860D-4ED5C11AD2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597" y="6069871"/>
            <a:ext cx="2320309" cy="723836"/>
          </a:xfrm>
          <a:prstGeom prst="rect">
            <a:avLst/>
          </a:prstGeom>
        </p:spPr>
      </p:pic>
      <p:sp>
        <p:nvSpPr>
          <p:cNvPr id="6" name="文字方塊 5">
            <a:extLst>
              <a:ext uri="{FF2B5EF4-FFF2-40B4-BE49-F238E27FC236}">
                <a16:creationId xmlns:a16="http://schemas.microsoft.com/office/drawing/2014/main" id="{3B77E6B0-6278-4758-A44F-22062DC10998}"/>
              </a:ext>
            </a:extLst>
          </p:cNvPr>
          <p:cNvSpPr txBox="1"/>
          <p:nvPr/>
        </p:nvSpPr>
        <p:spPr>
          <a:xfrm>
            <a:off x="5625168" y="5078412"/>
            <a:ext cx="2590363" cy="818557"/>
          </a:xfrm>
          <a:prstGeom prst="rect">
            <a:avLst/>
          </a:prstGeom>
          <a:noFill/>
        </p:spPr>
        <p:txBody>
          <a:bodyPr wrap="square" rtlCol="0">
            <a:spAutoFit/>
          </a:bodyPr>
          <a:lstStyle/>
          <a:p>
            <a:pPr algn="ctr">
              <a:lnSpc>
                <a:spcPts val="3000"/>
              </a:lnSpc>
            </a:pPr>
            <a:r>
              <a:rPr lang="zh-TW" altLang="en-US" b="1" dirty="0">
                <a:solidFill>
                  <a:schemeClr val="bg1">
                    <a:lumMod val="50000"/>
                  </a:schemeClr>
                </a:solidFill>
                <a:latin typeface="微軟正黑體" panose="020B0604030504040204" pitchFamily="34" charset="-120"/>
                <a:ea typeface="微軟正黑體" panose="020B0604030504040204" pitchFamily="34" charset="-120"/>
              </a:rPr>
              <a:t>基隆市政府地政處</a:t>
            </a:r>
            <a:endParaRPr lang="en-US" altLang="zh-TW" b="1" dirty="0">
              <a:solidFill>
                <a:schemeClr val="bg1">
                  <a:lumMod val="50000"/>
                </a:schemeClr>
              </a:solidFill>
              <a:latin typeface="微軟正黑體" panose="020B0604030504040204" pitchFamily="34" charset="-120"/>
              <a:ea typeface="微軟正黑體" panose="020B0604030504040204" pitchFamily="34" charset="-120"/>
            </a:endParaRPr>
          </a:p>
          <a:p>
            <a:pPr algn="ctr">
              <a:lnSpc>
                <a:spcPts val="3000"/>
              </a:lnSpc>
            </a:pPr>
            <a:r>
              <a:rPr lang="en-US" altLang="zh-TW" b="1" dirty="0">
                <a:solidFill>
                  <a:schemeClr val="bg1">
                    <a:lumMod val="50000"/>
                  </a:schemeClr>
                </a:solidFill>
                <a:latin typeface="微軟正黑體" panose="020B0604030504040204" pitchFamily="34" charset="-120"/>
                <a:ea typeface="微軟正黑體" panose="020B0604030504040204" pitchFamily="34" charset="-120"/>
              </a:rPr>
              <a:t>113</a:t>
            </a:r>
            <a:r>
              <a:rPr lang="zh-TW" altLang="en-US" b="1" dirty="0">
                <a:solidFill>
                  <a:schemeClr val="bg1">
                    <a:lumMod val="50000"/>
                  </a:schemeClr>
                </a:solidFill>
                <a:latin typeface="微軟正黑體" panose="020B0604030504040204" pitchFamily="34" charset="-120"/>
                <a:ea typeface="微軟正黑體" panose="020B0604030504040204" pitchFamily="34" charset="-120"/>
              </a:rPr>
              <a:t>年</a:t>
            </a:r>
            <a:r>
              <a:rPr lang="en-US" altLang="zh-TW" b="1" dirty="0">
                <a:solidFill>
                  <a:schemeClr val="bg1">
                    <a:lumMod val="50000"/>
                  </a:schemeClr>
                </a:solidFill>
                <a:latin typeface="微軟正黑體" panose="020B0604030504040204" pitchFamily="34" charset="-120"/>
                <a:ea typeface="微軟正黑體" panose="020B0604030504040204" pitchFamily="34" charset="-120"/>
              </a:rPr>
              <a:t>4</a:t>
            </a:r>
            <a:r>
              <a:rPr lang="zh-TW" altLang="en-US" b="1" dirty="0">
                <a:solidFill>
                  <a:schemeClr val="bg1">
                    <a:lumMod val="50000"/>
                  </a:schemeClr>
                </a:solidFill>
                <a:latin typeface="微軟正黑體" panose="020B0604030504040204" pitchFamily="34" charset="-120"/>
                <a:ea typeface="微軟正黑體" panose="020B0604030504040204" pitchFamily="34" charset="-120"/>
              </a:rPr>
              <a:t>月</a:t>
            </a:r>
            <a:r>
              <a:rPr lang="en-US" altLang="zh-TW" b="1" dirty="0">
                <a:solidFill>
                  <a:schemeClr val="bg1">
                    <a:lumMod val="50000"/>
                  </a:schemeClr>
                </a:solidFill>
                <a:latin typeface="微軟正黑體" panose="020B0604030504040204" pitchFamily="34" charset="-120"/>
                <a:ea typeface="微軟正黑體" panose="020B0604030504040204" pitchFamily="34" charset="-120"/>
              </a:rPr>
              <a:t>9</a:t>
            </a:r>
            <a:r>
              <a:rPr lang="zh-TW" altLang="en-US" b="1" dirty="0">
                <a:solidFill>
                  <a:schemeClr val="bg1">
                    <a:lumMod val="50000"/>
                  </a:schemeClr>
                </a:solidFill>
                <a:latin typeface="微軟正黑體" panose="020B0604030504040204" pitchFamily="34" charset="-120"/>
                <a:ea typeface="微軟正黑體" panose="020B0604030504040204" pitchFamily="34" charset="-120"/>
              </a:rPr>
              <a:t>日</a:t>
            </a:r>
          </a:p>
        </p:txBody>
      </p:sp>
    </p:spTree>
    <p:extLst>
      <p:ext uri="{BB962C8B-B14F-4D97-AF65-F5344CB8AC3E}">
        <p14:creationId xmlns:p14="http://schemas.microsoft.com/office/powerpoint/2010/main" val="1725490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接點 8"/>
          <p:cNvCxnSpPr>
            <a:cxnSpLocks/>
          </p:cNvCxnSpPr>
          <p:nvPr/>
        </p:nvCxnSpPr>
        <p:spPr>
          <a:xfrm>
            <a:off x="0" y="831478"/>
            <a:ext cx="9144000"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3" name="橢圓 32"/>
          <p:cNvSpPr/>
          <p:nvPr/>
        </p:nvSpPr>
        <p:spPr>
          <a:xfrm>
            <a:off x="8696325" y="6477000"/>
            <a:ext cx="323850" cy="323850"/>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華康魏碑體(P)"/>
              <a:ea typeface="微軟正黑體" pitchFamily="34" charset="-120"/>
            </a:endParaRPr>
          </a:p>
        </p:txBody>
      </p:sp>
      <p:sp>
        <p:nvSpPr>
          <p:cNvPr id="3" name="投影片編號版面配置區 2"/>
          <p:cNvSpPr>
            <a:spLocks noGrp="1"/>
          </p:cNvSpPr>
          <p:nvPr>
            <p:ph type="sldNum" sz="quarter" idx="12"/>
          </p:nvPr>
        </p:nvSpPr>
        <p:spPr>
          <a:xfrm>
            <a:off x="6962775" y="6456018"/>
            <a:ext cx="2057400" cy="365125"/>
          </a:xfrm>
        </p:spPr>
        <p:txBody>
          <a:bodyPr/>
          <a:lstStyle/>
          <a:p>
            <a:pPr>
              <a:defRPr/>
            </a:pPr>
            <a:fld id="{B62388E7-26EF-4714-A632-9B7D7908684B}" type="slidenum">
              <a:rPr lang="zh-TW" altLang="en-US" sz="1800" smtClean="0">
                <a:solidFill>
                  <a:schemeClr val="tx1">
                    <a:lumMod val="65000"/>
                    <a:lumOff val="35000"/>
                  </a:schemeClr>
                </a:solidFill>
              </a:rPr>
              <a:pPr>
                <a:defRPr/>
              </a:pPr>
              <a:t>9</a:t>
            </a:fld>
            <a:endParaRPr lang="zh-TW" altLang="en-US" sz="1800" dirty="0">
              <a:solidFill>
                <a:schemeClr val="tx1">
                  <a:lumMod val="65000"/>
                  <a:lumOff val="35000"/>
                </a:schemeClr>
              </a:solidFill>
            </a:endParaRPr>
          </a:p>
        </p:txBody>
      </p:sp>
      <p:sp>
        <p:nvSpPr>
          <p:cNvPr id="14" name="文字方塊 13">
            <a:extLst>
              <a:ext uri="{FF2B5EF4-FFF2-40B4-BE49-F238E27FC236}">
                <a16:creationId xmlns:a16="http://schemas.microsoft.com/office/drawing/2014/main" id="{6C8078ED-7C3F-4D0E-8CB1-381655D4DD65}"/>
              </a:ext>
            </a:extLst>
          </p:cNvPr>
          <p:cNvSpPr txBox="1"/>
          <p:nvPr/>
        </p:nvSpPr>
        <p:spPr>
          <a:xfrm>
            <a:off x="1631191" y="88478"/>
            <a:ext cx="7074188" cy="646331"/>
          </a:xfrm>
          <a:prstGeom prst="rect">
            <a:avLst/>
          </a:prstGeom>
          <a:noFill/>
        </p:spPr>
        <p:txBody>
          <a:bodyPr wrap="square" rtlCol="0">
            <a:spAutoFit/>
          </a:bodyPr>
          <a:lstStyle/>
          <a:p>
            <a:pPr algn="ctr"/>
            <a:r>
              <a:rPr lang="zh-TW" altLang="en-US" sz="3600" dirty="0">
                <a:ln w="12700">
                  <a:solidFill>
                    <a:schemeClr val="bg1"/>
                  </a:solidFill>
                </a:ln>
                <a:solidFill>
                  <a:schemeClr val="tx2">
                    <a:lumMod val="75000"/>
                  </a:schemeClr>
                </a:solidFill>
                <a:effectLst>
                  <a:outerShdw blurRad="38100" dist="38100" dir="2700000" algn="tl">
                    <a:srgbClr val="000000">
                      <a:alpha val="43137"/>
                    </a:srgbClr>
                  </a:outerShdw>
                </a:effectLst>
                <a:latin typeface="華康新特黑體" panose="02010609010101010101" pitchFamily="49" charset="-120"/>
                <a:ea typeface="華康新特黑體" panose="02010609010101010101" pitchFamily="49" charset="-120"/>
                <a:cs typeface="+mj-cs"/>
              </a:rPr>
              <a:t>貳、業務查核重點</a:t>
            </a:r>
          </a:p>
        </p:txBody>
      </p:sp>
      <p:sp>
        <p:nvSpPr>
          <p:cNvPr id="4" name="文字方塊 3">
            <a:extLst>
              <a:ext uri="{FF2B5EF4-FFF2-40B4-BE49-F238E27FC236}">
                <a16:creationId xmlns:a16="http://schemas.microsoft.com/office/drawing/2014/main" id="{473712AC-4C3F-4FB7-86E2-FFBC71B13537}"/>
              </a:ext>
            </a:extLst>
          </p:cNvPr>
          <p:cNvSpPr txBox="1"/>
          <p:nvPr/>
        </p:nvSpPr>
        <p:spPr>
          <a:xfrm>
            <a:off x="277309" y="1063459"/>
            <a:ext cx="3761291" cy="523220"/>
          </a:xfrm>
          <a:prstGeom prst="rect">
            <a:avLst/>
          </a:prstGeom>
          <a:solidFill>
            <a:schemeClr val="accent6">
              <a:lumMod val="50000"/>
            </a:schemeClr>
          </a:solidFill>
        </p:spPr>
        <p:txBody>
          <a:bodyPr wrap="square" rtlCol="0">
            <a:spAutoFit/>
          </a:bodyPr>
          <a:lstStyle/>
          <a:p>
            <a:pPr algn="ctr"/>
            <a:r>
              <a:rPr lang="zh-TW" altLang="en-US" sz="2800" b="1" dirty="0">
                <a:solidFill>
                  <a:schemeClr val="lt1"/>
                </a:solidFill>
                <a:latin typeface="微軟正黑體" panose="020B0604030504040204" pitchFamily="34" charset="-120"/>
                <a:ea typeface="微軟正黑體" panose="020B0604030504040204" pitchFamily="34" charset="-120"/>
              </a:rPr>
              <a:t>查核重點三：僱用人員</a:t>
            </a:r>
          </a:p>
        </p:txBody>
      </p:sp>
      <p:sp>
        <p:nvSpPr>
          <p:cNvPr id="5" name="文字方塊 4">
            <a:extLst>
              <a:ext uri="{FF2B5EF4-FFF2-40B4-BE49-F238E27FC236}">
                <a16:creationId xmlns:a16="http://schemas.microsoft.com/office/drawing/2014/main" id="{5CBDF4D7-1FCB-444A-97CB-4A0A46CFD47A}"/>
              </a:ext>
            </a:extLst>
          </p:cNvPr>
          <p:cNvSpPr txBox="1"/>
          <p:nvPr/>
        </p:nvSpPr>
        <p:spPr>
          <a:xfrm>
            <a:off x="467810" y="1841198"/>
            <a:ext cx="8142790" cy="2747547"/>
          </a:xfrm>
          <a:prstGeom prst="rect">
            <a:avLst/>
          </a:prstGeom>
          <a:noFill/>
        </p:spPr>
        <p:txBody>
          <a:bodyPr wrap="square" rtlCol="0">
            <a:spAutoFit/>
          </a:bodyPr>
          <a:lstStyle/>
          <a:p>
            <a:pPr marL="180975" indent="-180975">
              <a:lnSpc>
                <a:spcPts val="3500"/>
              </a:lnSpc>
              <a:spcBef>
                <a:spcPts val="1200"/>
              </a:spcBef>
            </a:pPr>
            <a:r>
              <a:rPr lang="en-US" altLang="zh-TW" sz="2200" b="1" dirty="0">
                <a:latin typeface="微軟正黑體" panose="020B0604030504040204" pitchFamily="34" charset="-120"/>
                <a:ea typeface="微軟正黑體" panose="020B0604030504040204" pitchFamily="34" charset="-120"/>
              </a:rPr>
              <a:t>3.</a:t>
            </a:r>
            <a:r>
              <a:rPr lang="zh-TW" altLang="en-US" sz="2200" b="1" dirty="0">
                <a:latin typeface="微軟正黑體" panose="020B0604030504040204" pitchFamily="34" charset="-120"/>
                <a:ea typeface="微軟正黑體" panose="020B0604030504040204" pitchFamily="34" charset="-120"/>
              </a:rPr>
              <a:t>經紀人員是否</a:t>
            </a:r>
            <a:r>
              <a:rPr lang="zh-TW" altLang="en-US" sz="2800" b="1" i="1" dirty="0">
                <a:solidFill>
                  <a:srgbClr val="FF0000"/>
                </a:solidFill>
                <a:latin typeface="微軟正黑體" panose="020B0604030504040204" pitchFamily="34" charset="-120"/>
                <a:ea typeface="微軟正黑體" panose="020B0604030504040204" pitchFamily="34" charset="-120"/>
              </a:rPr>
              <a:t>全數備查</a:t>
            </a:r>
            <a:r>
              <a:rPr lang="zh-TW" altLang="en-US" sz="2200" b="1" dirty="0">
                <a:latin typeface="微軟正黑體" panose="020B0604030504040204" pitchFamily="34" charset="-120"/>
                <a:ea typeface="微軟正黑體" panose="020B0604030504040204" pitchFamily="34" charset="-120"/>
              </a:rPr>
              <a:t>：</a:t>
            </a:r>
            <a:r>
              <a:rPr lang="en-US" altLang="zh-TW" sz="1600" dirty="0">
                <a:solidFill>
                  <a:schemeClr val="bg1">
                    <a:lumMod val="50000"/>
                  </a:schemeClr>
                </a:solidFill>
                <a:latin typeface="華康粗圓體" panose="020F0709000000000000" pitchFamily="49" charset="-120"/>
                <a:ea typeface="華康粗圓體" panose="020F0709000000000000" pitchFamily="49" charset="-120"/>
              </a:rPr>
              <a:t>(</a:t>
            </a:r>
            <a:r>
              <a:rPr lang="zh-TW" altLang="en-US" sz="1600" dirty="0">
                <a:solidFill>
                  <a:schemeClr val="bg1">
                    <a:lumMod val="50000"/>
                  </a:schemeClr>
                </a:solidFill>
                <a:latin typeface="華康粗圓體" panose="020F0709000000000000" pitchFamily="49" charset="-120"/>
                <a:ea typeface="華康粗圓體" panose="020F0709000000000000" pitchFamily="49" charset="-120"/>
              </a:rPr>
              <a:t>條例</a:t>
            </a:r>
            <a:r>
              <a:rPr lang="en-US" altLang="zh-TW" sz="1600" dirty="0">
                <a:solidFill>
                  <a:schemeClr val="bg1">
                    <a:lumMod val="50000"/>
                  </a:schemeClr>
                </a:solidFill>
                <a:latin typeface="華康粗圓體" panose="020F0709000000000000" pitchFamily="49" charset="-120"/>
                <a:ea typeface="華康粗圓體" panose="020F0709000000000000" pitchFamily="49" charset="-120"/>
              </a:rPr>
              <a:t>12</a:t>
            </a:r>
            <a:r>
              <a:rPr lang="zh-TW" altLang="en-US" sz="1600" dirty="0">
                <a:solidFill>
                  <a:schemeClr val="bg1">
                    <a:lumMod val="50000"/>
                  </a:schemeClr>
                </a:solidFill>
                <a:latin typeface="華康粗圓體" panose="020F0709000000000000" pitchFamily="49" charset="-120"/>
                <a:ea typeface="華康粗圓體" panose="020F0709000000000000" pitchFamily="49" charset="-120"/>
              </a:rPr>
              <a:t>、細則</a:t>
            </a:r>
            <a:r>
              <a:rPr lang="en-US" altLang="zh-TW" sz="1600" dirty="0">
                <a:solidFill>
                  <a:schemeClr val="bg1">
                    <a:lumMod val="50000"/>
                  </a:schemeClr>
                </a:solidFill>
                <a:latin typeface="華康粗圓體" panose="020F0709000000000000" pitchFamily="49" charset="-120"/>
                <a:ea typeface="華康粗圓體" panose="020F0709000000000000" pitchFamily="49" charset="-120"/>
              </a:rPr>
              <a:t>9)</a:t>
            </a:r>
          </a:p>
          <a:p>
            <a:pPr marL="542925" indent="-276225">
              <a:lnSpc>
                <a:spcPts val="3500"/>
              </a:lnSpc>
              <a:buFont typeface="Wingdings" panose="05000000000000000000" pitchFamily="2" charset="2"/>
              <a:buChar char="u"/>
            </a:pPr>
            <a:r>
              <a:rPr lang="zh-TW" altLang="en-US" sz="2200" b="1" dirty="0">
                <a:latin typeface="微軟正黑體" panose="020B0604030504040204" pitchFamily="34" charset="-120"/>
                <a:ea typeface="微軟正黑體" panose="020B0604030504040204" pitchFamily="34" charset="-120"/>
              </a:rPr>
              <a:t>應於經紀人到職或異動之日起</a:t>
            </a:r>
            <a:r>
              <a:rPr lang="en-US" altLang="zh-TW" sz="2200" b="1" dirty="0">
                <a:solidFill>
                  <a:srgbClr val="0000FF"/>
                </a:solidFill>
                <a:latin typeface="微軟正黑體" panose="020B0604030504040204" pitchFamily="34" charset="-120"/>
                <a:ea typeface="微軟正黑體" panose="020B0604030504040204" pitchFamily="34" charset="-120"/>
              </a:rPr>
              <a:t>15</a:t>
            </a:r>
            <a:r>
              <a:rPr lang="zh-TW" altLang="en-US" sz="2200" b="1" dirty="0">
                <a:solidFill>
                  <a:srgbClr val="0000FF"/>
                </a:solidFill>
                <a:latin typeface="微軟正黑體" panose="020B0604030504040204" pitchFamily="34" charset="-120"/>
                <a:ea typeface="微軟正黑體" panose="020B0604030504040204" pitchFamily="34" charset="-120"/>
              </a:rPr>
              <a:t>日內</a:t>
            </a:r>
            <a:r>
              <a:rPr lang="zh-TW" altLang="en-US" sz="2200" b="1" dirty="0">
                <a:latin typeface="微軟正黑體" panose="020B0604030504040204" pitchFamily="34" charset="-120"/>
                <a:ea typeface="微軟正黑體" panose="020B0604030504040204" pitchFamily="34" charset="-120"/>
              </a:rPr>
              <a:t>，造具名冊報請本府層報內政部備查。</a:t>
            </a:r>
            <a:endParaRPr lang="en-US" altLang="zh-TW" sz="2200" b="1" dirty="0">
              <a:latin typeface="微軟正黑體" panose="020B0604030504040204" pitchFamily="34" charset="-120"/>
              <a:ea typeface="微軟正黑體" panose="020B0604030504040204" pitchFamily="34" charset="-120"/>
            </a:endParaRPr>
          </a:p>
          <a:p>
            <a:pPr marL="542925" indent="-276225">
              <a:lnSpc>
                <a:spcPts val="3500"/>
              </a:lnSpc>
              <a:buFont typeface="Wingdings" panose="05000000000000000000" pitchFamily="2" charset="2"/>
              <a:buChar char="u"/>
            </a:pPr>
            <a:r>
              <a:rPr lang="zh-TW" altLang="en-US" sz="2200" b="1" dirty="0">
                <a:latin typeface="微軟正黑體" panose="020B0604030504040204" pitchFamily="34" charset="-120"/>
                <a:ea typeface="微軟正黑體" panose="020B0604030504040204" pitchFamily="34" charset="-120"/>
              </a:rPr>
              <a:t>僱用之經紀營業員有變更者，應於變更之日起</a:t>
            </a:r>
            <a:r>
              <a:rPr lang="en-US" altLang="zh-TW" sz="2200" b="1" dirty="0">
                <a:solidFill>
                  <a:srgbClr val="0000FF"/>
                </a:solidFill>
                <a:latin typeface="微軟正黑體" panose="020B0604030504040204" pitchFamily="34" charset="-120"/>
                <a:ea typeface="微軟正黑體" panose="020B0604030504040204" pitchFamily="34" charset="-120"/>
              </a:rPr>
              <a:t>30</a:t>
            </a:r>
            <a:r>
              <a:rPr lang="zh-TW" altLang="en-US" sz="2200" b="1" dirty="0">
                <a:solidFill>
                  <a:srgbClr val="0000FF"/>
                </a:solidFill>
                <a:latin typeface="微軟正黑體" panose="020B0604030504040204" pitchFamily="34" charset="-120"/>
                <a:ea typeface="微軟正黑體" panose="020B0604030504040204" pitchFamily="34" charset="-120"/>
              </a:rPr>
              <a:t>日內</a:t>
            </a:r>
            <a:r>
              <a:rPr lang="zh-TW" altLang="en-US" sz="2200" b="1" dirty="0">
                <a:latin typeface="微軟正黑體" panose="020B0604030504040204" pitchFamily="34" charset="-120"/>
                <a:ea typeface="微軟正黑體" panose="020B0604030504040204" pitchFamily="34" charset="-120"/>
              </a:rPr>
              <a:t>，以書面記明變更事項，並向本府申請備查。</a:t>
            </a:r>
            <a:endParaRPr lang="en-US" altLang="zh-TW" sz="2200" b="1" dirty="0">
              <a:latin typeface="微軟正黑體" panose="020B0604030504040204" pitchFamily="34" charset="-120"/>
              <a:ea typeface="微軟正黑體" panose="020B0604030504040204" pitchFamily="34" charset="-120"/>
            </a:endParaRPr>
          </a:p>
          <a:p>
            <a:pPr marL="542925" indent="-276225">
              <a:lnSpc>
                <a:spcPts val="3600"/>
              </a:lnSpc>
              <a:buFont typeface="Wingdings" panose="05000000000000000000" pitchFamily="2" charset="2"/>
              <a:buChar char="u"/>
            </a:pPr>
            <a:endParaRPr lang="en-US" altLang="zh-TW" sz="2200" b="1" dirty="0">
              <a:latin typeface="微軟正黑體" panose="020B0604030504040204" pitchFamily="34" charset="-120"/>
              <a:ea typeface="微軟正黑體" panose="020B0604030504040204" pitchFamily="34" charset="-120"/>
            </a:endParaRPr>
          </a:p>
        </p:txBody>
      </p:sp>
      <p:pic>
        <p:nvPicPr>
          <p:cNvPr id="10" name="圖片 9" descr="一張含有 字型, 圖形, 筆跡, 文字 的圖片&#10;&#10;自動產生的描述">
            <a:extLst>
              <a:ext uri="{FF2B5EF4-FFF2-40B4-BE49-F238E27FC236}">
                <a16:creationId xmlns:a16="http://schemas.microsoft.com/office/drawing/2014/main" id="{776A8235-0A82-43F7-815C-634EE76A97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50" y="127488"/>
            <a:ext cx="1711381" cy="533877"/>
          </a:xfrm>
          <a:prstGeom prst="rect">
            <a:avLst/>
          </a:prstGeom>
        </p:spPr>
      </p:pic>
      <p:sp>
        <p:nvSpPr>
          <p:cNvPr id="11" name="文字方塊 10">
            <a:extLst>
              <a:ext uri="{FF2B5EF4-FFF2-40B4-BE49-F238E27FC236}">
                <a16:creationId xmlns:a16="http://schemas.microsoft.com/office/drawing/2014/main" id="{FD52C56A-0DD1-456A-9BD6-F39ABDE8DC8F}"/>
              </a:ext>
            </a:extLst>
          </p:cNvPr>
          <p:cNvSpPr txBox="1"/>
          <p:nvPr/>
        </p:nvSpPr>
        <p:spPr>
          <a:xfrm>
            <a:off x="123825" y="4489495"/>
            <a:ext cx="4659012" cy="2058256"/>
          </a:xfrm>
          <a:prstGeom prst="rect">
            <a:avLst/>
          </a:prstGeom>
          <a:noFill/>
        </p:spPr>
        <p:txBody>
          <a:bodyPr wrap="square">
            <a:spAutoFit/>
          </a:bodyPr>
          <a:lstStyle/>
          <a:p>
            <a:pPr marL="523875" indent="-257175">
              <a:lnSpc>
                <a:spcPts val="3200"/>
              </a:lnSpc>
              <a:buFont typeface="Wingdings" panose="05000000000000000000" pitchFamily="2" charset="2"/>
              <a:buChar char="u"/>
            </a:pPr>
            <a:r>
              <a:rPr lang="zh-TW" altLang="en-US" sz="2000" dirty="0">
                <a:solidFill>
                  <a:srgbClr val="0000FF"/>
                </a:solidFill>
                <a:latin typeface="華康粗圓體" panose="020F0709000000000000" pitchFamily="49" charset="-120"/>
                <a:ea typeface="華康粗圓體" panose="020F0709000000000000" pitchFamily="49" charset="-120"/>
              </a:rPr>
              <a:t>「內政部不動產服務業資訊系統」</a:t>
            </a:r>
            <a:endParaRPr lang="en-US" altLang="zh-TW" sz="2000" dirty="0">
              <a:solidFill>
                <a:srgbClr val="0000FF"/>
              </a:solidFill>
              <a:latin typeface="華康粗圓體" panose="020F0709000000000000" pitchFamily="49" charset="-120"/>
              <a:ea typeface="華康粗圓體" panose="020F0709000000000000" pitchFamily="49" charset="-120"/>
            </a:endParaRPr>
          </a:p>
          <a:p>
            <a:pPr marL="552450" indent="76200">
              <a:lnSpc>
                <a:spcPts val="3200"/>
              </a:lnSpc>
              <a:buFont typeface="Arial" panose="020B0604020202020204" pitchFamily="34" charset="0"/>
              <a:buChar char="•"/>
            </a:pPr>
            <a:r>
              <a:rPr lang="en-US" altLang="zh-TW" dirty="0">
                <a:latin typeface="華康粗圓體" panose="020F0709000000000000" pitchFamily="49" charset="-120"/>
                <a:ea typeface="華康粗圓體" panose="020F0709000000000000" pitchFamily="49" charset="-120"/>
              </a:rPr>
              <a:t> </a:t>
            </a:r>
            <a:r>
              <a:rPr lang="zh-TW" altLang="en-US" dirty="0">
                <a:latin typeface="華康粗圓體" panose="020F0709000000000000" pitchFamily="49" charset="-120"/>
                <a:ea typeface="華康粗圓體" panose="020F0709000000000000" pitchFamily="49" charset="-120"/>
              </a:rPr>
              <a:t>網址：</a:t>
            </a:r>
            <a:r>
              <a:rPr lang="en-US" altLang="zh-TW" sz="1500" dirty="0">
                <a:latin typeface="華康粗圓體" panose="020F0709000000000000" pitchFamily="49" charset="-120"/>
                <a:ea typeface="華康粗圓體" panose="020F0709000000000000" pitchFamily="49" charset="-120"/>
                <a:hlinkClick r:id="rId4"/>
              </a:rPr>
              <a:t>https://resim.land.moi.gov.tw/</a:t>
            </a:r>
            <a:endParaRPr lang="en-US" altLang="zh-TW" sz="1500" dirty="0">
              <a:latin typeface="華康粗圓體" panose="020F0709000000000000" pitchFamily="49" charset="-120"/>
              <a:ea typeface="華康粗圓體" panose="020F0709000000000000" pitchFamily="49" charset="-120"/>
            </a:endParaRPr>
          </a:p>
          <a:p>
            <a:pPr marL="714375" indent="-171450">
              <a:lnSpc>
                <a:spcPts val="3200"/>
              </a:lnSpc>
              <a:buFont typeface="Arial" panose="020B0604020202020204" pitchFamily="34" charset="0"/>
              <a:buChar char="•"/>
            </a:pPr>
            <a:r>
              <a:rPr lang="zh-TW" altLang="en-US" sz="1800" dirty="0">
                <a:latin typeface="華康粗圓體" panose="020F0709000000000000" pitchFamily="49" charset="-120"/>
                <a:ea typeface="華康粗圓體" panose="020F0709000000000000" pitchFamily="49" charset="-120"/>
              </a:rPr>
              <a:t>提供業者多項線上申辦服務，請多加利用！</a:t>
            </a:r>
          </a:p>
          <a:p>
            <a:pPr marL="266700">
              <a:lnSpc>
                <a:spcPts val="2800"/>
              </a:lnSpc>
            </a:pPr>
            <a:endParaRPr lang="en-US" altLang="zh-TW" dirty="0">
              <a:latin typeface="華康粗圓體" panose="020F0709000000000000" pitchFamily="49" charset="-120"/>
              <a:ea typeface="華康粗圓體" panose="020F0709000000000000" pitchFamily="49" charset="-120"/>
            </a:endParaRPr>
          </a:p>
        </p:txBody>
      </p:sp>
      <p:pic>
        <p:nvPicPr>
          <p:cNvPr id="7" name="圖片 6">
            <a:extLst>
              <a:ext uri="{FF2B5EF4-FFF2-40B4-BE49-F238E27FC236}">
                <a16:creationId xmlns:a16="http://schemas.microsoft.com/office/drawing/2014/main" id="{9AAC1E08-B774-421C-9F0E-4D9810AF4EBB}"/>
              </a:ext>
            </a:extLst>
          </p:cNvPr>
          <p:cNvPicPr>
            <a:picLocks noChangeAspect="1"/>
          </p:cNvPicPr>
          <p:nvPr/>
        </p:nvPicPr>
        <p:blipFill rotWithShape="1">
          <a:blip r:embed="rId5"/>
          <a:srcRect l="22360" t="13900" r="21075" b="25331"/>
          <a:stretch/>
        </p:blipFill>
        <p:spPr>
          <a:xfrm>
            <a:off x="4782837" y="4407944"/>
            <a:ext cx="3691259" cy="2230636"/>
          </a:xfrm>
          <a:prstGeom prst="rect">
            <a:avLst/>
          </a:prstGeom>
          <a:ln>
            <a:solidFill>
              <a:schemeClr val="tx1"/>
            </a:solidFill>
          </a:ln>
        </p:spPr>
      </p:pic>
    </p:spTree>
    <p:extLst>
      <p:ext uri="{BB962C8B-B14F-4D97-AF65-F5344CB8AC3E}">
        <p14:creationId xmlns:p14="http://schemas.microsoft.com/office/powerpoint/2010/main" val="3971722453"/>
      </p:ext>
    </p:extLst>
  </p:cSld>
  <p:clrMapOvr>
    <a:masterClrMapping/>
  </p:clrMapOvr>
  <p:transition>
    <p:wheel spokes="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接點 8"/>
          <p:cNvCxnSpPr>
            <a:cxnSpLocks/>
          </p:cNvCxnSpPr>
          <p:nvPr/>
        </p:nvCxnSpPr>
        <p:spPr>
          <a:xfrm>
            <a:off x="0" y="831478"/>
            <a:ext cx="9144000"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3" name="橢圓 32"/>
          <p:cNvSpPr/>
          <p:nvPr/>
        </p:nvSpPr>
        <p:spPr>
          <a:xfrm>
            <a:off x="8658225" y="6477000"/>
            <a:ext cx="323850" cy="323850"/>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華康魏碑體(P)"/>
              <a:ea typeface="微軟正黑體" pitchFamily="34" charset="-120"/>
            </a:endParaRPr>
          </a:p>
        </p:txBody>
      </p:sp>
      <p:sp>
        <p:nvSpPr>
          <p:cNvPr id="3" name="投影片編號版面配置區 2"/>
          <p:cNvSpPr>
            <a:spLocks noGrp="1"/>
          </p:cNvSpPr>
          <p:nvPr>
            <p:ph type="sldNum" sz="quarter" idx="12"/>
          </p:nvPr>
        </p:nvSpPr>
        <p:spPr>
          <a:xfrm>
            <a:off x="6962775" y="6456018"/>
            <a:ext cx="2057400" cy="365125"/>
          </a:xfrm>
        </p:spPr>
        <p:txBody>
          <a:bodyPr/>
          <a:lstStyle/>
          <a:p>
            <a:pPr>
              <a:defRPr/>
            </a:pPr>
            <a:fld id="{B62388E7-26EF-4714-A632-9B7D7908684B}" type="slidenum">
              <a:rPr lang="zh-TW" altLang="en-US" sz="1800" smtClean="0">
                <a:solidFill>
                  <a:schemeClr val="tx1">
                    <a:lumMod val="65000"/>
                    <a:lumOff val="35000"/>
                  </a:schemeClr>
                </a:solidFill>
              </a:rPr>
              <a:pPr>
                <a:defRPr/>
              </a:pPr>
              <a:t>10</a:t>
            </a:fld>
            <a:endParaRPr lang="zh-TW" altLang="en-US" sz="1800" dirty="0">
              <a:solidFill>
                <a:schemeClr val="tx1">
                  <a:lumMod val="65000"/>
                  <a:lumOff val="35000"/>
                </a:schemeClr>
              </a:solidFill>
            </a:endParaRPr>
          </a:p>
        </p:txBody>
      </p:sp>
      <p:sp>
        <p:nvSpPr>
          <p:cNvPr id="14" name="文字方塊 13">
            <a:extLst>
              <a:ext uri="{FF2B5EF4-FFF2-40B4-BE49-F238E27FC236}">
                <a16:creationId xmlns:a16="http://schemas.microsoft.com/office/drawing/2014/main" id="{6C8078ED-7C3F-4D0E-8CB1-381655D4DD65}"/>
              </a:ext>
            </a:extLst>
          </p:cNvPr>
          <p:cNvSpPr txBox="1"/>
          <p:nvPr/>
        </p:nvSpPr>
        <p:spPr>
          <a:xfrm>
            <a:off x="1631191" y="88478"/>
            <a:ext cx="7074188" cy="646331"/>
          </a:xfrm>
          <a:prstGeom prst="rect">
            <a:avLst/>
          </a:prstGeom>
          <a:noFill/>
        </p:spPr>
        <p:txBody>
          <a:bodyPr wrap="square" rtlCol="0">
            <a:spAutoFit/>
          </a:bodyPr>
          <a:lstStyle/>
          <a:p>
            <a:pPr algn="ctr"/>
            <a:r>
              <a:rPr lang="zh-TW" altLang="en-US" sz="3600" dirty="0">
                <a:ln w="12700">
                  <a:solidFill>
                    <a:schemeClr val="bg1"/>
                  </a:solidFill>
                </a:ln>
                <a:solidFill>
                  <a:schemeClr val="tx2">
                    <a:lumMod val="75000"/>
                  </a:schemeClr>
                </a:solidFill>
                <a:effectLst>
                  <a:outerShdw blurRad="38100" dist="38100" dir="2700000" algn="tl">
                    <a:srgbClr val="000000">
                      <a:alpha val="43137"/>
                    </a:srgbClr>
                  </a:outerShdw>
                </a:effectLst>
                <a:latin typeface="華康新特黑體" panose="02010609010101010101" pitchFamily="49" charset="-120"/>
                <a:ea typeface="華康新特黑體" panose="02010609010101010101" pitchFamily="49" charset="-120"/>
                <a:cs typeface="+mj-cs"/>
              </a:rPr>
              <a:t>貳、業務查核重點</a:t>
            </a:r>
          </a:p>
        </p:txBody>
      </p:sp>
      <p:sp>
        <p:nvSpPr>
          <p:cNvPr id="4" name="文字方塊 3">
            <a:extLst>
              <a:ext uri="{FF2B5EF4-FFF2-40B4-BE49-F238E27FC236}">
                <a16:creationId xmlns:a16="http://schemas.microsoft.com/office/drawing/2014/main" id="{473712AC-4C3F-4FB7-86E2-FFBC71B13537}"/>
              </a:ext>
            </a:extLst>
          </p:cNvPr>
          <p:cNvSpPr txBox="1"/>
          <p:nvPr/>
        </p:nvSpPr>
        <p:spPr>
          <a:xfrm>
            <a:off x="277310" y="1063459"/>
            <a:ext cx="3799390" cy="523220"/>
          </a:xfrm>
          <a:prstGeom prst="rect">
            <a:avLst/>
          </a:prstGeom>
          <a:solidFill>
            <a:schemeClr val="accent6">
              <a:lumMod val="50000"/>
            </a:schemeClr>
          </a:solidFill>
        </p:spPr>
        <p:txBody>
          <a:bodyPr wrap="square" rtlCol="0">
            <a:spAutoFit/>
          </a:bodyPr>
          <a:lstStyle/>
          <a:p>
            <a:r>
              <a:rPr lang="zh-TW" altLang="en-US" sz="2800" b="1" dirty="0">
                <a:solidFill>
                  <a:schemeClr val="lt1"/>
                </a:solidFill>
                <a:latin typeface="微軟正黑體" panose="020B0604030504040204" pitchFamily="34" charset="-120"/>
                <a:ea typeface="微軟正黑體" panose="020B0604030504040204" pitchFamily="34" charset="-120"/>
              </a:rPr>
              <a:t>查核重點四：收取報酬</a:t>
            </a:r>
          </a:p>
        </p:txBody>
      </p:sp>
      <p:sp>
        <p:nvSpPr>
          <p:cNvPr id="5" name="文字方塊 4">
            <a:extLst>
              <a:ext uri="{FF2B5EF4-FFF2-40B4-BE49-F238E27FC236}">
                <a16:creationId xmlns:a16="http://schemas.microsoft.com/office/drawing/2014/main" id="{5CBDF4D7-1FCB-444A-97CB-4A0A46CFD47A}"/>
              </a:ext>
            </a:extLst>
          </p:cNvPr>
          <p:cNvSpPr txBox="1"/>
          <p:nvPr/>
        </p:nvSpPr>
        <p:spPr>
          <a:xfrm>
            <a:off x="467811" y="1710403"/>
            <a:ext cx="8371390" cy="1801775"/>
          </a:xfrm>
          <a:prstGeom prst="rect">
            <a:avLst/>
          </a:prstGeom>
          <a:noFill/>
        </p:spPr>
        <p:txBody>
          <a:bodyPr wrap="square" rtlCol="0">
            <a:spAutoFit/>
          </a:bodyPr>
          <a:lstStyle/>
          <a:p>
            <a:pPr>
              <a:lnSpc>
                <a:spcPts val="3500"/>
              </a:lnSpc>
            </a:pPr>
            <a:r>
              <a:rPr lang="en-US" altLang="zh-TW" sz="2200" b="1" dirty="0">
                <a:latin typeface="微軟正黑體" panose="020B0604030504040204" pitchFamily="34" charset="-120"/>
                <a:ea typeface="微軟正黑體" panose="020B0604030504040204" pitchFamily="34" charset="-120"/>
              </a:rPr>
              <a:t>1.</a:t>
            </a:r>
            <a:r>
              <a:rPr lang="zh-TW" altLang="en-US" sz="2200" b="1" dirty="0">
                <a:latin typeface="微軟正黑體" panose="020B0604030504040204" pitchFamily="34" charset="-120"/>
                <a:ea typeface="微軟正黑體" panose="020B0604030504040204" pitchFamily="34" charset="-120"/>
              </a:rPr>
              <a:t>經紀業或經紀人員有無收取</a:t>
            </a:r>
            <a:r>
              <a:rPr lang="zh-TW" altLang="en-US" sz="2200" b="1" dirty="0">
                <a:solidFill>
                  <a:srgbClr val="FF0000"/>
                </a:solidFill>
                <a:latin typeface="微軟正黑體" panose="020B0604030504040204" pitchFamily="34" charset="-120"/>
                <a:ea typeface="微軟正黑體" panose="020B0604030504040204" pitchFamily="34" charset="-120"/>
              </a:rPr>
              <a:t>差價</a:t>
            </a:r>
            <a:r>
              <a:rPr lang="zh-TW" altLang="en-US" sz="2200" b="1" dirty="0">
                <a:latin typeface="微軟正黑體" panose="020B0604030504040204" pitchFamily="34" charset="-120"/>
                <a:ea typeface="微軟正黑體" panose="020B0604030504040204" pitchFamily="34" charset="-120"/>
              </a:rPr>
              <a:t>或其他報酬。</a:t>
            </a:r>
            <a:endParaRPr lang="en-US" altLang="zh-TW" sz="1600" b="1" dirty="0">
              <a:solidFill>
                <a:schemeClr val="bg1">
                  <a:lumMod val="50000"/>
                </a:schemeClr>
              </a:solidFill>
              <a:latin typeface="微軟正黑體" panose="020B0604030504040204" pitchFamily="34" charset="-120"/>
              <a:ea typeface="微軟正黑體" panose="020B0604030504040204" pitchFamily="34" charset="-120"/>
            </a:endParaRPr>
          </a:p>
          <a:p>
            <a:pPr>
              <a:lnSpc>
                <a:spcPts val="2000"/>
              </a:lnSpc>
            </a:pPr>
            <a:r>
              <a:rPr lang="zh-TW" altLang="en-US" dirty="0">
                <a:solidFill>
                  <a:srgbClr val="0000FF"/>
                </a:solidFill>
                <a:latin typeface="華康粗圓體" panose="020F0709000000000000" pitchFamily="49" charset="-120"/>
                <a:ea typeface="華康粗圓體" panose="020F0709000000000000" pitchFamily="49" charset="-120"/>
              </a:rPr>
              <a:t>　　　　　　　　　　　　　　　　　實際買賣交易價格與委託銷售價格之差額</a:t>
            </a:r>
            <a:endParaRPr lang="en-US" altLang="zh-TW" dirty="0">
              <a:solidFill>
                <a:srgbClr val="0000FF"/>
              </a:solidFill>
              <a:latin typeface="華康粗圓體" panose="020F0709000000000000" pitchFamily="49" charset="-120"/>
              <a:ea typeface="華康粗圓體" panose="020F0709000000000000" pitchFamily="49" charset="-120"/>
            </a:endParaRPr>
          </a:p>
          <a:p>
            <a:pPr>
              <a:lnSpc>
                <a:spcPts val="3500"/>
              </a:lnSpc>
              <a:spcBef>
                <a:spcPts val="1200"/>
              </a:spcBef>
            </a:pPr>
            <a:r>
              <a:rPr lang="en-US" altLang="zh-TW" sz="2200" b="1" dirty="0">
                <a:latin typeface="微軟正黑體" panose="020B0604030504040204" pitchFamily="34" charset="-120"/>
                <a:ea typeface="微軟正黑體" panose="020B0604030504040204" pitchFamily="34" charset="-120"/>
              </a:rPr>
              <a:t>2.</a:t>
            </a:r>
            <a:r>
              <a:rPr lang="zh-TW" altLang="en-US" sz="2200" b="1" dirty="0">
                <a:latin typeface="微軟正黑體" panose="020B0604030504040204" pitchFamily="34" charset="-120"/>
                <a:ea typeface="微軟正黑體" panose="020B0604030504040204" pitchFamily="34" charset="-120"/>
              </a:rPr>
              <a:t>經營仲介業務者，是否依實際成交價金或租金按中央主管機關規</a:t>
            </a:r>
            <a:endParaRPr lang="en-US" altLang="zh-TW" sz="2200" b="1" dirty="0">
              <a:latin typeface="微軟正黑體" panose="020B0604030504040204" pitchFamily="34" charset="-120"/>
              <a:ea typeface="微軟正黑體" panose="020B0604030504040204" pitchFamily="34" charset="-120"/>
            </a:endParaRPr>
          </a:p>
          <a:p>
            <a:pPr>
              <a:lnSpc>
                <a:spcPts val="3500"/>
              </a:lnSpc>
            </a:pPr>
            <a:r>
              <a:rPr lang="en-US" altLang="zh-TW" sz="2200" b="1" dirty="0">
                <a:latin typeface="微軟正黑體" panose="020B0604030504040204" pitchFamily="34" charset="-120"/>
                <a:ea typeface="微軟正黑體" panose="020B0604030504040204" pitchFamily="34" charset="-120"/>
              </a:rPr>
              <a:t>   </a:t>
            </a:r>
            <a:r>
              <a:rPr lang="zh-TW" altLang="en-US" sz="2200" b="1" dirty="0">
                <a:latin typeface="微軟正黑體" panose="020B0604030504040204" pitchFamily="34" charset="-120"/>
                <a:ea typeface="微軟正黑體" panose="020B0604030504040204" pitchFamily="34" charset="-120"/>
              </a:rPr>
              <a:t>定之報酬標準計收。</a:t>
            </a:r>
            <a:endParaRPr lang="en-US" altLang="zh-TW" sz="1600" b="1" dirty="0">
              <a:solidFill>
                <a:schemeClr val="bg1">
                  <a:lumMod val="50000"/>
                </a:schemeClr>
              </a:solidFill>
              <a:latin typeface="微軟正黑體" panose="020B0604030504040204" pitchFamily="34" charset="-120"/>
              <a:ea typeface="微軟正黑體" panose="020B0604030504040204" pitchFamily="34" charset="-120"/>
            </a:endParaRPr>
          </a:p>
        </p:txBody>
      </p:sp>
      <p:pic>
        <p:nvPicPr>
          <p:cNvPr id="10" name="圖片 9" descr="一張含有 字型, 圖形, 筆跡, 文字 的圖片&#10;&#10;自動產生的描述">
            <a:extLst>
              <a:ext uri="{FF2B5EF4-FFF2-40B4-BE49-F238E27FC236}">
                <a16:creationId xmlns:a16="http://schemas.microsoft.com/office/drawing/2014/main" id="{D17D02E6-FB36-4672-9CD8-C28A6D16D2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50" y="127488"/>
            <a:ext cx="1711381" cy="533877"/>
          </a:xfrm>
          <a:prstGeom prst="rect">
            <a:avLst/>
          </a:prstGeom>
        </p:spPr>
      </p:pic>
      <p:sp>
        <p:nvSpPr>
          <p:cNvPr id="18" name="文字方塊 17">
            <a:extLst>
              <a:ext uri="{FF2B5EF4-FFF2-40B4-BE49-F238E27FC236}">
                <a16:creationId xmlns:a16="http://schemas.microsoft.com/office/drawing/2014/main" id="{6FA90C6E-7CDE-4AE8-B2C8-8824D21C2535}"/>
              </a:ext>
            </a:extLst>
          </p:cNvPr>
          <p:cNvSpPr txBox="1"/>
          <p:nvPr/>
        </p:nvSpPr>
        <p:spPr>
          <a:xfrm>
            <a:off x="683776" y="5596362"/>
            <a:ext cx="8084889" cy="1131079"/>
          </a:xfrm>
          <a:prstGeom prst="rect">
            <a:avLst/>
          </a:prstGeom>
          <a:noFill/>
          <a:ln w="38100">
            <a:solidFill>
              <a:srgbClr val="FF0000"/>
            </a:solidFill>
            <a:prstDash val="sysDot"/>
          </a:ln>
        </p:spPr>
        <p:txBody>
          <a:bodyPr wrap="square" rtlCol="0">
            <a:spAutoFit/>
          </a:bodyPr>
          <a:lstStyle/>
          <a:p>
            <a:pPr>
              <a:lnSpc>
                <a:spcPts val="2700"/>
              </a:lnSpc>
            </a:pPr>
            <a:r>
              <a:rPr lang="zh-TW" altLang="en-US" b="1" dirty="0">
                <a:solidFill>
                  <a:srgbClr val="FF0000"/>
                </a:solidFill>
                <a:latin typeface="微軟正黑體" panose="020B0604030504040204" pitchFamily="34" charset="-120"/>
                <a:ea typeface="微軟正黑體" panose="020B0604030504040204" pitchFamily="34" charset="-120"/>
              </a:rPr>
              <a:t>　　　違反：</a:t>
            </a:r>
            <a:endParaRPr lang="en-US" altLang="zh-TW" b="1" dirty="0">
              <a:solidFill>
                <a:srgbClr val="FF0000"/>
              </a:solidFill>
              <a:latin typeface="微軟正黑體" panose="020B0604030504040204" pitchFamily="34" charset="-120"/>
              <a:ea typeface="微軟正黑體" panose="020B0604030504040204" pitchFamily="34" charset="-120"/>
            </a:endParaRPr>
          </a:p>
          <a:p>
            <a:pPr>
              <a:lnSpc>
                <a:spcPts val="2700"/>
              </a:lnSpc>
            </a:pPr>
            <a:r>
              <a:rPr lang="zh-TW" altLang="en-US" b="1" dirty="0">
                <a:solidFill>
                  <a:srgbClr val="FF0000"/>
                </a:solidFill>
                <a:latin typeface="微軟正黑體" panose="020B0604030504040204" pitchFamily="34" charset="-120"/>
                <a:ea typeface="微軟正黑體" panose="020B0604030504040204" pitchFamily="34" charset="-120"/>
              </a:rPr>
              <a:t>　　　</a:t>
            </a:r>
            <a:r>
              <a:rPr lang="en-US" altLang="zh-TW" b="1" dirty="0">
                <a:solidFill>
                  <a:srgbClr val="FF0000"/>
                </a:solidFill>
                <a:latin typeface="微軟正黑體" panose="020B0604030504040204" pitchFamily="34" charset="-120"/>
                <a:ea typeface="微軟正黑體" panose="020B0604030504040204" pitchFamily="34" charset="-120"/>
              </a:rPr>
              <a:t>1.</a:t>
            </a:r>
            <a:r>
              <a:rPr lang="zh-TW" altLang="en-US" b="1" dirty="0">
                <a:solidFill>
                  <a:srgbClr val="FF0000"/>
                </a:solidFill>
                <a:latin typeface="微軟正黑體" panose="020B0604030504040204" pitchFamily="34" charset="-120"/>
                <a:ea typeface="微軟正黑體" panose="020B0604030504040204" pitchFamily="34" charset="-120"/>
              </a:rPr>
              <a:t>已收取之差價或其他報酬，應於</a:t>
            </a:r>
            <a:r>
              <a:rPr lang="zh-TW" altLang="en-US" sz="2400" b="1" i="1" dirty="0">
                <a:solidFill>
                  <a:srgbClr val="FF0000"/>
                </a:solidFill>
                <a:latin typeface="微軟正黑體" panose="020B0604030504040204" pitchFamily="34" charset="-120"/>
                <a:ea typeface="微軟正黑體" panose="020B0604030504040204" pitchFamily="34" charset="-120"/>
              </a:rPr>
              <a:t>加計利息後加倍返還 </a:t>
            </a:r>
            <a:r>
              <a:rPr lang="zh-TW" altLang="en-US" b="1" dirty="0">
                <a:solidFill>
                  <a:srgbClr val="FF0000"/>
                </a:solidFill>
                <a:latin typeface="微軟正黑體" panose="020B0604030504040204" pitchFamily="34" charset="-120"/>
                <a:ea typeface="微軟正黑體" panose="020B0604030504040204" pitchFamily="34" charset="-120"/>
              </a:rPr>
              <a:t>支付人。</a:t>
            </a:r>
            <a:endParaRPr lang="en-US" altLang="zh-TW" b="1" dirty="0">
              <a:solidFill>
                <a:srgbClr val="FF0000"/>
              </a:solidFill>
              <a:latin typeface="微軟正黑體" panose="020B0604030504040204" pitchFamily="34" charset="-120"/>
              <a:ea typeface="微軟正黑體" panose="020B0604030504040204" pitchFamily="34" charset="-120"/>
            </a:endParaRPr>
          </a:p>
          <a:p>
            <a:pPr>
              <a:lnSpc>
                <a:spcPts val="2700"/>
              </a:lnSpc>
            </a:pPr>
            <a:r>
              <a:rPr lang="zh-TW" altLang="en-US" b="1" dirty="0">
                <a:solidFill>
                  <a:srgbClr val="FF0000"/>
                </a:solidFill>
                <a:latin typeface="微軟正黑體" panose="020B0604030504040204" pitchFamily="34" charset="-120"/>
                <a:ea typeface="微軟正黑體" panose="020B0604030504040204" pitchFamily="34" charset="-120"/>
              </a:rPr>
              <a:t>            </a:t>
            </a:r>
            <a:r>
              <a:rPr lang="en-US" altLang="zh-TW" b="1" dirty="0">
                <a:solidFill>
                  <a:srgbClr val="FF0000"/>
                </a:solidFill>
                <a:latin typeface="微軟正黑體" panose="020B0604030504040204" pitchFamily="34" charset="-120"/>
                <a:ea typeface="微軟正黑體" panose="020B0604030504040204" pitchFamily="34" charset="-120"/>
              </a:rPr>
              <a:t>2.</a:t>
            </a:r>
            <a:r>
              <a:rPr lang="zh-TW" altLang="en-US" b="1" dirty="0">
                <a:solidFill>
                  <a:srgbClr val="FF0000"/>
                </a:solidFill>
                <a:latin typeface="微軟正黑體" panose="020B0604030504040204" pitchFamily="34" charset="-120"/>
                <a:ea typeface="微軟正黑體" panose="020B0604030504040204" pitchFamily="34" charset="-120"/>
              </a:rPr>
              <a:t>處罰鍰</a:t>
            </a:r>
            <a:r>
              <a:rPr lang="en-US" altLang="zh-TW" sz="2400" b="1" i="1" dirty="0">
                <a:solidFill>
                  <a:srgbClr val="FF0000"/>
                </a:solidFill>
                <a:latin typeface="微軟正黑體" panose="020B0604030504040204" pitchFamily="34" charset="-120"/>
                <a:ea typeface="微軟正黑體" panose="020B0604030504040204" pitchFamily="34" charset="-120"/>
              </a:rPr>
              <a:t>6</a:t>
            </a:r>
            <a:r>
              <a:rPr lang="zh-TW" altLang="en-US" sz="2400" b="1" i="1" dirty="0">
                <a:solidFill>
                  <a:srgbClr val="FF0000"/>
                </a:solidFill>
                <a:latin typeface="微軟正黑體" panose="020B0604030504040204" pitchFamily="34" charset="-120"/>
                <a:ea typeface="微軟正黑體" panose="020B0604030504040204" pitchFamily="34" charset="-120"/>
              </a:rPr>
              <a:t>萬元</a:t>
            </a:r>
            <a:r>
              <a:rPr lang="en-US" altLang="zh-TW" sz="2400" b="1" i="1" dirty="0">
                <a:solidFill>
                  <a:srgbClr val="FF0000"/>
                </a:solidFill>
                <a:latin typeface="微軟正黑體" panose="020B0604030504040204" pitchFamily="34" charset="-120"/>
                <a:ea typeface="微軟正黑體" panose="020B0604030504040204" pitchFamily="34" charset="-120"/>
              </a:rPr>
              <a:t>-30</a:t>
            </a:r>
            <a:r>
              <a:rPr lang="zh-TW" altLang="en-US" sz="2400" b="1" i="1" dirty="0">
                <a:solidFill>
                  <a:srgbClr val="FF0000"/>
                </a:solidFill>
                <a:latin typeface="微軟正黑體" panose="020B0604030504040204" pitchFamily="34" charset="-120"/>
                <a:ea typeface="微軟正黑體" panose="020B0604030504040204" pitchFamily="34" charset="-120"/>
              </a:rPr>
              <a:t>萬元</a:t>
            </a:r>
            <a:r>
              <a:rPr lang="zh-TW" altLang="en-US" b="1" dirty="0">
                <a:solidFill>
                  <a:srgbClr val="FF0000"/>
                </a:solidFill>
                <a:latin typeface="微軟正黑體" panose="020B0604030504040204" pitchFamily="34" charset="-120"/>
                <a:ea typeface="微軟正黑體" panose="020B0604030504040204" pitchFamily="34" charset="-120"/>
              </a:rPr>
              <a:t>。</a:t>
            </a:r>
          </a:p>
        </p:txBody>
      </p:sp>
      <p:pic>
        <p:nvPicPr>
          <p:cNvPr id="20" name="圖片 19">
            <a:extLst>
              <a:ext uri="{FF2B5EF4-FFF2-40B4-BE49-F238E27FC236}">
                <a16:creationId xmlns:a16="http://schemas.microsoft.com/office/drawing/2014/main" id="{FF44E69E-BF5A-49D8-BCD0-570FB25EF1EC}"/>
              </a:ext>
            </a:extLst>
          </p:cNvPr>
          <p:cNvPicPr>
            <a:picLocks noChangeAspect="1"/>
          </p:cNvPicPr>
          <p:nvPr/>
        </p:nvPicPr>
        <p:blipFill>
          <a:blip r:embed="rId4"/>
          <a:stretch>
            <a:fillRect/>
          </a:stretch>
        </p:blipFill>
        <p:spPr>
          <a:xfrm>
            <a:off x="5791200" y="3058418"/>
            <a:ext cx="2452416" cy="2448511"/>
          </a:xfrm>
          <a:prstGeom prst="rect">
            <a:avLst/>
          </a:prstGeom>
        </p:spPr>
      </p:pic>
      <p:sp>
        <p:nvSpPr>
          <p:cNvPr id="22" name="文字方塊 21">
            <a:extLst>
              <a:ext uri="{FF2B5EF4-FFF2-40B4-BE49-F238E27FC236}">
                <a16:creationId xmlns:a16="http://schemas.microsoft.com/office/drawing/2014/main" id="{13A3FC82-13ED-4BB2-996F-C43B3AA4FB0E}"/>
              </a:ext>
            </a:extLst>
          </p:cNvPr>
          <p:cNvSpPr txBox="1"/>
          <p:nvPr/>
        </p:nvSpPr>
        <p:spPr>
          <a:xfrm>
            <a:off x="683776" y="3546979"/>
            <a:ext cx="5237726" cy="1853071"/>
          </a:xfrm>
          <a:prstGeom prst="rect">
            <a:avLst/>
          </a:prstGeom>
          <a:noFill/>
        </p:spPr>
        <p:txBody>
          <a:bodyPr wrap="square">
            <a:spAutoFit/>
          </a:bodyPr>
          <a:lstStyle/>
          <a:p>
            <a:pPr marL="342900" indent="-342900">
              <a:lnSpc>
                <a:spcPts val="2800"/>
              </a:lnSpc>
              <a:buFont typeface="Wingdings" panose="05000000000000000000" pitchFamily="2" charset="2"/>
              <a:buChar char="u"/>
            </a:pPr>
            <a:r>
              <a:rPr lang="zh-TW" altLang="en-US" dirty="0">
                <a:solidFill>
                  <a:srgbClr val="0000FF"/>
                </a:solidFill>
                <a:latin typeface="華康粗圓體" panose="020F0709000000000000" pitchFamily="49" charset="-120"/>
                <a:ea typeface="華康粗圓體" panose="020F0709000000000000" pitchFamily="49" charset="-120"/>
              </a:rPr>
              <a:t>「不動產仲介經紀業報酬計收標準規定」</a:t>
            </a:r>
            <a:endParaRPr lang="en-US" altLang="zh-TW" dirty="0">
              <a:solidFill>
                <a:srgbClr val="0000FF"/>
              </a:solidFill>
              <a:latin typeface="華康粗圓體" panose="020F0709000000000000" pitchFamily="49" charset="-120"/>
              <a:ea typeface="華康粗圓體" panose="020F0709000000000000" pitchFamily="49" charset="-120"/>
            </a:endParaRPr>
          </a:p>
          <a:p>
            <a:pPr marL="447675" indent="180975">
              <a:lnSpc>
                <a:spcPts val="2800"/>
              </a:lnSpc>
              <a:buFont typeface="Arial" panose="020B0604020202020204" pitchFamily="34" charset="0"/>
              <a:buChar char="•"/>
            </a:pPr>
            <a:r>
              <a:rPr lang="zh-TW" altLang="en-US" dirty="0">
                <a:latin typeface="華康粗圓體" panose="020F0709000000000000" pitchFamily="49" charset="-120"/>
                <a:ea typeface="華康粗圓體" panose="020F0709000000000000" pitchFamily="49" charset="-120"/>
              </a:rPr>
              <a:t>買賣：</a:t>
            </a:r>
            <a:r>
              <a:rPr lang="zh-TW" altLang="en-US" dirty="0">
                <a:solidFill>
                  <a:srgbClr val="0000FF"/>
                </a:solidFill>
                <a:latin typeface="華康粗圓體" panose="020F0709000000000000" pitchFamily="49" charset="-120"/>
                <a:ea typeface="華康粗圓體" panose="020F0709000000000000" pitchFamily="49" charset="-120"/>
              </a:rPr>
              <a:t>收取報酬之總額合計不得超過該</a:t>
            </a:r>
            <a:endParaRPr lang="en-US" altLang="zh-TW" dirty="0">
              <a:solidFill>
                <a:srgbClr val="0000FF"/>
              </a:solidFill>
              <a:latin typeface="華康粗圓體" panose="020F0709000000000000" pitchFamily="49" charset="-120"/>
              <a:ea typeface="華康粗圓體" panose="020F0709000000000000" pitchFamily="49" charset="-120"/>
            </a:endParaRPr>
          </a:p>
          <a:p>
            <a:pPr marL="447675">
              <a:lnSpc>
                <a:spcPts val="2800"/>
              </a:lnSpc>
            </a:pPr>
            <a:r>
              <a:rPr lang="zh-TW" altLang="en-US" dirty="0">
                <a:solidFill>
                  <a:srgbClr val="0000FF"/>
                </a:solidFill>
                <a:latin typeface="華康粗圓體" panose="020F0709000000000000" pitchFamily="49" charset="-120"/>
                <a:ea typeface="華康粗圓體" panose="020F0709000000000000" pitchFamily="49" charset="-120"/>
              </a:rPr>
              <a:t>　　　　不動產實際成交價金</a:t>
            </a:r>
            <a:r>
              <a:rPr lang="en-US" altLang="zh-TW" dirty="0">
                <a:solidFill>
                  <a:srgbClr val="FF0000"/>
                </a:solidFill>
                <a:latin typeface="華康粗圓體" panose="020F0709000000000000" pitchFamily="49" charset="-120"/>
                <a:ea typeface="華康粗圓體" panose="020F0709000000000000" pitchFamily="49" charset="-120"/>
              </a:rPr>
              <a:t>6%</a:t>
            </a:r>
            <a:r>
              <a:rPr lang="zh-TW" altLang="en-US" dirty="0">
                <a:solidFill>
                  <a:srgbClr val="0000FF"/>
                </a:solidFill>
                <a:latin typeface="華康粗圓體" panose="020F0709000000000000" pitchFamily="49" charset="-120"/>
                <a:ea typeface="華康粗圓體" panose="020F0709000000000000" pitchFamily="49" charset="-120"/>
              </a:rPr>
              <a:t>。</a:t>
            </a:r>
            <a:endParaRPr lang="en-US" altLang="zh-TW" dirty="0">
              <a:solidFill>
                <a:srgbClr val="0000FF"/>
              </a:solidFill>
              <a:latin typeface="華康粗圓體" panose="020F0709000000000000" pitchFamily="49" charset="-120"/>
              <a:ea typeface="華康粗圓體" panose="020F0709000000000000" pitchFamily="49" charset="-120"/>
            </a:endParaRPr>
          </a:p>
          <a:p>
            <a:pPr marL="628650" indent="-180975">
              <a:lnSpc>
                <a:spcPts val="2800"/>
              </a:lnSpc>
              <a:buFont typeface="Arial" panose="020B0604020202020204" pitchFamily="34" charset="0"/>
              <a:buChar char="•"/>
            </a:pPr>
            <a:r>
              <a:rPr lang="zh-TW" altLang="en-US" dirty="0">
                <a:latin typeface="華康粗圓體" panose="020F0709000000000000" pitchFamily="49" charset="-120"/>
                <a:ea typeface="華康粗圓體" panose="020F0709000000000000" pitchFamily="49" charset="-120"/>
              </a:rPr>
              <a:t>租賃：</a:t>
            </a:r>
            <a:r>
              <a:rPr lang="zh-TW" altLang="en-US" dirty="0">
                <a:solidFill>
                  <a:srgbClr val="0000FF"/>
                </a:solidFill>
                <a:latin typeface="華康粗圓體" panose="020F0709000000000000" pitchFamily="49" charset="-120"/>
                <a:ea typeface="華康粗圓體" panose="020F0709000000000000" pitchFamily="49" charset="-120"/>
              </a:rPr>
              <a:t>收取報酬之總額合計不得超過該</a:t>
            </a:r>
            <a:endParaRPr lang="en-US" altLang="zh-TW" dirty="0">
              <a:solidFill>
                <a:srgbClr val="0000FF"/>
              </a:solidFill>
              <a:latin typeface="華康粗圓體" panose="020F0709000000000000" pitchFamily="49" charset="-120"/>
              <a:ea typeface="華康粗圓體" panose="020F0709000000000000" pitchFamily="49" charset="-120"/>
            </a:endParaRPr>
          </a:p>
          <a:p>
            <a:pPr marL="447675">
              <a:lnSpc>
                <a:spcPts val="2800"/>
              </a:lnSpc>
            </a:pPr>
            <a:r>
              <a:rPr lang="zh-TW" altLang="en-US" dirty="0">
                <a:solidFill>
                  <a:srgbClr val="0000FF"/>
                </a:solidFill>
                <a:latin typeface="華康粗圓體" panose="020F0709000000000000" pitchFamily="49" charset="-120"/>
                <a:ea typeface="華康粗圓體" panose="020F0709000000000000" pitchFamily="49" charset="-120"/>
              </a:rPr>
              <a:t>　　　　不動產</a:t>
            </a:r>
            <a:r>
              <a:rPr lang="en-US" altLang="zh-TW" dirty="0">
                <a:solidFill>
                  <a:srgbClr val="FF0000"/>
                </a:solidFill>
                <a:latin typeface="華康粗圓體" panose="020F0709000000000000" pitchFamily="49" charset="-120"/>
                <a:ea typeface="華康粗圓體" panose="020F0709000000000000" pitchFamily="49" charset="-120"/>
              </a:rPr>
              <a:t>1.5</a:t>
            </a:r>
            <a:r>
              <a:rPr lang="zh-TW" altLang="en-US" dirty="0">
                <a:solidFill>
                  <a:srgbClr val="FF0000"/>
                </a:solidFill>
                <a:latin typeface="華康粗圓體" panose="020F0709000000000000" pitchFamily="49" charset="-120"/>
                <a:ea typeface="華康粗圓體" panose="020F0709000000000000" pitchFamily="49" charset="-120"/>
              </a:rPr>
              <a:t>個月</a:t>
            </a:r>
            <a:r>
              <a:rPr lang="zh-TW" altLang="en-US" dirty="0">
                <a:solidFill>
                  <a:srgbClr val="0000FF"/>
                </a:solidFill>
                <a:latin typeface="華康粗圓體" panose="020F0709000000000000" pitchFamily="49" charset="-120"/>
                <a:ea typeface="華康粗圓體" panose="020F0709000000000000" pitchFamily="49" charset="-120"/>
              </a:rPr>
              <a:t>之租金。</a:t>
            </a:r>
          </a:p>
        </p:txBody>
      </p:sp>
      <p:pic>
        <p:nvPicPr>
          <p:cNvPr id="13" name="圖片 12">
            <a:extLst>
              <a:ext uri="{FF2B5EF4-FFF2-40B4-BE49-F238E27FC236}">
                <a16:creationId xmlns:a16="http://schemas.microsoft.com/office/drawing/2014/main" id="{A5A30A0B-D64D-4B74-B9EC-9573C4C135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50270" y1="39216" x2="50270" y2="39216"/>
                        <a14:foregroundMark x1="51892" y1="46405" x2="51892" y2="46405"/>
                        <a14:foregroundMark x1="51351" y1="43791" x2="51351" y2="43791"/>
                        <a14:foregroundMark x1="51892" y1="73203" x2="51892" y2="73203"/>
                      </a14:backgroundRemoval>
                    </a14:imgEffect>
                  </a14:imgLayer>
                </a14:imgProps>
              </a:ext>
            </a:extLst>
          </a:blip>
          <a:stretch>
            <a:fillRect/>
          </a:stretch>
        </p:blipFill>
        <p:spPr>
          <a:xfrm>
            <a:off x="789010" y="5999119"/>
            <a:ext cx="552460" cy="456899"/>
          </a:xfrm>
          <a:prstGeom prst="rect">
            <a:avLst/>
          </a:prstGeom>
        </p:spPr>
      </p:pic>
      <p:sp>
        <p:nvSpPr>
          <p:cNvPr id="15" name="箭號: 上彎 14">
            <a:extLst>
              <a:ext uri="{FF2B5EF4-FFF2-40B4-BE49-F238E27FC236}">
                <a16:creationId xmlns:a16="http://schemas.microsoft.com/office/drawing/2014/main" id="{8077E21A-B973-4AE8-8945-EEE407463963}"/>
              </a:ext>
            </a:extLst>
          </p:cNvPr>
          <p:cNvSpPr/>
          <p:nvPr/>
        </p:nvSpPr>
        <p:spPr>
          <a:xfrm rot="5400000">
            <a:off x="4219596" y="2209777"/>
            <a:ext cx="215617" cy="177561"/>
          </a:xfrm>
          <a:prstGeom prst="bentUpArrow">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dirty="0"/>
          </a:p>
        </p:txBody>
      </p:sp>
      <p:sp>
        <p:nvSpPr>
          <p:cNvPr id="16" name="文字方塊 15">
            <a:extLst>
              <a:ext uri="{FF2B5EF4-FFF2-40B4-BE49-F238E27FC236}">
                <a16:creationId xmlns:a16="http://schemas.microsoft.com/office/drawing/2014/main" id="{1D4B5DB6-69D8-4ADD-9FF5-5E5DE537A5D4}"/>
              </a:ext>
            </a:extLst>
          </p:cNvPr>
          <p:cNvSpPr txBox="1"/>
          <p:nvPr/>
        </p:nvSpPr>
        <p:spPr>
          <a:xfrm>
            <a:off x="4044449" y="1128052"/>
            <a:ext cx="1218114" cy="476028"/>
          </a:xfrm>
          <a:prstGeom prst="rect">
            <a:avLst/>
          </a:prstGeom>
          <a:noFill/>
        </p:spPr>
        <p:txBody>
          <a:bodyPr wrap="square" rtlCol="0">
            <a:spAutoFit/>
          </a:bodyPr>
          <a:lstStyle/>
          <a:p>
            <a:pPr>
              <a:lnSpc>
                <a:spcPts val="3500"/>
              </a:lnSpc>
            </a:pPr>
            <a:r>
              <a:rPr lang="en-US" altLang="zh-TW" sz="1600" dirty="0">
                <a:solidFill>
                  <a:schemeClr val="bg1">
                    <a:lumMod val="50000"/>
                  </a:schemeClr>
                </a:solidFill>
                <a:latin typeface="華康粗圓體" panose="020F0709000000000000" pitchFamily="49" charset="-120"/>
                <a:ea typeface="華康粗圓體" panose="020F0709000000000000" pitchFamily="49" charset="-120"/>
              </a:rPr>
              <a:t>(</a:t>
            </a:r>
            <a:r>
              <a:rPr lang="zh-TW" altLang="en-US" sz="1600" dirty="0">
                <a:solidFill>
                  <a:schemeClr val="bg1">
                    <a:lumMod val="50000"/>
                  </a:schemeClr>
                </a:solidFill>
                <a:latin typeface="華康粗圓體" panose="020F0709000000000000" pitchFamily="49" charset="-120"/>
                <a:ea typeface="華康粗圓體" panose="020F0709000000000000" pitchFamily="49" charset="-120"/>
              </a:rPr>
              <a:t>條例</a:t>
            </a:r>
            <a:r>
              <a:rPr lang="en-US" altLang="zh-TW" sz="1600" dirty="0">
                <a:solidFill>
                  <a:schemeClr val="bg1">
                    <a:lumMod val="50000"/>
                  </a:schemeClr>
                </a:solidFill>
                <a:latin typeface="華康粗圓體" panose="020F0709000000000000" pitchFamily="49" charset="-120"/>
                <a:ea typeface="華康粗圓體" panose="020F0709000000000000" pitchFamily="49" charset="-120"/>
              </a:rPr>
              <a:t>19</a:t>
            </a:r>
            <a:r>
              <a:rPr lang="zh-TW" altLang="en-US" sz="1600" dirty="0">
                <a:solidFill>
                  <a:schemeClr val="bg1">
                    <a:lumMod val="50000"/>
                  </a:schemeClr>
                </a:solidFill>
                <a:latin typeface="華康粗圓體" panose="020F0709000000000000" pitchFamily="49" charset="-120"/>
                <a:ea typeface="華康粗圓體" panose="020F0709000000000000" pitchFamily="49" charset="-120"/>
              </a:rPr>
              <a:t>條</a:t>
            </a:r>
            <a:r>
              <a:rPr lang="en-US" altLang="zh-TW" sz="1600" dirty="0">
                <a:solidFill>
                  <a:schemeClr val="bg1">
                    <a:lumMod val="50000"/>
                  </a:schemeClr>
                </a:solidFill>
                <a:latin typeface="華康粗圓體" panose="020F0709000000000000" pitchFamily="49" charset="-120"/>
                <a:ea typeface="華康粗圓體" panose="020F0709000000000000" pitchFamily="49" charset="-120"/>
              </a:rPr>
              <a:t>)</a:t>
            </a:r>
          </a:p>
        </p:txBody>
      </p:sp>
    </p:spTree>
    <p:extLst>
      <p:ext uri="{BB962C8B-B14F-4D97-AF65-F5344CB8AC3E}">
        <p14:creationId xmlns:p14="http://schemas.microsoft.com/office/powerpoint/2010/main" val="1919473427"/>
      </p:ext>
    </p:extLst>
  </p:cSld>
  <p:clrMapOvr>
    <a:masterClrMapping/>
  </p:clrMapOvr>
  <p:transition>
    <p:wheel spokes="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接點 8"/>
          <p:cNvCxnSpPr>
            <a:cxnSpLocks/>
          </p:cNvCxnSpPr>
          <p:nvPr/>
        </p:nvCxnSpPr>
        <p:spPr>
          <a:xfrm>
            <a:off x="0" y="831478"/>
            <a:ext cx="9144000"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3" name="橢圓 32"/>
          <p:cNvSpPr/>
          <p:nvPr/>
        </p:nvSpPr>
        <p:spPr>
          <a:xfrm>
            <a:off x="8658225" y="6477000"/>
            <a:ext cx="323850" cy="323850"/>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華康魏碑體(P)"/>
              <a:ea typeface="微軟正黑體" pitchFamily="34" charset="-120"/>
            </a:endParaRPr>
          </a:p>
        </p:txBody>
      </p:sp>
      <p:sp>
        <p:nvSpPr>
          <p:cNvPr id="3" name="投影片編號版面配置區 2"/>
          <p:cNvSpPr>
            <a:spLocks noGrp="1"/>
          </p:cNvSpPr>
          <p:nvPr>
            <p:ph type="sldNum" sz="quarter" idx="12"/>
          </p:nvPr>
        </p:nvSpPr>
        <p:spPr>
          <a:xfrm>
            <a:off x="6962775" y="6456018"/>
            <a:ext cx="2057400" cy="365125"/>
          </a:xfrm>
        </p:spPr>
        <p:txBody>
          <a:bodyPr/>
          <a:lstStyle/>
          <a:p>
            <a:pPr>
              <a:defRPr/>
            </a:pPr>
            <a:fld id="{B62388E7-26EF-4714-A632-9B7D7908684B}" type="slidenum">
              <a:rPr lang="zh-TW" altLang="en-US" sz="1800" smtClean="0">
                <a:solidFill>
                  <a:schemeClr val="tx1">
                    <a:lumMod val="65000"/>
                    <a:lumOff val="35000"/>
                  </a:schemeClr>
                </a:solidFill>
              </a:rPr>
              <a:pPr>
                <a:defRPr/>
              </a:pPr>
              <a:t>11</a:t>
            </a:fld>
            <a:endParaRPr lang="zh-TW" altLang="en-US" sz="1800" dirty="0">
              <a:solidFill>
                <a:schemeClr val="tx1">
                  <a:lumMod val="65000"/>
                  <a:lumOff val="35000"/>
                </a:schemeClr>
              </a:solidFill>
            </a:endParaRPr>
          </a:p>
        </p:txBody>
      </p:sp>
      <p:sp>
        <p:nvSpPr>
          <p:cNvPr id="14" name="文字方塊 13">
            <a:extLst>
              <a:ext uri="{FF2B5EF4-FFF2-40B4-BE49-F238E27FC236}">
                <a16:creationId xmlns:a16="http://schemas.microsoft.com/office/drawing/2014/main" id="{6C8078ED-7C3F-4D0E-8CB1-381655D4DD65}"/>
              </a:ext>
            </a:extLst>
          </p:cNvPr>
          <p:cNvSpPr txBox="1"/>
          <p:nvPr/>
        </p:nvSpPr>
        <p:spPr>
          <a:xfrm>
            <a:off x="1631191" y="88478"/>
            <a:ext cx="7074188" cy="646331"/>
          </a:xfrm>
          <a:prstGeom prst="rect">
            <a:avLst/>
          </a:prstGeom>
          <a:noFill/>
        </p:spPr>
        <p:txBody>
          <a:bodyPr wrap="square" rtlCol="0">
            <a:spAutoFit/>
          </a:bodyPr>
          <a:lstStyle/>
          <a:p>
            <a:pPr algn="ctr"/>
            <a:r>
              <a:rPr lang="zh-TW" altLang="en-US" sz="3600" dirty="0">
                <a:ln w="12700">
                  <a:solidFill>
                    <a:schemeClr val="bg1"/>
                  </a:solidFill>
                </a:ln>
                <a:solidFill>
                  <a:schemeClr val="tx2">
                    <a:lumMod val="75000"/>
                  </a:schemeClr>
                </a:solidFill>
                <a:effectLst>
                  <a:outerShdw blurRad="38100" dist="38100" dir="2700000" algn="tl">
                    <a:srgbClr val="000000">
                      <a:alpha val="43137"/>
                    </a:srgbClr>
                  </a:outerShdw>
                </a:effectLst>
                <a:latin typeface="華康新特黑體" panose="02010609010101010101" pitchFamily="49" charset="-120"/>
                <a:ea typeface="華康新特黑體" panose="02010609010101010101" pitchFamily="49" charset="-120"/>
                <a:cs typeface="+mj-cs"/>
              </a:rPr>
              <a:t>貳、業務查核重點</a:t>
            </a:r>
          </a:p>
        </p:txBody>
      </p:sp>
      <p:sp>
        <p:nvSpPr>
          <p:cNvPr id="4" name="文字方塊 3">
            <a:extLst>
              <a:ext uri="{FF2B5EF4-FFF2-40B4-BE49-F238E27FC236}">
                <a16:creationId xmlns:a16="http://schemas.microsoft.com/office/drawing/2014/main" id="{473712AC-4C3F-4FB7-86E2-FFBC71B13537}"/>
              </a:ext>
            </a:extLst>
          </p:cNvPr>
          <p:cNvSpPr txBox="1"/>
          <p:nvPr/>
        </p:nvSpPr>
        <p:spPr>
          <a:xfrm>
            <a:off x="277310" y="1063459"/>
            <a:ext cx="3799390" cy="523220"/>
          </a:xfrm>
          <a:prstGeom prst="rect">
            <a:avLst/>
          </a:prstGeom>
          <a:solidFill>
            <a:schemeClr val="accent6">
              <a:lumMod val="50000"/>
            </a:schemeClr>
          </a:solidFill>
        </p:spPr>
        <p:txBody>
          <a:bodyPr wrap="square" rtlCol="0">
            <a:spAutoFit/>
          </a:bodyPr>
          <a:lstStyle/>
          <a:p>
            <a:pPr algn="ctr"/>
            <a:r>
              <a:rPr lang="zh-TW" altLang="en-US" sz="2800" b="1" dirty="0">
                <a:solidFill>
                  <a:schemeClr val="lt1"/>
                </a:solidFill>
                <a:latin typeface="微軟正黑體" panose="020B0604030504040204" pitchFamily="34" charset="-120"/>
                <a:ea typeface="微軟正黑體" panose="020B0604030504040204" pitchFamily="34" charset="-120"/>
              </a:rPr>
              <a:t>查核重點五：廣告刊登</a:t>
            </a:r>
          </a:p>
        </p:txBody>
      </p:sp>
      <p:sp>
        <p:nvSpPr>
          <p:cNvPr id="5" name="文字方塊 4">
            <a:extLst>
              <a:ext uri="{FF2B5EF4-FFF2-40B4-BE49-F238E27FC236}">
                <a16:creationId xmlns:a16="http://schemas.microsoft.com/office/drawing/2014/main" id="{5CBDF4D7-1FCB-444A-97CB-4A0A46CFD47A}"/>
              </a:ext>
            </a:extLst>
          </p:cNvPr>
          <p:cNvSpPr txBox="1"/>
          <p:nvPr/>
        </p:nvSpPr>
        <p:spPr>
          <a:xfrm>
            <a:off x="467810" y="1773185"/>
            <a:ext cx="8371390" cy="970907"/>
          </a:xfrm>
          <a:prstGeom prst="rect">
            <a:avLst/>
          </a:prstGeom>
          <a:noFill/>
        </p:spPr>
        <p:txBody>
          <a:bodyPr wrap="square" rtlCol="0">
            <a:spAutoFit/>
          </a:bodyPr>
          <a:lstStyle/>
          <a:p>
            <a:pPr>
              <a:lnSpc>
                <a:spcPts val="3600"/>
              </a:lnSpc>
            </a:pPr>
            <a:r>
              <a:rPr lang="en-US" altLang="zh-TW" sz="2200" b="1" dirty="0">
                <a:latin typeface="微軟正黑體" panose="020B0604030504040204" pitchFamily="34" charset="-120"/>
                <a:ea typeface="微軟正黑體" panose="020B0604030504040204" pitchFamily="34" charset="-120"/>
              </a:rPr>
              <a:t>1.</a:t>
            </a:r>
            <a:r>
              <a:rPr lang="zh-TW" altLang="en-US" sz="2200" b="1" dirty="0">
                <a:latin typeface="微軟正黑體" panose="020B0604030504040204" pitchFamily="34" charset="-120"/>
                <a:ea typeface="微軟正黑體" panose="020B0604030504040204" pitchFamily="34" charset="-120"/>
              </a:rPr>
              <a:t>是否與委託人簽訂</a:t>
            </a:r>
            <a:r>
              <a:rPr lang="zh-TW" altLang="en-US" sz="2200" b="1" dirty="0">
                <a:solidFill>
                  <a:srgbClr val="FF0000"/>
                </a:solidFill>
                <a:latin typeface="微軟正黑體" panose="020B0604030504040204" pitchFamily="34" charset="-120"/>
                <a:ea typeface="微軟正黑體" panose="020B0604030504040204" pitchFamily="34" charset="-120"/>
              </a:rPr>
              <a:t>委託契約書</a:t>
            </a:r>
            <a:r>
              <a:rPr lang="zh-TW" altLang="en-US" sz="2800" b="1" dirty="0">
                <a:solidFill>
                  <a:srgbClr val="FF0000"/>
                </a:solidFill>
                <a:latin typeface="微軟正黑體" panose="020B0604030504040204" pitchFamily="34" charset="-120"/>
                <a:ea typeface="微軟正黑體" panose="020B0604030504040204" pitchFamily="34" charset="-120"/>
              </a:rPr>
              <a:t>後</a:t>
            </a:r>
            <a:r>
              <a:rPr lang="zh-TW" altLang="en-US" sz="2200" b="1" dirty="0">
                <a:latin typeface="微軟正黑體" panose="020B0604030504040204" pitchFamily="34" charset="-120"/>
                <a:ea typeface="微軟正黑體" panose="020B0604030504040204" pitchFamily="34" charset="-120"/>
              </a:rPr>
              <a:t>，始刊登廣告及銷售</a:t>
            </a:r>
            <a:r>
              <a:rPr lang="zh-TW" altLang="en-US" b="1" dirty="0">
                <a:latin typeface="微軟正黑體" panose="020B0604030504040204" pitchFamily="34" charset="-120"/>
                <a:ea typeface="微軟正黑體" panose="020B0604030504040204" pitchFamily="34" charset="-120"/>
              </a:rPr>
              <a:t>。</a:t>
            </a:r>
            <a:r>
              <a:rPr lang="en-US" altLang="zh-TW" b="1" dirty="0">
                <a:latin typeface="微軟正黑體" panose="020B0604030504040204" pitchFamily="34" charset="-120"/>
                <a:ea typeface="微軟正黑體" panose="020B0604030504040204" pitchFamily="34" charset="-120"/>
              </a:rPr>
              <a:t> </a:t>
            </a:r>
            <a:endParaRPr lang="en-US" altLang="zh-TW" sz="1600" b="1" dirty="0">
              <a:solidFill>
                <a:schemeClr val="bg1">
                  <a:lumMod val="50000"/>
                </a:schemeClr>
              </a:solidFill>
              <a:latin typeface="微軟正黑體" panose="020B0604030504040204" pitchFamily="34" charset="-120"/>
              <a:ea typeface="微軟正黑體" panose="020B0604030504040204" pitchFamily="34" charset="-120"/>
            </a:endParaRPr>
          </a:p>
          <a:p>
            <a:pPr>
              <a:lnSpc>
                <a:spcPts val="3600"/>
              </a:lnSpc>
            </a:pPr>
            <a:endParaRPr lang="en-US" altLang="zh-TW" sz="2400" b="1" dirty="0">
              <a:latin typeface="微軟正黑體" panose="020B0604030504040204" pitchFamily="34" charset="-120"/>
              <a:ea typeface="微軟正黑體" panose="020B0604030504040204" pitchFamily="34" charset="-120"/>
            </a:endParaRPr>
          </a:p>
        </p:txBody>
      </p:sp>
      <p:pic>
        <p:nvPicPr>
          <p:cNvPr id="10" name="圖片 9" descr="一張含有 字型, 圖形, 筆跡, 文字 的圖片&#10;&#10;自動產生的描述">
            <a:extLst>
              <a:ext uri="{FF2B5EF4-FFF2-40B4-BE49-F238E27FC236}">
                <a16:creationId xmlns:a16="http://schemas.microsoft.com/office/drawing/2014/main" id="{D17D02E6-FB36-4672-9CD8-C28A6D16D2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50" y="127488"/>
            <a:ext cx="1711381" cy="533877"/>
          </a:xfrm>
          <a:prstGeom prst="rect">
            <a:avLst/>
          </a:prstGeom>
        </p:spPr>
      </p:pic>
      <p:sp>
        <p:nvSpPr>
          <p:cNvPr id="12" name="文字方塊 11">
            <a:extLst>
              <a:ext uri="{FF2B5EF4-FFF2-40B4-BE49-F238E27FC236}">
                <a16:creationId xmlns:a16="http://schemas.microsoft.com/office/drawing/2014/main" id="{E66C8424-F83E-4579-A5DE-F1533A358E4E}"/>
              </a:ext>
            </a:extLst>
          </p:cNvPr>
          <p:cNvSpPr txBox="1"/>
          <p:nvPr/>
        </p:nvSpPr>
        <p:spPr>
          <a:xfrm>
            <a:off x="679411" y="2296103"/>
            <a:ext cx="7853895" cy="461408"/>
          </a:xfrm>
          <a:prstGeom prst="rect">
            <a:avLst/>
          </a:prstGeom>
          <a:noFill/>
          <a:ln w="19050">
            <a:noFill/>
          </a:ln>
        </p:spPr>
        <p:txBody>
          <a:bodyPr wrap="square" anchor="ctr">
            <a:spAutoFit/>
          </a:bodyPr>
          <a:lstStyle/>
          <a:p>
            <a:pPr marL="342900" indent="-342900">
              <a:lnSpc>
                <a:spcPts val="3200"/>
              </a:lnSpc>
              <a:spcBef>
                <a:spcPts val="600"/>
              </a:spcBef>
              <a:spcAft>
                <a:spcPts val="600"/>
              </a:spcAft>
              <a:buFont typeface="Wingdings" panose="05000000000000000000" pitchFamily="2" charset="2"/>
              <a:buChar char="u"/>
            </a:pPr>
            <a:r>
              <a:rPr lang="zh-TW" altLang="en-US" sz="2000" dirty="0">
                <a:solidFill>
                  <a:srgbClr val="0000FF"/>
                </a:solidFill>
                <a:latin typeface="華康粗圓體" panose="020F0709000000000000" pitchFamily="49" charset="-120"/>
                <a:ea typeface="華康粗圓體" panose="020F0709000000000000" pitchFamily="49" charset="-120"/>
              </a:rPr>
              <a:t>委託銷售已屆期未展期，視同未委託，應確實下架銷售廣告</a:t>
            </a:r>
            <a:r>
              <a:rPr lang="en-US" altLang="zh-TW" sz="2000" dirty="0">
                <a:solidFill>
                  <a:srgbClr val="0000FF"/>
                </a:solidFill>
                <a:latin typeface="華康粗圓體" panose="020F0709000000000000" pitchFamily="49" charset="-120"/>
                <a:ea typeface="華康粗圓體" panose="020F0709000000000000" pitchFamily="49" charset="-120"/>
              </a:rPr>
              <a:t>!</a:t>
            </a:r>
            <a:endParaRPr lang="zh-TW" altLang="en-US" sz="2000" dirty="0">
              <a:solidFill>
                <a:srgbClr val="0000FF"/>
              </a:solidFill>
              <a:latin typeface="華康粗圓體" panose="020F0709000000000000" pitchFamily="49" charset="-120"/>
              <a:ea typeface="華康粗圓體" panose="020F0709000000000000" pitchFamily="49" charset="-120"/>
            </a:endParaRPr>
          </a:p>
        </p:txBody>
      </p:sp>
      <p:sp>
        <p:nvSpPr>
          <p:cNvPr id="15" name="文字方塊 14">
            <a:extLst>
              <a:ext uri="{FF2B5EF4-FFF2-40B4-BE49-F238E27FC236}">
                <a16:creationId xmlns:a16="http://schemas.microsoft.com/office/drawing/2014/main" id="{46E1B46A-23B0-452D-9277-1E48C6B0D157}"/>
              </a:ext>
            </a:extLst>
          </p:cNvPr>
          <p:cNvSpPr txBox="1"/>
          <p:nvPr/>
        </p:nvSpPr>
        <p:spPr>
          <a:xfrm>
            <a:off x="482034" y="4183182"/>
            <a:ext cx="8538141" cy="503343"/>
          </a:xfrm>
          <a:prstGeom prst="rect">
            <a:avLst/>
          </a:prstGeom>
          <a:noFill/>
        </p:spPr>
        <p:txBody>
          <a:bodyPr wrap="square">
            <a:spAutoFit/>
          </a:bodyPr>
          <a:lstStyle/>
          <a:p>
            <a:pPr>
              <a:lnSpc>
                <a:spcPts val="3600"/>
              </a:lnSpc>
            </a:pPr>
            <a:r>
              <a:rPr lang="en-US" altLang="zh-TW" sz="1800" b="1" dirty="0">
                <a:latin typeface="微軟正黑體" panose="020B0604030504040204" pitchFamily="34" charset="-120"/>
                <a:ea typeface="微軟正黑體" panose="020B0604030504040204" pitchFamily="34" charset="-120"/>
              </a:rPr>
              <a:t>2</a:t>
            </a:r>
            <a:r>
              <a:rPr lang="en-US" altLang="zh-TW" sz="2200" b="1" dirty="0">
                <a:latin typeface="微軟正黑體" panose="020B0604030504040204" pitchFamily="34" charset="-120"/>
                <a:ea typeface="微軟正黑體" panose="020B0604030504040204" pitchFamily="34" charset="-120"/>
              </a:rPr>
              <a:t>.</a:t>
            </a:r>
            <a:r>
              <a:rPr lang="zh-TW" altLang="en-US" sz="2200" b="1" dirty="0">
                <a:latin typeface="微軟正黑體" panose="020B0604030504040204" pitchFamily="34" charset="-120"/>
                <a:ea typeface="微軟正黑體" panose="020B0604030504040204" pitchFamily="34" charset="-120"/>
              </a:rPr>
              <a:t>廣告及銷售內容，是否與事實相符。</a:t>
            </a:r>
            <a:endParaRPr lang="en-US" altLang="zh-TW" sz="1600" b="1" dirty="0">
              <a:solidFill>
                <a:schemeClr val="bg1">
                  <a:lumMod val="50000"/>
                </a:schemeClr>
              </a:solidFill>
              <a:latin typeface="微軟正黑體" panose="020B0604030504040204" pitchFamily="34" charset="-120"/>
              <a:ea typeface="微軟正黑體" panose="020B0604030504040204" pitchFamily="34" charset="-120"/>
            </a:endParaRPr>
          </a:p>
        </p:txBody>
      </p:sp>
      <p:sp>
        <p:nvSpPr>
          <p:cNvPr id="16" name="文字方塊 15">
            <a:extLst>
              <a:ext uri="{FF2B5EF4-FFF2-40B4-BE49-F238E27FC236}">
                <a16:creationId xmlns:a16="http://schemas.microsoft.com/office/drawing/2014/main" id="{9FFAC313-3FF0-4CEF-9363-FDC33F3F20E8}"/>
              </a:ext>
            </a:extLst>
          </p:cNvPr>
          <p:cNvSpPr txBox="1"/>
          <p:nvPr/>
        </p:nvSpPr>
        <p:spPr>
          <a:xfrm>
            <a:off x="457741" y="4673106"/>
            <a:ext cx="8562433" cy="1692515"/>
          </a:xfrm>
          <a:prstGeom prst="rect">
            <a:avLst/>
          </a:prstGeom>
          <a:noFill/>
          <a:ln w="12700">
            <a:noFill/>
          </a:ln>
        </p:spPr>
        <p:txBody>
          <a:bodyPr wrap="square">
            <a:spAutoFit/>
          </a:bodyPr>
          <a:lstStyle/>
          <a:p>
            <a:pPr marL="609600" indent="-342900">
              <a:lnSpc>
                <a:spcPts val="3200"/>
              </a:lnSpc>
              <a:spcBef>
                <a:spcPts val="0"/>
              </a:spcBef>
              <a:spcAft>
                <a:spcPts val="0"/>
              </a:spcAft>
              <a:buFont typeface="Wingdings" panose="05000000000000000000" pitchFamily="2" charset="2"/>
              <a:buChar char="u"/>
            </a:pPr>
            <a:r>
              <a:rPr lang="zh-TW" altLang="en-US" sz="2000" dirty="0">
                <a:solidFill>
                  <a:srgbClr val="0000FF"/>
                </a:solidFill>
                <a:latin typeface="華康粗圓體" panose="020F0709000000000000" pitchFamily="49" charset="-120"/>
                <a:ea typeface="華康粗圓體" panose="020F0709000000000000" pitchFamily="49" charset="-120"/>
              </a:rPr>
              <a:t>廣告價格應與委託銷售價格相符 。</a:t>
            </a:r>
            <a:endParaRPr lang="en-US" altLang="zh-TW" sz="2000" dirty="0">
              <a:solidFill>
                <a:srgbClr val="0000FF"/>
              </a:solidFill>
              <a:latin typeface="華康粗圓體" panose="020F0709000000000000" pitchFamily="49" charset="-120"/>
              <a:ea typeface="華康粗圓體" panose="020F0709000000000000" pitchFamily="49" charset="-120"/>
            </a:endParaRPr>
          </a:p>
          <a:p>
            <a:pPr marL="609600" indent="-342900">
              <a:lnSpc>
                <a:spcPts val="3200"/>
              </a:lnSpc>
              <a:spcBef>
                <a:spcPts val="0"/>
              </a:spcBef>
              <a:spcAft>
                <a:spcPts val="0"/>
              </a:spcAft>
              <a:buFont typeface="Wingdings" panose="05000000000000000000" pitchFamily="2" charset="2"/>
              <a:buChar char="u"/>
            </a:pPr>
            <a:r>
              <a:rPr lang="zh-TW" altLang="zh-TW" sz="2000" dirty="0">
                <a:solidFill>
                  <a:srgbClr val="0000FF"/>
                </a:solidFill>
                <a:latin typeface="華康粗圓體" panose="020F0709000000000000" pitchFamily="49" charset="-120"/>
                <a:ea typeface="華康粗圓體" panose="020F0709000000000000" pitchFamily="49" charset="-120"/>
              </a:rPr>
              <a:t>廣告不得使用未經明確定義之「使用面積」、「受益面積」、「銷售面積」等名詞</a:t>
            </a:r>
            <a:r>
              <a:rPr lang="zh-TW" altLang="en-US" sz="2000" dirty="0">
                <a:solidFill>
                  <a:srgbClr val="0000FF"/>
                </a:solidFill>
                <a:latin typeface="華康粗圓體" panose="020F0709000000000000" pitchFamily="49" charset="-120"/>
                <a:ea typeface="華康粗圓體" panose="020F0709000000000000" pitchFamily="49" charset="-120"/>
              </a:rPr>
              <a:t>。</a:t>
            </a:r>
            <a:endParaRPr lang="en-US" altLang="zh-TW" sz="2000" dirty="0">
              <a:solidFill>
                <a:srgbClr val="0000FF"/>
              </a:solidFill>
              <a:latin typeface="華康粗圓體" panose="020F0709000000000000" pitchFamily="49" charset="-120"/>
              <a:ea typeface="華康粗圓體" panose="020F0709000000000000" pitchFamily="49" charset="-120"/>
            </a:endParaRPr>
          </a:p>
          <a:p>
            <a:pPr marL="609600" indent="-342900">
              <a:lnSpc>
                <a:spcPts val="3200"/>
              </a:lnSpc>
              <a:spcBef>
                <a:spcPts val="0"/>
              </a:spcBef>
              <a:spcAft>
                <a:spcPts val="0"/>
              </a:spcAft>
              <a:buFont typeface="Wingdings" panose="05000000000000000000" pitchFamily="2" charset="2"/>
              <a:buChar char="u"/>
            </a:pPr>
            <a:r>
              <a:rPr lang="zh-TW" altLang="en-US" sz="2000" dirty="0">
                <a:solidFill>
                  <a:srgbClr val="0000FF"/>
                </a:solidFill>
                <a:latin typeface="華康粗圓體" panose="020F0709000000000000" pitchFamily="49" charset="-120"/>
                <a:ea typeface="華康粗圓體" panose="020F0709000000000000" pitchFamily="49" charset="-120"/>
              </a:rPr>
              <a:t>廣告圖說、樓層、屋齡、交通距離、行政區等說明，應與事實相符。</a:t>
            </a:r>
            <a:endParaRPr lang="en-US" altLang="zh-TW" sz="2000" dirty="0">
              <a:solidFill>
                <a:srgbClr val="0000FF"/>
              </a:solidFill>
              <a:latin typeface="華康粗圓體" panose="020F0709000000000000" pitchFamily="49" charset="-120"/>
              <a:ea typeface="華康粗圓體" panose="020F0709000000000000" pitchFamily="49" charset="-120"/>
            </a:endParaRPr>
          </a:p>
        </p:txBody>
      </p:sp>
      <p:sp>
        <p:nvSpPr>
          <p:cNvPr id="2" name="文字方塊 1">
            <a:extLst>
              <a:ext uri="{FF2B5EF4-FFF2-40B4-BE49-F238E27FC236}">
                <a16:creationId xmlns:a16="http://schemas.microsoft.com/office/drawing/2014/main" id="{3E9241D1-E7F4-4882-9B15-F98ECC010D40}"/>
              </a:ext>
            </a:extLst>
          </p:cNvPr>
          <p:cNvSpPr txBox="1"/>
          <p:nvPr/>
        </p:nvSpPr>
        <p:spPr>
          <a:xfrm>
            <a:off x="1502532" y="2956483"/>
            <a:ext cx="7030774" cy="905638"/>
          </a:xfrm>
          <a:prstGeom prst="wedgeRoundRectCallout">
            <a:avLst>
              <a:gd name="adj1" fmla="val -55517"/>
              <a:gd name="adj2" fmla="val -48056"/>
              <a:gd name="adj3" fmla="val 16667"/>
            </a:avLst>
          </a:prstGeom>
          <a:solidFill>
            <a:schemeClr val="accent4">
              <a:lumMod val="20000"/>
              <a:lumOff val="80000"/>
            </a:schemeClr>
          </a:solidFill>
          <a:ln w="38100">
            <a:solidFill>
              <a:srgbClr val="FF0000"/>
            </a:solidFill>
            <a:prstDash val="sysDot"/>
          </a:ln>
        </p:spPr>
        <p:txBody>
          <a:bodyPr wrap="square" rtlCol="0">
            <a:spAutoFit/>
          </a:bodyPr>
          <a:lstStyle/>
          <a:p>
            <a:pPr>
              <a:lnSpc>
                <a:spcPts val="3000"/>
              </a:lnSpc>
            </a:pPr>
            <a:r>
              <a:rPr lang="en-US" altLang="zh-TW" b="1" dirty="0">
                <a:latin typeface="微軟正黑體" panose="020B0604030504040204" pitchFamily="34" charset="-120"/>
                <a:ea typeface="微軟正黑體" panose="020B0604030504040204" pitchFamily="34" charset="-120"/>
              </a:rPr>
              <a:t>112</a:t>
            </a:r>
            <a:r>
              <a:rPr lang="zh-TW" altLang="en-US" b="1" dirty="0">
                <a:latin typeface="微軟正黑體" panose="020B0604030504040204" pitchFamily="34" charset="-120"/>
                <a:ea typeface="微軟正黑體" panose="020B0604030504040204" pitchFamily="34" charset="-120"/>
              </a:rPr>
              <a:t>年度，依不動產經紀業管理條例</a:t>
            </a:r>
            <a:r>
              <a:rPr lang="zh-TW" altLang="en-US" b="1" dirty="0">
                <a:solidFill>
                  <a:srgbClr val="FF0000"/>
                </a:solidFill>
                <a:latin typeface="微軟正黑體" panose="020B0604030504040204" pitchFamily="34" charset="-120"/>
                <a:ea typeface="微軟正黑體" panose="020B0604030504040204" pitchFamily="34" charset="-120"/>
              </a:rPr>
              <a:t>裁罰業者計</a:t>
            </a:r>
            <a:r>
              <a:rPr lang="en-US" altLang="zh-TW" b="1" dirty="0">
                <a:solidFill>
                  <a:srgbClr val="FF0000"/>
                </a:solidFill>
                <a:latin typeface="微軟正黑體" panose="020B0604030504040204" pitchFamily="34" charset="-120"/>
                <a:ea typeface="微軟正黑體" panose="020B0604030504040204" pitchFamily="34" charset="-120"/>
              </a:rPr>
              <a:t>3</a:t>
            </a:r>
            <a:r>
              <a:rPr lang="zh-TW" altLang="en-US" b="1" dirty="0">
                <a:solidFill>
                  <a:srgbClr val="FF0000"/>
                </a:solidFill>
                <a:latin typeface="微軟正黑體" panose="020B0604030504040204" pitchFamily="34" charset="-120"/>
                <a:ea typeface="微軟正黑體" panose="020B0604030504040204" pitchFamily="34" charset="-120"/>
              </a:rPr>
              <a:t>件</a:t>
            </a:r>
            <a:r>
              <a:rPr lang="zh-TW" altLang="en-US" b="1" dirty="0">
                <a:latin typeface="微軟正黑體" panose="020B0604030504040204" pitchFamily="34" charset="-120"/>
                <a:ea typeface="微軟正黑體" panose="020B0604030504040204" pitchFamily="34" charset="-120"/>
              </a:rPr>
              <a:t>，其中</a:t>
            </a:r>
            <a:r>
              <a:rPr lang="en-US" altLang="zh-TW" b="1" dirty="0">
                <a:solidFill>
                  <a:srgbClr val="FF0000"/>
                </a:solidFill>
                <a:latin typeface="微軟正黑體" panose="020B0604030504040204" pitchFamily="34" charset="-120"/>
                <a:ea typeface="微軟正黑體" panose="020B0604030504040204" pitchFamily="34" charset="-120"/>
              </a:rPr>
              <a:t>2</a:t>
            </a:r>
            <a:r>
              <a:rPr lang="zh-TW" altLang="en-US" b="1" dirty="0">
                <a:solidFill>
                  <a:srgbClr val="FF0000"/>
                </a:solidFill>
                <a:latin typeface="微軟正黑體" panose="020B0604030504040204" pitchFamily="34" charset="-120"/>
                <a:ea typeface="微軟正黑體" panose="020B0604030504040204" pitchFamily="34" charset="-120"/>
              </a:rPr>
              <a:t>件</a:t>
            </a:r>
            <a:r>
              <a:rPr lang="zh-TW" altLang="en-US" b="1" dirty="0">
                <a:latin typeface="微軟正黑體" panose="020B0604030504040204" pitchFamily="34" charset="-120"/>
                <a:ea typeface="微軟正黑體" panose="020B0604030504040204" pitchFamily="34" charset="-120"/>
              </a:rPr>
              <a:t>即屬未與委託人簽訂委託銷售契約書，即擅自刊登廣告與銷售行為！</a:t>
            </a:r>
          </a:p>
        </p:txBody>
      </p:sp>
      <p:sp>
        <p:nvSpPr>
          <p:cNvPr id="18" name="文字方塊 17">
            <a:extLst>
              <a:ext uri="{FF2B5EF4-FFF2-40B4-BE49-F238E27FC236}">
                <a16:creationId xmlns:a16="http://schemas.microsoft.com/office/drawing/2014/main" id="{FBCE3447-DA3F-4B10-B65E-3DCDB1405E9A}"/>
              </a:ext>
            </a:extLst>
          </p:cNvPr>
          <p:cNvSpPr txBox="1"/>
          <p:nvPr/>
        </p:nvSpPr>
        <p:spPr>
          <a:xfrm>
            <a:off x="4055232" y="1116212"/>
            <a:ext cx="4137591" cy="476028"/>
          </a:xfrm>
          <a:prstGeom prst="rect">
            <a:avLst/>
          </a:prstGeom>
          <a:noFill/>
        </p:spPr>
        <p:txBody>
          <a:bodyPr wrap="square">
            <a:spAutoFit/>
          </a:bodyPr>
          <a:lstStyle/>
          <a:p>
            <a:pPr>
              <a:lnSpc>
                <a:spcPts val="3500"/>
              </a:lnSpc>
            </a:pPr>
            <a:r>
              <a:rPr lang="en-US" altLang="zh-TW" sz="1600" dirty="0">
                <a:solidFill>
                  <a:schemeClr val="bg1">
                    <a:lumMod val="50000"/>
                  </a:schemeClr>
                </a:solidFill>
                <a:latin typeface="華康粗圓體" panose="020F0709000000000000" pitchFamily="49" charset="-120"/>
                <a:ea typeface="華康粗圓體" panose="020F0709000000000000" pitchFamily="49" charset="-120"/>
              </a:rPr>
              <a:t>(</a:t>
            </a:r>
            <a:r>
              <a:rPr lang="zh-TW" altLang="en-US" sz="1600" dirty="0">
                <a:solidFill>
                  <a:schemeClr val="bg1">
                    <a:lumMod val="50000"/>
                  </a:schemeClr>
                </a:solidFill>
                <a:latin typeface="華康粗圓體" panose="020F0709000000000000" pitchFamily="49" charset="-120"/>
                <a:ea typeface="華康粗圓體" panose="020F0709000000000000" pitchFamily="49" charset="-120"/>
              </a:rPr>
              <a:t>條例</a:t>
            </a:r>
            <a:r>
              <a:rPr lang="en-US" altLang="zh-TW" sz="1600" dirty="0">
                <a:solidFill>
                  <a:schemeClr val="bg1">
                    <a:lumMod val="50000"/>
                  </a:schemeClr>
                </a:solidFill>
                <a:latin typeface="華康粗圓體" panose="020F0709000000000000" pitchFamily="49" charset="-120"/>
                <a:ea typeface="華康粗圓體" panose="020F0709000000000000" pitchFamily="49" charset="-120"/>
              </a:rPr>
              <a:t>21</a:t>
            </a:r>
            <a:r>
              <a:rPr lang="zh-TW" altLang="en-US" sz="1600" dirty="0">
                <a:solidFill>
                  <a:schemeClr val="bg1">
                    <a:lumMod val="50000"/>
                  </a:schemeClr>
                </a:solidFill>
                <a:latin typeface="華康粗圓體" panose="020F0709000000000000" pitchFamily="49" charset="-120"/>
                <a:ea typeface="華康粗圓體" panose="020F0709000000000000" pitchFamily="49" charset="-120"/>
              </a:rPr>
              <a:t>條、不動產經紀業廣告處理原則</a:t>
            </a:r>
            <a:r>
              <a:rPr lang="en-US" altLang="zh-TW" sz="1600" dirty="0">
                <a:solidFill>
                  <a:schemeClr val="bg1">
                    <a:lumMod val="50000"/>
                  </a:schemeClr>
                </a:solidFill>
                <a:latin typeface="華康粗圓體" panose="020F0709000000000000" pitchFamily="49" charset="-120"/>
                <a:ea typeface="華康粗圓體" panose="020F0709000000000000" pitchFamily="49" charset="-120"/>
              </a:rPr>
              <a:t>) </a:t>
            </a:r>
          </a:p>
        </p:txBody>
      </p:sp>
    </p:spTree>
    <p:extLst>
      <p:ext uri="{BB962C8B-B14F-4D97-AF65-F5344CB8AC3E}">
        <p14:creationId xmlns:p14="http://schemas.microsoft.com/office/powerpoint/2010/main" val="2272984972"/>
      </p:ext>
    </p:extLst>
  </p:cSld>
  <p:clrMapOvr>
    <a:masterClrMapping/>
  </p:clrMapOvr>
  <p:transition>
    <p:wheel spokes="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9263E9E4-477E-4A9D-B3D3-9CC358BDD7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4610" y="1158798"/>
            <a:ext cx="2606930" cy="5642052"/>
          </a:xfrm>
          <a:prstGeom prst="rect">
            <a:avLst/>
          </a:prstGeom>
        </p:spPr>
      </p:pic>
      <p:cxnSp>
        <p:nvCxnSpPr>
          <p:cNvPr id="9" name="直線接點 8"/>
          <p:cNvCxnSpPr>
            <a:cxnSpLocks/>
          </p:cNvCxnSpPr>
          <p:nvPr/>
        </p:nvCxnSpPr>
        <p:spPr>
          <a:xfrm>
            <a:off x="0" y="831478"/>
            <a:ext cx="9144000"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3" name="橢圓 32"/>
          <p:cNvSpPr/>
          <p:nvPr/>
        </p:nvSpPr>
        <p:spPr>
          <a:xfrm>
            <a:off x="8658225" y="6477000"/>
            <a:ext cx="323850" cy="323850"/>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華康魏碑體(P)"/>
              <a:ea typeface="微軟正黑體" pitchFamily="34" charset="-120"/>
            </a:endParaRPr>
          </a:p>
        </p:txBody>
      </p:sp>
      <p:sp>
        <p:nvSpPr>
          <p:cNvPr id="3" name="投影片編號版面配置區 2"/>
          <p:cNvSpPr>
            <a:spLocks noGrp="1"/>
          </p:cNvSpPr>
          <p:nvPr>
            <p:ph type="sldNum" sz="quarter" idx="12"/>
          </p:nvPr>
        </p:nvSpPr>
        <p:spPr>
          <a:xfrm>
            <a:off x="6962775" y="6456018"/>
            <a:ext cx="2057400" cy="365125"/>
          </a:xfrm>
        </p:spPr>
        <p:txBody>
          <a:bodyPr/>
          <a:lstStyle/>
          <a:p>
            <a:pPr>
              <a:defRPr/>
            </a:pPr>
            <a:fld id="{B62388E7-26EF-4714-A632-9B7D7908684B}" type="slidenum">
              <a:rPr lang="zh-TW" altLang="en-US" sz="1800" smtClean="0">
                <a:solidFill>
                  <a:schemeClr val="tx1">
                    <a:lumMod val="65000"/>
                    <a:lumOff val="35000"/>
                  </a:schemeClr>
                </a:solidFill>
              </a:rPr>
              <a:pPr>
                <a:defRPr/>
              </a:pPr>
              <a:t>12</a:t>
            </a:fld>
            <a:endParaRPr lang="zh-TW" altLang="en-US" sz="1800" dirty="0">
              <a:solidFill>
                <a:schemeClr val="tx1">
                  <a:lumMod val="65000"/>
                  <a:lumOff val="35000"/>
                </a:schemeClr>
              </a:solidFill>
            </a:endParaRPr>
          </a:p>
        </p:txBody>
      </p:sp>
      <p:sp>
        <p:nvSpPr>
          <p:cNvPr id="14" name="文字方塊 13">
            <a:extLst>
              <a:ext uri="{FF2B5EF4-FFF2-40B4-BE49-F238E27FC236}">
                <a16:creationId xmlns:a16="http://schemas.microsoft.com/office/drawing/2014/main" id="{6C8078ED-7C3F-4D0E-8CB1-381655D4DD65}"/>
              </a:ext>
            </a:extLst>
          </p:cNvPr>
          <p:cNvSpPr txBox="1"/>
          <p:nvPr/>
        </p:nvSpPr>
        <p:spPr>
          <a:xfrm>
            <a:off x="1631191" y="88478"/>
            <a:ext cx="7074188" cy="646331"/>
          </a:xfrm>
          <a:prstGeom prst="rect">
            <a:avLst/>
          </a:prstGeom>
          <a:noFill/>
        </p:spPr>
        <p:txBody>
          <a:bodyPr wrap="square" rtlCol="0">
            <a:spAutoFit/>
          </a:bodyPr>
          <a:lstStyle/>
          <a:p>
            <a:pPr algn="ctr"/>
            <a:r>
              <a:rPr lang="zh-TW" altLang="en-US" sz="3600" dirty="0">
                <a:ln w="12700">
                  <a:solidFill>
                    <a:schemeClr val="bg1"/>
                  </a:solidFill>
                </a:ln>
                <a:solidFill>
                  <a:schemeClr val="tx2">
                    <a:lumMod val="75000"/>
                  </a:schemeClr>
                </a:solidFill>
                <a:effectLst>
                  <a:outerShdw blurRad="38100" dist="38100" dir="2700000" algn="tl">
                    <a:srgbClr val="000000">
                      <a:alpha val="43137"/>
                    </a:srgbClr>
                  </a:outerShdw>
                </a:effectLst>
                <a:latin typeface="華康新特黑體" panose="02010609010101010101" pitchFamily="49" charset="-120"/>
                <a:ea typeface="華康新特黑體" panose="02010609010101010101" pitchFamily="49" charset="-120"/>
                <a:cs typeface="+mj-cs"/>
              </a:rPr>
              <a:t>貳、業務查核重點</a:t>
            </a:r>
          </a:p>
        </p:txBody>
      </p:sp>
      <p:sp>
        <p:nvSpPr>
          <p:cNvPr id="5" name="文字方塊 4">
            <a:extLst>
              <a:ext uri="{FF2B5EF4-FFF2-40B4-BE49-F238E27FC236}">
                <a16:creationId xmlns:a16="http://schemas.microsoft.com/office/drawing/2014/main" id="{5CBDF4D7-1FCB-444A-97CB-4A0A46CFD47A}"/>
              </a:ext>
            </a:extLst>
          </p:cNvPr>
          <p:cNvSpPr txBox="1"/>
          <p:nvPr/>
        </p:nvSpPr>
        <p:spPr>
          <a:xfrm>
            <a:off x="486860" y="1739978"/>
            <a:ext cx="8371390" cy="503343"/>
          </a:xfrm>
          <a:prstGeom prst="rect">
            <a:avLst/>
          </a:prstGeom>
          <a:noFill/>
        </p:spPr>
        <p:txBody>
          <a:bodyPr wrap="square" rtlCol="0">
            <a:spAutoFit/>
          </a:bodyPr>
          <a:lstStyle/>
          <a:p>
            <a:pPr>
              <a:lnSpc>
                <a:spcPts val="3600"/>
              </a:lnSpc>
            </a:pPr>
            <a:r>
              <a:rPr lang="en-US" altLang="zh-TW" sz="2200" b="1" dirty="0">
                <a:latin typeface="微軟正黑體" panose="020B0604030504040204" pitchFamily="34" charset="-120"/>
                <a:ea typeface="微軟正黑體" panose="020B0604030504040204" pitchFamily="34" charset="-120"/>
              </a:rPr>
              <a:t>3.</a:t>
            </a:r>
            <a:r>
              <a:rPr lang="zh-TW" altLang="en-US" sz="2200" b="1" dirty="0">
                <a:latin typeface="微軟正黑體" panose="020B0604030504040204" pitchFamily="34" charset="-120"/>
                <a:ea typeface="微軟正黑體" panose="020B0604030504040204" pitchFamily="34" charset="-120"/>
              </a:rPr>
              <a:t>廣告及銷售內容，是否註明經紀業名稱。</a:t>
            </a:r>
            <a:endParaRPr lang="en-US" altLang="zh-TW" sz="2200" b="1" dirty="0">
              <a:latin typeface="微軟正黑體" panose="020B0604030504040204" pitchFamily="34" charset="-120"/>
              <a:ea typeface="微軟正黑體" panose="020B0604030504040204" pitchFamily="34" charset="-120"/>
            </a:endParaRPr>
          </a:p>
        </p:txBody>
      </p:sp>
      <p:pic>
        <p:nvPicPr>
          <p:cNvPr id="10" name="圖片 9" descr="一張含有 字型, 圖形, 筆跡, 文字 的圖片&#10;&#10;自動產生的描述">
            <a:extLst>
              <a:ext uri="{FF2B5EF4-FFF2-40B4-BE49-F238E27FC236}">
                <a16:creationId xmlns:a16="http://schemas.microsoft.com/office/drawing/2014/main" id="{D17D02E6-FB36-4672-9CD8-C28A6D16D2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550" y="127488"/>
            <a:ext cx="1711381" cy="533877"/>
          </a:xfrm>
          <a:prstGeom prst="rect">
            <a:avLst/>
          </a:prstGeom>
        </p:spPr>
      </p:pic>
      <p:sp>
        <p:nvSpPr>
          <p:cNvPr id="11" name="文字方塊 10">
            <a:extLst>
              <a:ext uri="{FF2B5EF4-FFF2-40B4-BE49-F238E27FC236}">
                <a16:creationId xmlns:a16="http://schemas.microsoft.com/office/drawing/2014/main" id="{C0F00E14-9C0F-46C8-8F6C-CD6B6340869A}"/>
              </a:ext>
            </a:extLst>
          </p:cNvPr>
          <p:cNvSpPr txBox="1"/>
          <p:nvPr/>
        </p:nvSpPr>
        <p:spPr>
          <a:xfrm>
            <a:off x="409037" y="2275760"/>
            <a:ext cx="5654168" cy="2163797"/>
          </a:xfrm>
          <a:prstGeom prst="rect">
            <a:avLst/>
          </a:prstGeom>
          <a:noFill/>
        </p:spPr>
        <p:txBody>
          <a:bodyPr wrap="square">
            <a:spAutoFit/>
          </a:bodyPr>
          <a:lstStyle/>
          <a:p>
            <a:pPr marL="609600" indent="-342900">
              <a:lnSpc>
                <a:spcPts val="3300"/>
              </a:lnSpc>
              <a:spcBef>
                <a:spcPts val="0"/>
              </a:spcBef>
              <a:spcAft>
                <a:spcPts val="0"/>
              </a:spcAft>
              <a:buFont typeface="Wingdings" panose="05000000000000000000" pitchFamily="2" charset="2"/>
              <a:buChar char="u"/>
            </a:pPr>
            <a:r>
              <a:rPr lang="zh-TW" altLang="en-US" sz="2000" dirty="0">
                <a:solidFill>
                  <a:srgbClr val="0000FF"/>
                </a:solidFill>
                <a:latin typeface="華康粗圓體" panose="020F0709000000000000" pitchFamily="49" charset="-120"/>
                <a:ea typeface="華康粗圓體" panose="020F0709000000000000" pitchFamily="49" charset="-120"/>
              </a:rPr>
              <a:t>經紀業名稱可以適當簡化。</a:t>
            </a:r>
            <a:endParaRPr lang="en-US" altLang="zh-TW" sz="2000" dirty="0">
              <a:solidFill>
                <a:srgbClr val="0000FF"/>
              </a:solidFill>
              <a:latin typeface="華康粗圓體" panose="020F0709000000000000" pitchFamily="49" charset="-120"/>
              <a:ea typeface="華康粗圓體" panose="020F0709000000000000" pitchFamily="49" charset="-120"/>
            </a:endParaRPr>
          </a:p>
          <a:p>
            <a:pPr marL="609600" indent="-342900">
              <a:lnSpc>
                <a:spcPts val="3300"/>
              </a:lnSpc>
              <a:spcBef>
                <a:spcPts val="0"/>
              </a:spcBef>
              <a:spcAft>
                <a:spcPts val="0"/>
              </a:spcAft>
              <a:buFont typeface="Wingdings" panose="05000000000000000000" pitchFamily="2" charset="2"/>
              <a:buChar char="u"/>
            </a:pPr>
            <a:r>
              <a:rPr lang="zh-TW" altLang="en-US" sz="2000" dirty="0">
                <a:solidFill>
                  <a:srgbClr val="0000FF"/>
                </a:solidFill>
                <a:latin typeface="華康粗圓體" panose="020F0709000000000000" pitchFamily="49" charset="-120"/>
                <a:ea typeface="華康粗圓體" panose="020F0709000000000000" pitchFamily="49" charset="-120"/>
              </a:rPr>
              <a:t>如為加盟店，應一併與經紀業名稱註明。</a:t>
            </a:r>
            <a:endParaRPr lang="en-US" altLang="zh-TW" sz="2000" dirty="0">
              <a:solidFill>
                <a:srgbClr val="0000FF"/>
              </a:solidFill>
              <a:latin typeface="華康粗圓體" panose="020F0709000000000000" pitchFamily="49" charset="-120"/>
              <a:ea typeface="華康粗圓體" panose="020F0709000000000000" pitchFamily="49" charset="-120"/>
            </a:endParaRPr>
          </a:p>
          <a:p>
            <a:pPr marL="609600" indent="-342900">
              <a:lnSpc>
                <a:spcPts val="3300"/>
              </a:lnSpc>
              <a:spcBef>
                <a:spcPts val="0"/>
              </a:spcBef>
              <a:spcAft>
                <a:spcPts val="0"/>
              </a:spcAft>
              <a:buFont typeface="Wingdings" panose="05000000000000000000" pitchFamily="2" charset="2"/>
              <a:buChar char="u"/>
            </a:pPr>
            <a:r>
              <a:rPr lang="zh-TW" altLang="en-US" sz="2000" dirty="0">
                <a:solidFill>
                  <a:srgbClr val="0000FF"/>
                </a:solidFill>
                <a:latin typeface="華康粗圓體" panose="020F0709000000000000" pitchFamily="49" charset="-120"/>
                <a:ea typeface="華康粗圓體" panose="020F0709000000000000" pitchFamily="49" charset="-120"/>
              </a:rPr>
              <a:t>臉書、售屋網等公開平台皆屬廣告範疇。 </a:t>
            </a:r>
            <a:endParaRPr lang="en-US" altLang="zh-TW" sz="2000" dirty="0">
              <a:solidFill>
                <a:srgbClr val="0000FF"/>
              </a:solidFill>
              <a:latin typeface="華康粗圓體" panose="020F0709000000000000" pitchFamily="49" charset="-120"/>
              <a:ea typeface="華康粗圓體" panose="020F0709000000000000" pitchFamily="49" charset="-120"/>
            </a:endParaRPr>
          </a:p>
          <a:p>
            <a:pPr marL="609600" indent="-342900">
              <a:lnSpc>
                <a:spcPts val="3300"/>
              </a:lnSpc>
              <a:spcBef>
                <a:spcPts val="0"/>
              </a:spcBef>
              <a:spcAft>
                <a:spcPts val="0"/>
              </a:spcAft>
              <a:buFont typeface="Wingdings" panose="05000000000000000000" pitchFamily="2" charset="2"/>
              <a:buChar char="u"/>
            </a:pPr>
            <a:r>
              <a:rPr lang="zh-TW" altLang="en-US" sz="2000" dirty="0">
                <a:solidFill>
                  <a:srgbClr val="0000FF"/>
                </a:solidFill>
                <a:latin typeface="華康粗圓體" panose="020F0709000000000000" pitchFamily="49" charset="-120"/>
                <a:ea typeface="華康粗圓體" panose="020F0709000000000000" pitchFamily="49" charset="-120"/>
              </a:rPr>
              <a:t>聯絡人為本人姓名，勿以化名、藝名為之。</a:t>
            </a:r>
            <a:endParaRPr lang="en-US" altLang="zh-TW" sz="2000" dirty="0">
              <a:solidFill>
                <a:srgbClr val="0000FF"/>
              </a:solidFill>
              <a:latin typeface="華康粗圓體" panose="020F0709000000000000" pitchFamily="49" charset="-120"/>
              <a:ea typeface="華康粗圓體" panose="020F0709000000000000" pitchFamily="49" charset="-120"/>
            </a:endParaRPr>
          </a:p>
          <a:p>
            <a:pPr marL="609600" indent="-342900">
              <a:lnSpc>
                <a:spcPts val="3300"/>
              </a:lnSpc>
              <a:spcBef>
                <a:spcPts val="0"/>
              </a:spcBef>
              <a:spcAft>
                <a:spcPts val="0"/>
              </a:spcAft>
              <a:buFont typeface="Wingdings" panose="05000000000000000000" pitchFamily="2" charset="2"/>
              <a:buChar char="u"/>
            </a:pPr>
            <a:r>
              <a:rPr lang="zh-TW" altLang="en-US" sz="2000" dirty="0">
                <a:solidFill>
                  <a:srgbClr val="0000FF"/>
                </a:solidFill>
                <a:latin typeface="華康粗圓體" panose="020F0709000000000000" pitchFamily="49" charset="-120"/>
                <a:ea typeface="華康粗圓體" panose="020F0709000000000000" pitchFamily="49" charset="-120"/>
              </a:rPr>
              <a:t>廣告稿應由經紀人簽章。</a:t>
            </a:r>
            <a:r>
              <a:rPr lang="en-US" altLang="zh-TW" sz="2000" dirty="0">
                <a:solidFill>
                  <a:srgbClr val="0000FF"/>
                </a:solidFill>
                <a:latin typeface="華康粗圓體" panose="020F0709000000000000" pitchFamily="49" charset="-120"/>
                <a:ea typeface="華康粗圓體" panose="020F0709000000000000" pitchFamily="49" charset="-120"/>
              </a:rPr>
              <a:t> </a:t>
            </a:r>
          </a:p>
        </p:txBody>
      </p:sp>
      <p:sp>
        <p:nvSpPr>
          <p:cNvPr id="15" name="文字方塊 14">
            <a:extLst>
              <a:ext uri="{FF2B5EF4-FFF2-40B4-BE49-F238E27FC236}">
                <a16:creationId xmlns:a16="http://schemas.microsoft.com/office/drawing/2014/main" id="{56030F75-01D8-4211-86D5-37F4D829D7BD}"/>
              </a:ext>
            </a:extLst>
          </p:cNvPr>
          <p:cNvSpPr txBox="1"/>
          <p:nvPr/>
        </p:nvSpPr>
        <p:spPr>
          <a:xfrm>
            <a:off x="277310" y="1063459"/>
            <a:ext cx="3799390" cy="523220"/>
          </a:xfrm>
          <a:prstGeom prst="rect">
            <a:avLst/>
          </a:prstGeom>
          <a:solidFill>
            <a:schemeClr val="accent6">
              <a:lumMod val="50000"/>
            </a:schemeClr>
          </a:solidFill>
        </p:spPr>
        <p:txBody>
          <a:bodyPr wrap="square" rtlCol="0">
            <a:spAutoFit/>
          </a:bodyPr>
          <a:lstStyle/>
          <a:p>
            <a:pPr algn="ctr"/>
            <a:r>
              <a:rPr lang="zh-TW" altLang="en-US" sz="2800" b="1" dirty="0">
                <a:solidFill>
                  <a:schemeClr val="lt1"/>
                </a:solidFill>
                <a:latin typeface="微軟正黑體" panose="020B0604030504040204" pitchFamily="34" charset="-120"/>
                <a:ea typeface="微軟正黑體" panose="020B0604030504040204" pitchFamily="34" charset="-120"/>
              </a:rPr>
              <a:t>查核重點五：廣告刊登</a:t>
            </a:r>
          </a:p>
        </p:txBody>
      </p:sp>
      <p:sp>
        <p:nvSpPr>
          <p:cNvPr id="13" name="文字方塊 12">
            <a:extLst>
              <a:ext uri="{FF2B5EF4-FFF2-40B4-BE49-F238E27FC236}">
                <a16:creationId xmlns:a16="http://schemas.microsoft.com/office/drawing/2014/main" id="{3BF4A72E-8FE0-4E15-B3F9-CC2D8051FACD}"/>
              </a:ext>
            </a:extLst>
          </p:cNvPr>
          <p:cNvSpPr txBox="1"/>
          <p:nvPr/>
        </p:nvSpPr>
        <p:spPr>
          <a:xfrm>
            <a:off x="788467" y="4597325"/>
            <a:ext cx="4895307" cy="595804"/>
          </a:xfrm>
          <a:prstGeom prst="rect">
            <a:avLst/>
          </a:prstGeom>
          <a:noFill/>
          <a:ln w="38100">
            <a:solidFill>
              <a:srgbClr val="FF0000"/>
            </a:solidFill>
            <a:prstDash val="sysDot"/>
          </a:ln>
        </p:spPr>
        <p:txBody>
          <a:bodyPr wrap="square" rtlCol="0">
            <a:spAutoFit/>
          </a:bodyPr>
          <a:lstStyle/>
          <a:p>
            <a:pPr>
              <a:lnSpc>
                <a:spcPts val="4500"/>
              </a:lnSpc>
              <a:spcAft>
                <a:spcPts val="1200"/>
              </a:spcAft>
            </a:pPr>
            <a:r>
              <a:rPr lang="en-US" altLang="zh-TW" b="1" dirty="0">
                <a:solidFill>
                  <a:srgbClr val="FF0000"/>
                </a:solidFill>
                <a:latin typeface="微軟正黑體" panose="020B0604030504040204" pitchFamily="34" charset="-120"/>
                <a:ea typeface="微軟正黑體" panose="020B0604030504040204" pitchFamily="34" charset="-120"/>
              </a:rPr>
              <a:t>            </a:t>
            </a:r>
            <a:r>
              <a:rPr lang="zh-TW" altLang="en-US" b="1" dirty="0">
                <a:solidFill>
                  <a:srgbClr val="FF0000"/>
                </a:solidFill>
                <a:latin typeface="微軟正黑體" panose="020B0604030504040204" pitchFamily="34" charset="-120"/>
                <a:ea typeface="微軟正黑體" panose="020B0604030504040204" pitchFamily="34" charset="-120"/>
              </a:rPr>
              <a:t>違反：處罰鍰</a:t>
            </a:r>
            <a:r>
              <a:rPr lang="zh-TW" altLang="en-US" sz="2400" b="1" i="1" dirty="0">
                <a:solidFill>
                  <a:srgbClr val="FF0000"/>
                </a:solidFill>
                <a:latin typeface="微軟正黑體" panose="020B0604030504040204" pitchFamily="34" charset="-120"/>
                <a:ea typeface="微軟正黑體" panose="020B0604030504040204" pitchFamily="34" charset="-120"/>
              </a:rPr>
              <a:t>６萬元</a:t>
            </a:r>
            <a:r>
              <a:rPr lang="en-US" altLang="zh-TW" sz="2400" b="1" i="1" dirty="0">
                <a:solidFill>
                  <a:srgbClr val="FF0000"/>
                </a:solidFill>
                <a:latin typeface="微軟正黑體" panose="020B0604030504040204" pitchFamily="34" charset="-120"/>
                <a:ea typeface="微軟正黑體" panose="020B0604030504040204" pitchFamily="34" charset="-120"/>
              </a:rPr>
              <a:t>-</a:t>
            </a:r>
            <a:r>
              <a:rPr lang="zh-TW" altLang="en-US" sz="2400" b="1" i="1" dirty="0">
                <a:solidFill>
                  <a:srgbClr val="FF0000"/>
                </a:solidFill>
                <a:latin typeface="微軟正黑體" panose="020B0604030504040204" pitchFamily="34" charset="-120"/>
                <a:ea typeface="微軟正黑體" panose="020B0604030504040204" pitchFamily="34" charset="-120"/>
              </a:rPr>
              <a:t>３０萬元</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zh-TW" altLang="en-US" b="1" dirty="0">
              <a:solidFill>
                <a:srgbClr val="FF0000"/>
              </a:solidFill>
              <a:latin typeface="微軟正黑體" panose="020B0604030504040204" pitchFamily="34" charset="-120"/>
              <a:ea typeface="微軟正黑體" panose="020B0604030504040204" pitchFamily="34" charset="-120"/>
            </a:endParaRPr>
          </a:p>
        </p:txBody>
      </p:sp>
      <p:pic>
        <p:nvPicPr>
          <p:cNvPr id="17" name="圖片 16">
            <a:extLst>
              <a:ext uri="{FF2B5EF4-FFF2-40B4-BE49-F238E27FC236}">
                <a16:creationId xmlns:a16="http://schemas.microsoft.com/office/drawing/2014/main" id="{692254AC-55E7-4BC0-8DEB-DA34CBAB391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50270" y1="39216" x2="50270" y2="39216"/>
                        <a14:foregroundMark x1="51892" y1="46405" x2="51892" y2="46405"/>
                        <a14:foregroundMark x1="51351" y1="43791" x2="51351" y2="43791"/>
                        <a14:foregroundMark x1="51892" y1="73203" x2="51892" y2="73203"/>
                      </a14:backgroundRemoval>
                    </a14:imgEffect>
                  </a14:imgLayer>
                </a14:imgProps>
              </a:ext>
            </a:extLst>
          </a:blip>
          <a:stretch>
            <a:fillRect/>
          </a:stretch>
        </p:blipFill>
        <p:spPr>
          <a:xfrm>
            <a:off x="859092" y="4629764"/>
            <a:ext cx="641970" cy="530926"/>
          </a:xfrm>
          <a:prstGeom prst="rect">
            <a:avLst/>
          </a:prstGeom>
        </p:spPr>
      </p:pic>
    </p:spTree>
    <p:extLst>
      <p:ext uri="{BB962C8B-B14F-4D97-AF65-F5344CB8AC3E}">
        <p14:creationId xmlns:p14="http://schemas.microsoft.com/office/powerpoint/2010/main" val="231212353"/>
      </p:ext>
    </p:extLst>
  </p:cSld>
  <p:clrMapOvr>
    <a:masterClrMapping/>
  </p:clrMapOvr>
  <p:transition>
    <p:wheel spokes="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資料庫圖表 1">
            <a:extLst>
              <a:ext uri="{FF2B5EF4-FFF2-40B4-BE49-F238E27FC236}">
                <a16:creationId xmlns:a16="http://schemas.microsoft.com/office/drawing/2014/main" id="{21112004-5660-4130-9F3B-8E8419AB69B0}"/>
              </a:ext>
            </a:extLst>
          </p:cNvPr>
          <p:cNvGraphicFramePr/>
          <p:nvPr>
            <p:extLst>
              <p:ext uri="{D42A27DB-BD31-4B8C-83A1-F6EECF244321}">
                <p14:modId xmlns:p14="http://schemas.microsoft.com/office/powerpoint/2010/main" val="803991780"/>
              </p:ext>
            </p:extLst>
          </p:nvPr>
        </p:nvGraphicFramePr>
        <p:xfrm>
          <a:off x="474494" y="2274390"/>
          <a:ext cx="8021806" cy="37698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直線接點 8"/>
          <p:cNvCxnSpPr>
            <a:cxnSpLocks/>
          </p:cNvCxnSpPr>
          <p:nvPr/>
        </p:nvCxnSpPr>
        <p:spPr>
          <a:xfrm>
            <a:off x="0" y="831478"/>
            <a:ext cx="9144000"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3" name="橢圓 32"/>
          <p:cNvSpPr/>
          <p:nvPr/>
        </p:nvSpPr>
        <p:spPr>
          <a:xfrm>
            <a:off x="8658225" y="6477000"/>
            <a:ext cx="323850" cy="323850"/>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華康魏碑體(P)"/>
              <a:ea typeface="微軟正黑體" pitchFamily="34" charset="-120"/>
            </a:endParaRPr>
          </a:p>
        </p:txBody>
      </p:sp>
      <p:sp>
        <p:nvSpPr>
          <p:cNvPr id="3" name="投影片編號版面配置區 2"/>
          <p:cNvSpPr>
            <a:spLocks noGrp="1"/>
          </p:cNvSpPr>
          <p:nvPr>
            <p:ph type="sldNum" sz="quarter" idx="12"/>
          </p:nvPr>
        </p:nvSpPr>
        <p:spPr>
          <a:xfrm>
            <a:off x="6962775" y="6456018"/>
            <a:ext cx="2057400" cy="365125"/>
          </a:xfrm>
        </p:spPr>
        <p:txBody>
          <a:bodyPr/>
          <a:lstStyle/>
          <a:p>
            <a:pPr>
              <a:defRPr/>
            </a:pPr>
            <a:fld id="{B62388E7-26EF-4714-A632-9B7D7908684B}" type="slidenum">
              <a:rPr lang="zh-TW" altLang="en-US" sz="1800" smtClean="0">
                <a:solidFill>
                  <a:schemeClr val="tx1">
                    <a:lumMod val="65000"/>
                    <a:lumOff val="35000"/>
                  </a:schemeClr>
                </a:solidFill>
              </a:rPr>
              <a:pPr>
                <a:defRPr/>
              </a:pPr>
              <a:t>13</a:t>
            </a:fld>
            <a:endParaRPr lang="zh-TW" altLang="en-US" sz="1800" dirty="0">
              <a:solidFill>
                <a:schemeClr val="tx1">
                  <a:lumMod val="65000"/>
                  <a:lumOff val="35000"/>
                </a:schemeClr>
              </a:solidFill>
            </a:endParaRPr>
          </a:p>
        </p:txBody>
      </p:sp>
      <p:sp>
        <p:nvSpPr>
          <p:cNvPr id="14" name="文字方塊 13">
            <a:extLst>
              <a:ext uri="{FF2B5EF4-FFF2-40B4-BE49-F238E27FC236}">
                <a16:creationId xmlns:a16="http://schemas.microsoft.com/office/drawing/2014/main" id="{6C8078ED-7C3F-4D0E-8CB1-381655D4DD65}"/>
              </a:ext>
            </a:extLst>
          </p:cNvPr>
          <p:cNvSpPr txBox="1"/>
          <p:nvPr/>
        </p:nvSpPr>
        <p:spPr>
          <a:xfrm>
            <a:off x="1631191" y="88478"/>
            <a:ext cx="7074188" cy="646331"/>
          </a:xfrm>
          <a:prstGeom prst="rect">
            <a:avLst/>
          </a:prstGeom>
          <a:noFill/>
        </p:spPr>
        <p:txBody>
          <a:bodyPr wrap="square" rtlCol="0">
            <a:spAutoFit/>
          </a:bodyPr>
          <a:lstStyle/>
          <a:p>
            <a:pPr algn="ctr"/>
            <a:r>
              <a:rPr lang="zh-TW" altLang="en-US" sz="3600" dirty="0">
                <a:ln w="12700">
                  <a:solidFill>
                    <a:schemeClr val="bg1"/>
                  </a:solidFill>
                </a:ln>
                <a:solidFill>
                  <a:schemeClr val="tx2">
                    <a:lumMod val="75000"/>
                  </a:schemeClr>
                </a:solidFill>
                <a:effectLst>
                  <a:outerShdw blurRad="38100" dist="38100" dir="2700000" algn="tl">
                    <a:srgbClr val="000000">
                      <a:alpha val="43137"/>
                    </a:srgbClr>
                  </a:outerShdw>
                </a:effectLst>
                <a:latin typeface="華康新特黑體" panose="02010609010101010101" pitchFamily="49" charset="-120"/>
                <a:ea typeface="華康新特黑體" panose="02010609010101010101" pitchFamily="49" charset="-120"/>
                <a:cs typeface="+mj-cs"/>
              </a:rPr>
              <a:t>貳、業務查核重點</a:t>
            </a:r>
          </a:p>
        </p:txBody>
      </p:sp>
      <p:sp>
        <p:nvSpPr>
          <p:cNvPr id="4" name="文字方塊 3">
            <a:extLst>
              <a:ext uri="{FF2B5EF4-FFF2-40B4-BE49-F238E27FC236}">
                <a16:creationId xmlns:a16="http://schemas.microsoft.com/office/drawing/2014/main" id="{473712AC-4C3F-4FB7-86E2-FFBC71B13537}"/>
              </a:ext>
            </a:extLst>
          </p:cNvPr>
          <p:cNvSpPr txBox="1"/>
          <p:nvPr/>
        </p:nvSpPr>
        <p:spPr>
          <a:xfrm>
            <a:off x="277310" y="1063459"/>
            <a:ext cx="3818440" cy="523220"/>
          </a:xfrm>
          <a:prstGeom prst="rect">
            <a:avLst/>
          </a:prstGeom>
          <a:solidFill>
            <a:schemeClr val="accent6">
              <a:lumMod val="50000"/>
            </a:schemeClr>
          </a:solidFill>
        </p:spPr>
        <p:txBody>
          <a:bodyPr wrap="square" rtlCol="0">
            <a:spAutoFit/>
          </a:bodyPr>
          <a:lstStyle/>
          <a:p>
            <a:pPr algn="ctr"/>
            <a:r>
              <a:rPr lang="zh-TW" altLang="en-US" sz="2800" b="1" dirty="0">
                <a:solidFill>
                  <a:schemeClr val="lt1"/>
                </a:solidFill>
                <a:latin typeface="微軟正黑體" panose="020B0604030504040204" pitchFamily="34" charset="-120"/>
                <a:ea typeface="微軟正黑體" panose="020B0604030504040204" pitchFamily="34" charset="-120"/>
              </a:rPr>
              <a:t>查核重點六：文件簽署</a:t>
            </a:r>
          </a:p>
        </p:txBody>
      </p:sp>
      <p:sp>
        <p:nvSpPr>
          <p:cNvPr id="5" name="文字方塊 4">
            <a:extLst>
              <a:ext uri="{FF2B5EF4-FFF2-40B4-BE49-F238E27FC236}">
                <a16:creationId xmlns:a16="http://schemas.microsoft.com/office/drawing/2014/main" id="{5CBDF4D7-1FCB-444A-97CB-4A0A46CFD47A}"/>
              </a:ext>
            </a:extLst>
          </p:cNvPr>
          <p:cNvSpPr txBox="1"/>
          <p:nvPr/>
        </p:nvSpPr>
        <p:spPr>
          <a:xfrm>
            <a:off x="353510" y="1628059"/>
            <a:ext cx="8142790" cy="559512"/>
          </a:xfrm>
          <a:prstGeom prst="rect">
            <a:avLst/>
          </a:prstGeom>
          <a:noFill/>
        </p:spPr>
        <p:txBody>
          <a:bodyPr wrap="square" rtlCol="0">
            <a:spAutoFit/>
          </a:bodyPr>
          <a:lstStyle/>
          <a:p>
            <a:pPr marL="342900" indent="-342900">
              <a:lnSpc>
                <a:spcPts val="4000"/>
              </a:lnSpc>
              <a:buFont typeface="Wingdings" panose="05000000000000000000" pitchFamily="2" charset="2"/>
              <a:buChar char="u"/>
            </a:pPr>
            <a:r>
              <a:rPr lang="zh-TW" altLang="en-US" sz="2200" b="1" dirty="0">
                <a:latin typeface="微軟正黑體" panose="020B0604030504040204" pitchFamily="34" charset="-120"/>
                <a:ea typeface="微軟正黑體" panose="020B0604030504040204" pitchFamily="34" charset="-120"/>
              </a:rPr>
              <a:t>各項文件是否指派經紀人</a:t>
            </a:r>
            <a:r>
              <a:rPr lang="zh-TW" altLang="en-US" sz="2800" b="1" i="1" dirty="0">
                <a:solidFill>
                  <a:srgbClr val="FF0000"/>
                </a:solidFill>
                <a:latin typeface="微軟正黑體" panose="020B0604030504040204" pitchFamily="34" charset="-120"/>
                <a:ea typeface="微軟正黑體" panose="020B0604030504040204" pitchFamily="34" charset="-120"/>
              </a:rPr>
              <a:t>簽章</a:t>
            </a:r>
            <a:r>
              <a:rPr lang="zh-TW" altLang="en-US" sz="2200" b="1" dirty="0">
                <a:latin typeface="微軟正黑體" panose="020B0604030504040204" pitchFamily="34" charset="-120"/>
                <a:ea typeface="微軟正黑體" panose="020B0604030504040204" pitchFamily="34" charset="-120"/>
              </a:rPr>
              <a:t>：</a:t>
            </a:r>
            <a:r>
              <a:rPr lang="en-US" altLang="zh-TW" sz="1600" b="1" dirty="0">
                <a:solidFill>
                  <a:schemeClr val="bg1">
                    <a:lumMod val="50000"/>
                  </a:schemeClr>
                </a:solidFill>
                <a:latin typeface="微軟正黑體" panose="020B0604030504040204" pitchFamily="34" charset="-120"/>
                <a:ea typeface="微軟正黑體" panose="020B0604030504040204" pitchFamily="34" charset="-120"/>
              </a:rPr>
              <a:t> </a:t>
            </a:r>
          </a:p>
        </p:txBody>
      </p:sp>
      <p:pic>
        <p:nvPicPr>
          <p:cNvPr id="10" name="圖片 9" descr="一張含有 字型, 圖形, 筆跡, 文字 的圖片&#10;&#10;自動產生的描述">
            <a:extLst>
              <a:ext uri="{FF2B5EF4-FFF2-40B4-BE49-F238E27FC236}">
                <a16:creationId xmlns:a16="http://schemas.microsoft.com/office/drawing/2014/main" id="{569FD197-025B-47E7-9272-C45B6653FC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9550" y="127488"/>
            <a:ext cx="1711381" cy="533877"/>
          </a:xfrm>
          <a:prstGeom prst="rect">
            <a:avLst/>
          </a:prstGeom>
        </p:spPr>
      </p:pic>
      <p:pic>
        <p:nvPicPr>
          <p:cNvPr id="7" name="圖片 6">
            <a:extLst>
              <a:ext uri="{FF2B5EF4-FFF2-40B4-BE49-F238E27FC236}">
                <a16:creationId xmlns:a16="http://schemas.microsoft.com/office/drawing/2014/main" id="{845F412D-13E7-42D0-9BAB-A87F894C4EA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119" b="94529" l="5590" r="97205">
                        <a14:foregroundMark x1="89752" y1="63830" x2="93789" y2="82371"/>
                        <a14:foregroundMark x1="93789" y1="82371" x2="89130" y2="84195"/>
                        <a14:foregroundMark x1="97205" y1="73556" x2="96273" y2="77204"/>
                        <a14:foregroundMark x1="5590" y1="51064" x2="10248" y2="94529"/>
                        <a14:foregroundMark x1="10248" y1="94529" x2="81366" y2="85106"/>
                        <a14:foregroundMark x1="5590" y1="51064" x2="6832" y2="58663"/>
                      </a14:backgroundRemoval>
                    </a14:imgEffect>
                  </a14:imgLayer>
                </a14:imgProps>
              </a:ext>
            </a:extLst>
          </a:blip>
          <a:stretch>
            <a:fillRect/>
          </a:stretch>
        </p:blipFill>
        <p:spPr>
          <a:xfrm>
            <a:off x="5543550" y="1020573"/>
            <a:ext cx="988243" cy="1009726"/>
          </a:xfrm>
          <a:prstGeom prst="rect">
            <a:avLst/>
          </a:prstGeom>
        </p:spPr>
      </p:pic>
      <p:sp>
        <p:nvSpPr>
          <p:cNvPr id="6" name="文字方塊 5">
            <a:extLst>
              <a:ext uri="{FF2B5EF4-FFF2-40B4-BE49-F238E27FC236}">
                <a16:creationId xmlns:a16="http://schemas.microsoft.com/office/drawing/2014/main" id="{18017B2F-A70E-4326-AB91-D9345428B7B0}"/>
              </a:ext>
            </a:extLst>
          </p:cNvPr>
          <p:cNvSpPr txBox="1"/>
          <p:nvPr/>
        </p:nvSpPr>
        <p:spPr>
          <a:xfrm>
            <a:off x="1223572" y="2645625"/>
            <a:ext cx="697359" cy="461665"/>
          </a:xfrm>
          <a:prstGeom prst="rect">
            <a:avLst/>
          </a:prstGeom>
          <a:noFill/>
        </p:spPr>
        <p:txBody>
          <a:bodyPr wrap="square" rtlCol="0">
            <a:spAutoFit/>
          </a:bodyPr>
          <a:lstStyle/>
          <a:p>
            <a:r>
              <a:rPr lang="en-US" altLang="zh-TW" sz="2400" b="1" i="1" dirty="0">
                <a:solidFill>
                  <a:prstClr val="black">
                    <a:hueOff val="0"/>
                    <a:satOff val="0"/>
                    <a:lumOff val="0"/>
                    <a:alphaOff val="0"/>
                  </a:prstClr>
                </a:solidFill>
                <a:latin typeface="微軟正黑體" panose="020B0604030504040204" pitchFamily="34" charset="-120"/>
                <a:ea typeface="微軟正黑體" panose="020B0604030504040204" pitchFamily="34" charset="-120"/>
              </a:rPr>
              <a:t>1</a:t>
            </a:r>
            <a:endParaRPr lang="zh-TW" altLang="en-US" sz="2400" b="1" i="1" dirty="0">
              <a:solidFill>
                <a:prstClr val="black">
                  <a:hueOff val="0"/>
                  <a:satOff val="0"/>
                  <a:lumOff val="0"/>
                  <a:alphaOff val="0"/>
                </a:prstClr>
              </a:solidFill>
              <a:latin typeface="微軟正黑體" panose="020B0604030504040204" pitchFamily="34" charset="-120"/>
              <a:ea typeface="微軟正黑體" panose="020B0604030504040204" pitchFamily="34" charset="-120"/>
            </a:endParaRPr>
          </a:p>
        </p:txBody>
      </p:sp>
      <p:sp>
        <p:nvSpPr>
          <p:cNvPr id="15" name="文字方塊 14">
            <a:extLst>
              <a:ext uri="{FF2B5EF4-FFF2-40B4-BE49-F238E27FC236}">
                <a16:creationId xmlns:a16="http://schemas.microsoft.com/office/drawing/2014/main" id="{13371BB9-5BC9-4416-B23E-3BB1A429B3B7}"/>
              </a:ext>
            </a:extLst>
          </p:cNvPr>
          <p:cNvSpPr txBox="1"/>
          <p:nvPr/>
        </p:nvSpPr>
        <p:spPr>
          <a:xfrm>
            <a:off x="4709722" y="2645625"/>
            <a:ext cx="697359" cy="461665"/>
          </a:xfrm>
          <a:prstGeom prst="rect">
            <a:avLst/>
          </a:prstGeom>
          <a:noFill/>
        </p:spPr>
        <p:txBody>
          <a:bodyPr wrap="square" rtlCol="0">
            <a:spAutoFit/>
          </a:bodyPr>
          <a:lstStyle/>
          <a:p>
            <a:r>
              <a:rPr lang="en-US" altLang="zh-TW" sz="2400" b="1" i="1" dirty="0">
                <a:solidFill>
                  <a:prstClr val="black">
                    <a:hueOff val="0"/>
                    <a:satOff val="0"/>
                    <a:lumOff val="0"/>
                    <a:alphaOff val="0"/>
                  </a:prstClr>
                </a:solidFill>
                <a:latin typeface="微軟正黑體" panose="020B0604030504040204" pitchFamily="34" charset="-120"/>
                <a:ea typeface="微軟正黑體" panose="020B0604030504040204" pitchFamily="34" charset="-120"/>
              </a:rPr>
              <a:t>2</a:t>
            </a:r>
            <a:endParaRPr lang="zh-TW" altLang="en-US" sz="2400" b="1" i="1" dirty="0">
              <a:solidFill>
                <a:prstClr val="black">
                  <a:hueOff val="0"/>
                  <a:satOff val="0"/>
                  <a:lumOff val="0"/>
                  <a:alphaOff val="0"/>
                </a:prstClr>
              </a:solidFill>
              <a:latin typeface="微軟正黑體" panose="020B0604030504040204" pitchFamily="34" charset="-120"/>
              <a:ea typeface="微軟正黑體" panose="020B0604030504040204" pitchFamily="34" charset="-120"/>
            </a:endParaRPr>
          </a:p>
        </p:txBody>
      </p:sp>
      <p:sp>
        <p:nvSpPr>
          <p:cNvPr id="16" name="文字方塊 15">
            <a:extLst>
              <a:ext uri="{FF2B5EF4-FFF2-40B4-BE49-F238E27FC236}">
                <a16:creationId xmlns:a16="http://schemas.microsoft.com/office/drawing/2014/main" id="{4A4A2E46-EA4A-448E-8E35-58914193D0C8}"/>
              </a:ext>
            </a:extLst>
          </p:cNvPr>
          <p:cNvSpPr txBox="1"/>
          <p:nvPr/>
        </p:nvSpPr>
        <p:spPr>
          <a:xfrm>
            <a:off x="1182268" y="3884938"/>
            <a:ext cx="697359" cy="461665"/>
          </a:xfrm>
          <a:prstGeom prst="rect">
            <a:avLst/>
          </a:prstGeom>
          <a:noFill/>
        </p:spPr>
        <p:txBody>
          <a:bodyPr wrap="square" rtlCol="0">
            <a:spAutoFit/>
          </a:bodyPr>
          <a:lstStyle/>
          <a:p>
            <a:r>
              <a:rPr lang="en-US" altLang="zh-TW" sz="2400" b="1" i="1" dirty="0">
                <a:solidFill>
                  <a:prstClr val="black">
                    <a:hueOff val="0"/>
                    <a:satOff val="0"/>
                    <a:lumOff val="0"/>
                    <a:alphaOff val="0"/>
                  </a:prstClr>
                </a:solidFill>
                <a:latin typeface="微軟正黑體" panose="020B0604030504040204" pitchFamily="34" charset="-120"/>
                <a:ea typeface="微軟正黑體" panose="020B0604030504040204" pitchFamily="34" charset="-120"/>
              </a:rPr>
              <a:t>3</a:t>
            </a:r>
            <a:endParaRPr lang="zh-TW" altLang="en-US" sz="2400" b="1" i="1" dirty="0">
              <a:solidFill>
                <a:prstClr val="black">
                  <a:hueOff val="0"/>
                  <a:satOff val="0"/>
                  <a:lumOff val="0"/>
                  <a:alphaOff val="0"/>
                </a:prstClr>
              </a:solidFill>
              <a:latin typeface="微軟正黑體" panose="020B0604030504040204" pitchFamily="34" charset="-120"/>
              <a:ea typeface="微軟正黑體" panose="020B0604030504040204" pitchFamily="34" charset="-120"/>
            </a:endParaRPr>
          </a:p>
        </p:txBody>
      </p:sp>
      <p:sp>
        <p:nvSpPr>
          <p:cNvPr id="17" name="文字方塊 16">
            <a:extLst>
              <a:ext uri="{FF2B5EF4-FFF2-40B4-BE49-F238E27FC236}">
                <a16:creationId xmlns:a16="http://schemas.microsoft.com/office/drawing/2014/main" id="{B6E990A0-672B-44EF-BBCE-EF2B53BAD753}"/>
              </a:ext>
            </a:extLst>
          </p:cNvPr>
          <p:cNvSpPr txBox="1"/>
          <p:nvPr/>
        </p:nvSpPr>
        <p:spPr>
          <a:xfrm>
            <a:off x="4709721" y="3889240"/>
            <a:ext cx="697359" cy="461665"/>
          </a:xfrm>
          <a:prstGeom prst="rect">
            <a:avLst/>
          </a:prstGeom>
          <a:noFill/>
        </p:spPr>
        <p:txBody>
          <a:bodyPr wrap="square" rtlCol="0">
            <a:spAutoFit/>
          </a:bodyPr>
          <a:lstStyle/>
          <a:p>
            <a:r>
              <a:rPr lang="en-US" altLang="zh-TW" sz="2400" b="1" i="1" dirty="0">
                <a:solidFill>
                  <a:prstClr val="black">
                    <a:hueOff val="0"/>
                    <a:satOff val="0"/>
                    <a:lumOff val="0"/>
                    <a:alphaOff val="0"/>
                  </a:prstClr>
                </a:solidFill>
                <a:latin typeface="微軟正黑體" panose="020B0604030504040204" pitchFamily="34" charset="-120"/>
                <a:ea typeface="微軟正黑體" panose="020B0604030504040204" pitchFamily="34" charset="-120"/>
              </a:rPr>
              <a:t>4</a:t>
            </a:r>
            <a:endParaRPr lang="zh-TW" altLang="en-US" sz="2400" b="1" i="1" dirty="0">
              <a:solidFill>
                <a:prstClr val="black">
                  <a:hueOff val="0"/>
                  <a:satOff val="0"/>
                  <a:lumOff val="0"/>
                  <a:alphaOff val="0"/>
                </a:prstClr>
              </a:solidFill>
              <a:latin typeface="微軟正黑體" panose="020B0604030504040204" pitchFamily="34" charset="-120"/>
              <a:ea typeface="微軟正黑體" panose="020B0604030504040204" pitchFamily="34" charset="-120"/>
            </a:endParaRPr>
          </a:p>
        </p:txBody>
      </p:sp>
      <p:sp>
        <p:nvSpPr>
          <p:cNvPr id="18" name="文字方塊 17">
            <a:extLst>
              <a:ext uri="{FF2B5EF4-FFF2-40B4-BE49-F238E27FC236}">
                <a16:creationId xmlns:a16="http://schemas.microsoft.com/office/drawing/2014/main" id="{0A77EFA9-B457-4720-B5AA-4F182705C31A}"/>
              </a:ext>
            </a:extLst>
          </p:cNvPr>
          <p:cNvSpPr txBox="1"/>
          <p:nvPr/>
        </p:nvSpPr>
        <p:spPr>
          <a:xfrm>
            <a:off x="1182267" y="5130843"/>
            <a:ext cx="697359" cy="461665"/>
          </a:xfrm>
          <a:prstGeom prst="rect">
            <a:avLst/>
          </a:prstGeom>
          <a:noFill/>
        </p:spPr>
        <p:txBody>
          <a:bodyPr wrap="square" rtlCol="0">
            <a:spAutoFit/>
          </a:bodyPr>
          <a:lstStyle/>
          <a:p>
            <a:r>
              <a:rPr lang="en-US" altLang="zh-TW" sz="2400" b="1" i="1" dirty="0">
                <a:solidFill>
                  <a:prstClr val="black">
                    <a:hueOff val="0"/>
                    <a:satOff val="0"/>
                    <a:lumOff val="0"/>
                    <a:alphaOff val="0"/>
                  </a:prstClr>
                </a:solidFill>
                <a:latin typeface="微軟正黑體" panose="020B0604030504040204" pitchFamily="34" charset="-120"/>
                <a:ea typeface="微軟正黑體" panose="020B0604030504040204" pitchFamily="34" charset="-120"/>
              </a:rPr>
              <a:t>5</a:t>
            </a:r>
            <a:endParaRPr lang="zh-TW" altLang="en-US" sz="2400" b="1" i="1" dirty="0">
              <a:solidFill>
                <a:prstClr val="black">
                  <a:hueOff val="0"/>
                  <a:satOff val="0"/>
                  <a:lumOff val="0"/>
                  <a:alphaOff val="0"/>
                </a:prstClr>
              </a:solidFill>
              <a:latin typeface="微軟正黑體" panose="020B0604030504040204" pitchFamily="34" charset="-120"/>
              <a:ea typeface="微軟正黑體" panose="020B0604030504040204" pitchFamily="34" charset="-120"/>
            </a:endParaRPr>
          </a:p>
        </p:txBody>
      </p:sp>
      <p:sp>
        <p:nvSpPr>
          <p:cNvPr id="19" name="文字方塊 18">
            <a:extLst>
              <a:ext uri="{FF2B5EF4-FFF2-40B4-BE49-F238E27FC236}">
                <a16:creationId xmlns:a16="http://schemas.microsoft.com/office/drawing/2014/main" id="{AE18EE6F-45FF-44EA-9E50-2FE5B914F721}"/>
              </a:ext>
            </a:extLst>
          </p:cNvPr>
          <p:cNvSpPr txBox="1"/>
          <p:nvPr/>
        </p:nvSpPr>
        <p:spPr>
          <a:xfrm>
            <a:off x="4709721" y="5148598"/>
            <a:ext cx="697359" cy="461665"/>
          </a:xfrm>
          <a:prstGeom prst="rect">
            <a:avLst/>
          </a:prstGeom>
          <a:noFill/>
        </p:spPr>
        <p:txBody>
          <a:bodyPr wrap="square" rtlCol="0">
            <a:spAutoFit/>
          </a:bodyPr>
          <a:lstStyle/>
          <a:p>
            <a:r>
              <a:rPr lang="en-US" altLang="zh-TW" sz="2400" b="1" i="1" dirty="0">
                <a:solidFill>
                  <a:prstClr val="black">
                    <a:hueOff val="0"/>
                    <a:satOff val="0"/>
                    <a:lumOff val="0"/>
                    <a:alphaOff val="0"/>
                  </a:prstClr>
                </a:solidFill>
                <a:latin typeface="微軟正黑體" panose="020B0604030504040204" pitchFamily="34" charset="-120"/>
                <a:ea typeface="微軟正黑體" panose="020B0604030504040204" pitchFamily="34" charset="-120"/>
              </a:rPr>
              <a:t>6</a:t>
            </a:r>
            <a:endParaRPr lang="zh-TW" altLang="en-US" sz="2400" b="1" i="1" dirty="0">
              <a:solidFill>
                <a:prstClr val="black">
                  <a:hueOff val="0"/>
                  <a:satOff val="0"/>
                  <a:lumOff val="0"/>
                  <a:alphaOff val="0"/>
                </a:prstClr>
              </a:solidFill>
              <a:latin typeface="微軟正黑體" panose="020B0604030504040204" pitchFamily="34" charset="-120"/>
              <a:ea typeface="微軟正黑體" panose="020B0604030504040204" pitchFamily="34" charset="-120"/>
            </a:endParaRPr>
          </a:p>
        </p:txBody>
      </p:sp>
      <p:sp>
        <p:nvSpPr>
          <p:cNvPr id="20" name="文字方塊 19">
            <a:extLst>
              <a:ext uri="{FF2B5EF4-FFF2-40B4-BE49-F238E27FC236}">
                <a16:creationId xmlns:a16="http://schemas.microsoft.com/office/drawing/2014/main" id="{28C024E6-62BD-43B8-A84C-1607A703696A}"/>
              </a:ext>
            </a:extLst>
          </p:cNvPr>
          <p:cNvSpPr txBox="1"/>
          <p:nvPr/>
        </p:nvSpPr>
        <p:spPr>
          <a:xfrm>
            <a:off x="6529436" y="1002239"/>
            <a:ext cx="2488381" cy="1299458"/>
          </a:xfrm>
          <a:prstGeom prst="rect">
            <a:avLst/>
          </a:prstGeom>
          <a:noFill/>
        </p:spPr>
        <p:txBody>
          <a:bodyPr wrap="square">
            <a:spAutoFit/>
          </a:bodyPr>
          <a:lstStyle/>
          <a:p>
            <a:pPr marL="285750" indent="-285750">
              <a:lnSpc>
                <a:spcPts val="2400"/>
              </a:lnSpc>
              <a:buFont typeface="Arial" panose="020B0604020202020204" pitchFamily="34" charset="0"/>
              <a:buChar char="•"/>
            </a:pPr>
            <a:r>
              <a:rPr lang="zh-TW" altLang="en-US" b="1" dirty="0">
                <a:latin typeface="微軟正黑體" panose="020B0604030504040204" pitchFamily="34" charset="-120"/>
                <a:ea typeface="微軟正黑體" panose="020B0604030504040204" pitchFamily="34" charset="-120"/>
              </a:rPr>
              <a:t>可以「簽名」或</a:t>
            </a:r>
            <a:endParaRPr lang="en-US" altLang="zh-TW" b="1" dirty="0">
              <a:latin typeface="微軟正黑體" panose="020B0604030504040204" pitchFamily="34" charset="-120"/>
              <a:ea typeface="微軟正黑體" panose="020B0604030504040204" pitchFamily="34" charset="-120"/>
            </a:endParaRPr>
          </a:p>
          <a:p>
            <a:pPr>
              <a:lnSpc>
                <a:spcPts val="2400"/>
              </a:lnSpc>
            </a:pPr>
            <a:r>
              <a:rPr lang="en-US" altLang="zh-TW" b="1" dirty="0">
                <a:latin typeface="微軟正黑體" panose="020B0604030504040204" pitchFamily="34" charset="-120"/>
                <a:ea typeface="微軟正黑體" panose="020B0604030504040204" pitchFamily="34" charset="-120"/>
              </a:rPr>
              <a:t>   </a:t>
            </a:r>
            <a:r>
              <a:rPr lang="zh-TW" altLang="en-US" b="1" dirty="0">
                <a:latin typeface="微軟正黑體" panose="020B0604030504040204" pitchFamily="34" charset="-120"/>
                <a:ea typeface="微軟正黑體" panose="020B0604030504040204" pitchFamily="34" charset="-120"/>
              </a:rPr>
              <a:t>「蓋章」擇一。</a:t>
            </a:r>
            <a:endParaRPr lang="en-US" altLang="zh-TW" b="1" dirty="0">
              <a:latin typeface="微軟正黑體" panose="020B0604030504040204" pitchFamily="34" charset="-120"/>
              <a:ea typeface="微軟正黑體" panose="020B0604030504040204" pitchFamily="34" charset="-120"/>
            </a:endParaRPr>
          </a:p>
          <a:p>
            <a:pPr marL="285750" indent="-285750">
              <a:lnSpc>
                <a:spcPts val="2400"/>
              </a:lnSpc>
              <a:buFont typeface="Arial" panose="020B0604020202020204" pitchFamily="34" charset="0"/>
              <a:buChar char="•"/>
            </a:pPr>
            <a:r>
              <a:rPr lang="zh-TW" altLang="en-US" b="1" dirty="0">
                <a:latin typeface="微軟正黑體" panose="020B0604030504040204" pitchFamily="34" charset="-120"/>
                <a:ea typeface="微軟正黑體" panose="020B0604030504040204" pitchFamily="34" charset="-120"/>
              </a:rPr>
              <a:t>不得以</a:t>
            </a:r>
            <a:r>
              <a:rPr lang="zh-TW" altLang="en-US" b="1" dirty="0">
                <a:solidFill>
                  <a:srgbClr val="0000FF"/>
                </a:solidFill>
                <a:latin typeface="微軟正黑體" panose="020B0604030504040204" pitchFamily="34" charset="-120"/>
                <a:ea typeface="微軟正黑體" panose="020B0604030504040204" pitchFamily="34" charset="-120"/>
              </a:rPr>
              <a:t>電腦列印</a:t>
            </a:r>
            <a:r>
              <a:rPr lang="zh-TW" altLang="en-US" b="1" dirty="0">
                <a:latin typeface="微軟正黑體" panose="020B0604030504040204" pitchFamily="34" charset="-120"/>
                <a:ea typeface="微軟正黑體" panose="020B0604030504040204" pitchFamily="34" charset="-120"/>
              </a:rPr>
              <a:t>或</a:t>
            </a:r>
            <a:r>
              <a:rPr lang="zh-TW" altLang="en-US" b="1" dirty="0">
                <a:solidFill>
                  <a:srgbClr val="0000FF"/>
                </a:solidFill>
                <a:latin typeface="微軟正黑體" panose="020B0604030504040204" pitchFamily="34" charset="-120"/>
                <a:ea typeface="微軟正黑體" panose="020B0604030504040204" pitchFamily="34" charset="-120"/>
              </a:rPr>
              <a:t>空白契約</a:t>
            </a:r>
            <a:r>
              <a:rPr lang="zh-TW" altLang="en-US" b="1" dirty="0">
                <a:latin typeface="微軟正黑體" panose="020B0604030504040204" pitchFamily="34" charset="-120"/>
                <a:ea typeface="微軟正黑體" panose="020B0604030504040204" pitchFamily="34" charset="-120"/>
              </a:rPr>
              <a:t>上簽章。</a:t>
            </a:r>
          </a:p>
        </p:txBody>
      </p:sp>
      <p:sp>
        <p:nvSpPr>
          <p:cNvPr id="22" name="文字方塊 21">
            <a:extLst>
              <a:ext uri="{FF2B5EF4-FFF2-40B4-BE49-F238E27FC236}">
                <a16:creationId xmlns:a16="http://schemas.microsoft.com/office/drawing/2014/main" id="{37A2055A-9EB2-4980-80C2-21FC8327511F}"/>
              </a:ext>
            </a:extLst>
          </p:cNvPr>
          <p:cNvSpPr txBox="1"/>
          <p:nvPr/>
        </p:nvSpPr>
        <p:spPr>
          <a:xfrm>
            <a:off x="4055232" y="1116212"/>
            <a:ext cx="1351848" cy="485646"/>
          </a:xfrm>
          <a:prstGeom prst="rect">
            <a:avLst/>
          </a:prstGeom>
          <a:noFill/>
        </p:spPr>
        <p:txBody>
          <a:bodyPr wrap="square">
            <a:spAutoFit/>
          </a:bodyPr>
          <a:lstStyle/>
          <a:p>
            <a:pPr>
              <a:lnSpc>
                <a:spcPts val="3500"/>
              </a:lnSpc>
            </a:pPr>
            <a:r>
              <a:rPr lang="en-US" altLang="zh-TW" sz="1600" dirty="0">
                <a:solidFill>
                  <a:schemeClr val="bg1">
                    <a:lumMod val="50000"/>
                  </a:schemeClr>
                </a:solidFill>
                <a:latin typeface="華康粗圓體" panose="020F0709000000000000" pitchFamily="49" charset="-120"/>
                <a:ea typeface="華康粗圓體" panose="020F0709000000000000" pitchFamily="49" charset="-120"/>
              </a:rPr>
              <a:t>(</a:t>
            </a:r>
            <a:r>
              <a:rPr lang="zh-TW" altLang="en-US" sz="1600" dirty="0">
                <a:solidFill>
                  <a:schemeClr val="bg1">
                    <a:lumMod val="50000"/>
                  </a:schemeClr>
                </a:solidFill>
                <a:latin typeface="華康粗圓體" panose="020F0709000000000000" pitchFamily="49" charset="-120"/>
                <a:ea typeface="華康粗圓體" panose="020F0709000000000000" pitchFamily="49" charset="-120"/>
              </a:rPr>
              <a:t>條例</a:t>
            </a:r>
            <a:r>
              <a:rPr lang="en-US" altLang="zh-TW" sz="1600" dirty="0">
                <a:solidFill>
                  <a:schemeClr val="bg1">
                    <a:lumMod val="50000"/>
                  </a:schemeClr>
                </a:solidFill>
                <a:latin typeface="華康粗圓體" panose="020F0709000000000000" pitchFamily="49" charset="-120"/>
                <a:ea typeface="華康粗圓體" panose="020F0709000000000000" pitchFamily="49" charset="-120"/>
              </a:rPr>
              <a:t>22</a:t>
            </a:r>
            <a:r>
              <a:rPr lang="zh-TW" altLang="en-US" sz="1600" dirty="0">
                <a:solidFill>
                  <a:schemeClr val="bg1">
                    <a:lumMod val="50000"/>
                  </a:schemeClr>
                </a:solidFill>
                <a:latin typeface="華康粗圓體" panose="020F0709000000000000" pitchFamily="49" charset="-120"/>
                <a:ea typeface="華康粗圓體" panose="020F0709000000000000" pitchFamily="49" charset="-120"/>
              </a:rPr>
              <a:t>條</a:t>
            </a:r>
            <a:r>
              <a:rPr lang="en-US" altLang="zh-TW" sz="1600" dirty="0">
                <a:solidFill>
                  <a:schemeClr val="bg1">
                    <a:lumMod val="50000"/>
                  </a:schemeClr>
                </a:solidFill>
                <a:latin typeface="華康粗圓體" panose="020F0709000000000000" pitchFamily="49" charset="-120"/>
                <a:ea typeface="華康粗圓體" panose="020F0709000000000000" pitchFamily="49" charset="-120"/>
              </a:rPr>
              <a:t>) </a:t>
            </a:r>
          </a:p>
        </p:txBody>
      </p:sp>
      <p:sp>
        <p:nvSpPr>
          <p:cNvPr id="23" name="文字方塊 22">
            <a:extLst>
              <a:ext uri="{FF2B5EF4-FFF2-40B4-BE49-F238E27FC236}">
                <a16:creationId xmlns:a16="http://schemas.microsoft.com/office/drawing/2014/main" id="{1B261877-49F6-4AA6-BD50-813912CCD6AC}"/>
              </a:ext>
            </a:extLst>
          </p:cNvPr>
          <p:cNvSpPr txBox="1"/>
          <p:nvPr/>
        </p:nvSpPr>
        <p:spPr>
          <a:xfrm>
            <a:off x="2124346" y="6158116"/>
            <a:ext cx="4895307" cy="595804"/>
          </a:xfrm>
          <a:prstGeom prst="rect">
            <a:avLst/>
          </a:prstGeom>
          <a:noFill/>
          <a:ln w="38100">
            <a:solidFill>
              <a:srgbClr val="FF0000"/>
            </a:solidFill>
            <a:prstDash val="sysDot"/>
          </a:ln>
        </p:spPr>
        <p:txBody>
          <a:bodyPr wrap="square" rtlCol="0">
            <a:spAutoFit/>
          </a:bodyPr>
          <a:lstStyle/>
          <a:p>
            <a:pPr>
              <a:lnSpc>
                <a:spcPts val="4500"/>
              </a:lnSpc>
              <a:spcAft>
                <a:spcPts val="1200"/>
              </a:spcAft>
            </a:pPr>
            <a:r>
              <a:rPr lang="en-US" altLang="zh-TW" b="1" dirty="0">
                <a:solidFill>
                  <a:srgbClr val="FF0000"/>
                </a:solidFill>
                <a:latin typeface="微軟正黑體" panose="020B0604030504040204" pitchFamily="34" charset="-120"/>
                <a:ea typeface="微軟正黑體" panose="020B0604030504040204" pitchFamily="34" charset="-120"/>
              </a:rPr>
              <a:t>            </a:t>
            </a:r>
            <a:r>
              <a:rPr lang="zh-TW" altLang="en-US" b="1" dirty="0">
                <a:solidFill>
                  <a:srgbClr val="FF0000"/>
                </a:solidFill>
                <a:latin typeface="微軟正黑體" panose="020B0604030504040204" pitchFamily="34" charset="-120"/>
                <a:ea typeface="微軟正黑體" panose="020B0604030504040204" pitchFamily="34" charset="-120"/>
              </a:rPr>
              <a:t>違反：處罰鍰</a:t>
            </a:r>
            <a:r>
              <a:rPr lang="zh-TW" altLang="en-US" sz="2400" b="1" i="1" dirty="0">
                <a:solidFill>
                  <a:srgbClr val="FF0000"/>
                </a:solidFill>
                <a:latin typeface="微軟正黑體" panose="020B0604030504040204" pitchFamily="34" charset="-120"/>
                <a:ea typeface="微軟正黑體" panose="020B0604030504040204" pitchFamily="34" charset="-120"/>
              </a:rPr>
              <a:t>６萬元</a:t>
            </a:r>
            <a:r>
              <a:rPr lang="en-US" altLang="zh-TW" sz="2400" b="1" i="1" dirty="0">
                <a:solidFill>
                  <a:srgbClr val="FF0000"/>
                </a:solidFill>
                <a:latin typeface="微軟正黑體" panose="020B0604030504040204" pitchFamily="34" charset="-120"/>
                <a:ea typeface="微軟正黑體" panose="020B0604030504040204" pitchFamily="34" charset="-120"/>
              </a:rPr>
              <a:t>-</a:t>
            </a:r>
            <a:r>
              <a:rPr lang="zh-TW" altLang="en-US" sz="2400" b="1" i="1" dirty="0">
                <a:solidFill>
                  <a:srgbClr val="FF0000"/>
                </a:solidFill>
                <a:latin typeface="微軟正黑體" panose="020B0604030504040204" pitchFamily="34" charset="-120"/>
                <a:ea typeface="微軟正黑體" panose="020B0604030504040204" pitchFamily="34" charset="-120"/>
              </a:rPr>
              <a:t>３０萬元</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zh-TW" altLang="en-US" b="1" dirty="0">
              <a:solidFill>
                <a:srgbClr val="FF0000"/>
              </a:solidFill>
              <a:latin typeface="微軟正黑體" panose="020B0604030504040204" pitchFamily="34" charset="-120"/>
              <a:ea typeface="微軟正黑體" panose="020B0604030504040204" pitchFamily="34" charset="-120"/>
            </a:endParaRPr>
          </a:p>
        </p:txBody>
      </p:sp>
      <p:pic>
        <p:nvPicPr>
          <p:cNvPr id="24" name="圖片 23">
            <a:extLst>
              <a:ext uri="{FF2B5EF4-FFF2-40B4-BE49-F238E27FC236}">
                <a16:creationId xmlns:a16="http://schemas.microsoft.com/office/drawing/2014/main" id="{8C01E824-A7D8-4B4B-9A10-0CC4FDE8C527}"/>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50270" y1="39216" x2="50270" y2="39216"/>
                        <a14:foregroundMark x1="51892" y1="46405" x2="51892" y2="46405"/>
                        <a14:foregroundMark x1="51351" y1="43791" x2="51351" y2="43791"/>
                        <a14:foregroundMark x1="51892" y1="73203" x2="51892" y2="73203"/>
                      </a14:backgroundRemoval>
                    </a14:imgEffect>
                  </a14:imgLayer>
                </a14:imgProps>
              </a:ext>
            </a:extLst>
          </a:blip>
          <a:stretch>
            <a:fillRect/>
          </a:stretch>
        </p:blipFill>
        <p:spPr>
          <a:xfrm>
            <a:off x="2194971" y="6190555"/>
            <a:ext cx="641970" cy="530926"/>
          </a:xfrm>
          <a:prstGeom prst="rect">
            <a:avLst/>
          </a:prstGeom>
        </p:spPr>
      </p:pic>
    </p:spTree>
    <p:extLst>
      <p:ext uri="{BB962C8B-B14F-4D97-AF65-F5344CB8AC3E}">
        <p14:creationId xmlns:p14="http://schemas.microsoft.com/office/powerpoint/2010/main" val="313826004"/>
      </p:ext>
    </p:extLst>
  </p:cSld>
  <p:clrMapOvr>
    <a:masterClrMapping/>
  </p:clrMapOvr>
  <p:transition>
    <p:wheel spokes="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接點 8"/>
          <p:cNvCxnSpPr>
            <a:cxnSpLocks/>
          </p:cNvCxnSpPr>
          <p:nvPr/>
        </p:nvCxnSpPr>
        <p:spPr>
          <a:xfrm>
            <a:off x="0" y="831478"/>
            <a:ext cx="9144000"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3" name="橢圓 32"/>
          <p:cNvSpPr/>
          <p:nvPr/>
        </p:nvSpPr>
        <p:spPr>
          <a:xfrm>
            <a:off x="8658225" y="6477000"/>
            <a:ext cx="323850" cy="323850"/>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華康魏碑體(P)"/>
              <a:ea typeface="微軟正黑體" pitchFamily="34" charset="-120"/>
            </a:endParaRPr>
          </a:p>
        </p:txBody>
      </p:sp>
      <p:sp>
        <p:nvSpPr>
          <p:cNvPr id="3" name="投影片編號版面配置區 2"/>
          <p:cNvSpPr>
            <a:spLocks noGrp="1"/>
          </p:cNvSpPr>
          <p:nvPr>
            <p:ph type="sldNum" sz="quarter" idx="12"/>
          </p:nvPr>
        </p:nvSpPr>
        <p:spPr>
          <a:xfrm>
            <a:off x="6962775" y="6456018"/>
            <a:ext cx="2057400" cy="365125"/>
          </a:xfrm>
        </p:spPr>
        <p:txBody>
          <a:bodyPr/>
          <a:lstStyle/>
          <a:p>
            <a:pPr>
              <a:defRPr/>
            </a:pPr>
            <a:fld id="{B62388E7-26EF-4714-A632-9B7D7908684B}" type="slidenum">
              <a:rPr lang="zh-TW" altLang="en-US" sz="1800" smtClean="0">
                <a:solidFill>
                  <a:schemeClr val="tx1">
                    <a:lumMod val="65000"/>
                    <a:lumOff val="35000"/>
                  </a:schemeClr>
                </a:solidFill>
              </a:rPr>
              <a:pPr>
                <a:defRPr/>
              </a:pPr>
              <a:t>14</a:t>
            </a:fld>
            <a:endParaRPr lang="zh-TW" altLang="en-US" sz="1800" dirty="0">
              <a:solidFill>
                <a:schemeClr val="tx1">
                  <a:lumMod val="65000"/>
                  <a:lumOff val="35000"/>
                </a:schemeClr>
              </a:solidFill>
            </a:endParaRPr>
          </a:p>
        </p:txBody>
      </p:sp>
      <p:sp>
        <p:nvSpPr>
          <p:cNvPr id="14" name="文字方塊 13">
            <a:extLst>
              <a:ext uri="{FF2B5EF4-FFF2-40B4-BE49-F238E27FC236}">
                <a16:creationId xmlns:a16="http://schemas.microsoft.com/office/drawing/2014/main" id="{6C8078ED-7C3F-4D0E-8CB1-381655D4DD65}"/>
              </a:ext>
            </a:extLst>
          </p:cNvPr>
          <p:cNvSpPr txBox="1"/>
          <p:nvPr/>
        </p:nvSpPr>
        <p:spPr>
          <a:xfrm>
            <a:off x="1631191" y="88478"/>
            <a:ext cx="7074188" cy="646331"/>
          </a:xfrm>
          <a:prstGeom prst="rect">
            <a:avLst/>
          </a:prstGeom>
          <a:noFill/>
        </p:spPr>
        <p:txBody>
          <a:bodyPr wrap="square" rtlCol="0">
            <a:spAutoFit/>
          </a:bodyPr>
          <a:lstStyle/>
          <a:p>
            <a:pPr algn="ctr"/>
            <a:r>
              <a:rPr lang="zh-TW" altLang="en-US" sz="3600" dirty="0">
                <a:ln w="12700">
                  <a:solidFill>
                    <a:schemeClr val="bg1"/>
                  </a:solidFill>
                </a:ln>
                <a:solidFill>
                  <a:schemeClr val="tx2">
                    <a:lumMod val="75000"/>
                  </a:schemeClr>
                </a:solidFill>
                <a:effectLst>
                  <a:outerShdw blurRad="38100" dist="38100" dir="2700000" algn="tl">
                    <a:srgbClr val="000000">
                      <a:alpha val="43137"/>
                    </a:srgbClr>
                  </a:outerShdw>
                </a:effectLst>
                <a:latin typeface="華康新特黑體" panose="02010609010101010101" pitchFamily="49" charset="-120"/>
                <a:ea typeface="華康新特黑體" panose="02010609010101010101" pitchFamily="49" charset="-120"/>
                <a:cs typeface="+mj-cs"/>
              </a:rPr>
              <a:t>貳、業務查核重點</a:t>
            </a:r>
          </a:p>
        </p:txBody>
      </p:sp>
      <p:sp>
        <p:nvSpPr>
          <p:cNvPr id="4" name="文字方塊 3">
            <a:extLst>
              <a:ext uri="{FF2B5EF4-FFF2-40B4-BE49-F238E27FC236}">
                <a16:creationId xmlns:a16="http://schemas.microsoft.com/office/drawing/2014/main" id="{473712AC-4C3F-4FB7-86E2-FFBC71B13537}"/>
              </a:ext>
            </a:extLst>
          </p:cNvPr>
          <p:cNvSpPr txBox="1"/>
          <p:nvPr/>
        </p:nvSpPr>
        <p:spPr>
          <a:xfrm>
            <a:off x="277309" y="1063459"/>
            <a:ext cx="4894766" cy="523220"/>
          </a:xfrm>
          <a:prstGeom prst="rect">
            <a:avLst/>
          </a:prstGeom>
          <a:solidFill>
            <a:schemeClr val="accent6">
              <a:lumMod val="50000"/>
            </a:schemeClr>
          </a:solidFill>
        </p:spPr>
        <p:txBody>
          <a:bodyPr wrap="square" rtlCol="0">
            <a:spAutoFit/>
          </a:bodyPr>
          <a:lstStyle/>
          <a:p>
            <a:r>
              <a:rPr lang="zh-TW" altLang="en-US" sz="2800" b="1" dirty="0">
                <a:solidFill>
                  <a:schemeClr val="lt1"/>
                </a:solidFill>
                <a:latin typeface="微軟正黑體" panose="020B0604030504040204" pitchFamily="34" charset="-120"/>
                <a:ea typeface="微軟正黑體" panose="020B0604030504040204" pitchFamily="34" charset="-120"/>
              </a:rPr>
              <a:t>查核重點七：經紀業設置情形</a:t>
            </a:r>
          </a:p>
        </p:txBody>
      </p:sp>
      <p:pic>
        <p:nvPicPr>
          <p:cNvPr id="10" name="圖片 9" descr="一張含有 字型, 圖形, 筆跡, 文字 的圖片&#10;&#10;自動產生的描述">
            <a:extLst>
              <a:ext uri="{FF2B5EF4-FFF2-40B4-BE49-F238E27FC236}">
                <a16:creationId xmlns:a16="http://schemas.microsoft.com/office/drawing/2014/main" id="{1F143783-8E69-4BBE-B66C-4D72C3E3C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50" y="127488"/>
            <a:ext cx="1711381" cy="533877"/>
          </a:xfrm>
          <a:prstGeom prst="rect">
            <a:avLst/>
          </a:prstGeom>
        </p:spPr>
      </p:pic>
      <p:graphicFrame>
        <p:nvGraphicFramePr>
          <p:cNvPr id="7" name="資料庫圖表 6">
            <a:extLst>
              <a:ext uri="{FF2B5EF4-FFF2-40B4-BE49-F238E27FC236}">
                <a16:creationId xmlns:a16="http://schemas.microsoft.com/office/drawing/2014/main" id="{1469AB13-483E-4D7D-BE21-529FF14FAE79}"/>
              </a:ext>
            </a:extLst>
          </p:cNvPr>
          <p:cNvGraphicFramePr/>
          <p:nvPr>
            <p:extLst>
              <p:ext uri="{D42A27DB-BD31-4B8C-83A1-F6EECF244321}">
                <p14:modId xmlns:p14="http://schemas.microsoft.com/office/powerpoint/2010/main" val="696740754"/>
              </p:ext>
            </p:extLst>
          </p:nvPr>
        </p:nvGraphicFramePr>
        <p:xfrm>
          <a:off x="277309" y="1118510"/>
          <a:ext cx="8601076" cy="35381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 name="表格 4">
            <a:extLst>
              <a:ext uri="{FF2B5EF4-FFF2-40B4-BE49-F238E27FC236}">
                <a16:creationId xmlns:a16="http://schemas.microsoft.com/office/drawing/2014/main" id="{7E5F4443-24CC-42A3-A65B-BCD1113B040F}"/>
              </a:ext>
            </a:extLst>
          </p:cNvPr>
          <p:cNvGraphicFramePr>
            <a:graphicFrameLocks noGrp="1"/>
          </p:cNvGraphicFramePr>
          <p:nvPr>
            <p:extLst>
              <p:ext uri="{D42A27DB-BD31-4B8C-83A1-F6EECF244321}">
                <p14:modId xmlns:p14="http://schemas.microsoft.com/office/powerpoint/2010/main" val="1198368500"/>
              </p:ext>
            </p:extLst>
          </p:nvPr>
        </p:nvGraphicFramePr>
        <p:xfrm>
          <a:off x="437914" y="4656661"/>
          <a:ext cx="8153872" cy="2084954"/>
        </p:xfrm>
        <a:graphic>
          <a:graphicData uri="http://schemas.openxmlformats.org/drawingml/2006/table">
            <a:tbl>
              <a:tblPr firstRow="1" bandRow="1">
                <a:tableStyleId>{69012ECD-51FC-41F1-AA8D-1B2483CD663E}</a:tableStyleId>
              </a:tblPr>
              <a:tblGrid>
                <a:gridCol w="3849043">
                  <a:extLst>
                    <a:ext uri="{9D8B030D-6E8A-4147-A177-3AD203B41FA5}">
                      <a16:colId xmlns:a16="http://schemas.microsoft.com/office/drawing/2014/main" val="3808473378"/>
                    </a:ext>
                  </a:extLst>
                </a:gridCol>
                <a:gridCol w="656518">
                  <a:extLst>
                    <a:ext uri="{9D8B030D-6E8A-4147-A177-3AD203B41FA5}">
                      <a16:colId xmlns:a16="http://schemas.microsoft.com/office/drawing/2014/main" val="2253124892"/>
                    </a:ext>
                  </a:extLst>
                </a:gridCol>
                <a:gridCol w="3648311">
                  <a:extLst>
                    <a:ext uri="{9D8B030D-6E8A-4147-A177-3AD203B41FA5}">
                      <a16:colId xmlns:a16="http://schemas.microsoft.com/office/drawing/2014/main" val="1293610863"/>
                    </a:ext>
                  </a:extLst>
                </a:gridCol>
              </a:tblGrid>
              <a:tr h="957321">
                <a:tc>
                  <a:txBody>
                    <a:bodyPr/>
                    <a:lstStyle/>
                    <a:p>
                      <a:pPr marL="342900" marR="0" lvl="0" indent="-342900" algn="l" defTabSz="914400" rtl="0" eaLnBrk="1" fontAlgn="auto" latinLnBrk="0" hangingPunct="1">
                        <a:lnSpc>
                          <a:spcPts val="2800"/>
                        </a:lnSpc>
                        <a:spcBef>
                          <a:spcPts val="0"/>
                        </a:spcBef>
                        <a:spcAft>
                          <a:spcPts val="0"/>
                        </a:spcAft>
                        <a:buClrTx/>
                        <a:buSzTx/>
                        <a:buFont typeface="Wingdings" panose="05000000000000000000" pitchFamily="2" charset="2"/>
                        <a:buChar char="u"/>
                        <a:tabLst/>
                        <a:defRPr/>
                      </a:pPr>
                      <a:r>
                        <a:rPr lang="zh-TW" altLang="en-US" sz="2000" b="1" kern="1200" dirty="0">
                          <a:solidFill>
                            <a:schemeClr val="tx1"/>
                          </a:solidFill>
                          <a:latin typeface="微軟正黑體" panose="020B0604030504040204" pitchFamily="34" charset="-120"/>
                          <a:ea typeface="微軟正黑體" panose="020B0604030504040204" pitchFamily="34" charset="-120"/>
                          <a:cs typeface="+mn-cs"/>
                        </a:rPr>
                        <a:t>是否經核准許可</a:t>
                      </a:r>
                      <a:r>
                        <a:rPr lang="en-US" altLang="zh-TW" sz="2000" b="1" kern="1200" dirty="0">
                          <a:solidFill>
                            <a:srgbClr val="FF0000"/>
                          </a:solidFill>
                          <a:latin typeface="微軟正黑體" panose="020B0604030504040204" pitchFamily="34" charset="-120"/>
                          <a:ea typeface="微軟正黑體" panose="020B0604030504040204" pitchFamily="34" charset="-120"/>
                          <a:cs typeface="+mn-cs"/>
                        </a:rPr>
                        <a:t>6</a:t>
                      </a:r>
                      <a:r>
                        <a:rPr lang="zh-TW" altLang="en-US" sz="2000" b="1" kern="1200" dirty="0">
                          <a:solidFill>
                            <a:srgbClr val="FF0000"/>
                          </a:solidFill>
                          <a:latin typeface="微軟正黑體" panose="020B0604030504040204" pitchFamily="34" charset="-120"/>
                          <a:ea typeface="微軟正黑體" panose="020B0604030504040204" pitchFamily="34" charset="-120"/>
                          <a:cs typeface="+mn-cs"/>
                        </a:rPr>
                        <a:t>個月內</a:t>
                      </a:r>
                      <a:r>
                        <a:rPr lang="zh-TW" altLang="en-US" sz="2000" b="1" kern="1200" dirty="0">
                          <a:solidFill>
                            <a:schemeClr val="tx1"/>
                          </a:solidFill>
                          <a:latin typeface="微軟正黑體" panose="020B0604030504040204" pitchFamily="34" charset="-120"/>
                          <a:ea typeface="微軟正黑體" panose="020B0604030504040204" pitchFamily="34" charset="-120"/>
                          <a:cs typeface="+mn-cs"/>
                        </a:rPr>
                        <a:t>辦妥公司</a:t>
                      </a:r>
                      <a:r>
                        <a:rPr lang="en-US" altLang="zh-TW" sz="2000" b="1" kern="1200" dirty="0">
                          <a:solidFill>
                            <a:schemeClr val="tx1"/>
                          </a:solidFill>
                          <a:latin typeface="微軟正黑體" panose="020B0604030504040204" pitchFamily="34" charset="-120"/>
                          <a:ea typeface="微軟正黑體" panose="020B0604030504040204" pitchFamily="34" charset="-120"/>
                          <a:cs typeface="+mn-cs"/>
                        </a:rPr>
                        <a:t>(</a:t>
                      </a:r>
                      <a:r>
                        <a:rPr lang="zh-TW" altLang="en-US" sz="2000" b="1" kern="1200" dirty="0">
                          <a:solidFill>
                            <a:schemeClr val="tx1"/>
                          </a:solidFill>
                          <a:latin typeface="微軟正黑體" panose="020B0604030504040204" pitchFamily="34" charset="-120"/>
                          <a:ea typeface="微軟正黑體" panose="020B0604030504040204" pitchFamily="34" charset="-120"/>
                          <a:cs typeface="+mn-cs"/>
                        </a:rPr>
                        <a:t>商業</a:t>
                      </a:r>
                      <a:r>
                        <a:rPr lang="en-US" altLang="zh-TW" sz="2000" b="1" kern="1200" dirty="0">
                          <a:solidFill>
                            <a:schemeClr val="tx1"/>
                          </a:solidFill>
                          <a:latin typeface="微軟正黑體" panose="020B0604030504040204" pitchFamily="34" charset="-120"/>
                          <a:ea typeface="微軟正黑體" panose="020B0604030504040204" pitchFamily="34" charset="-120"/>
                          <a:cs typeface="+mn-cs"/>
                        </a:rPr>
                        <a:t>)</a:t>
                      </a:r>
                      <a:r>
                        <a:rPr lang="zh-TW" altLang="en-US" sz="2000" b="1" kern="1200" dirty="0">
                          <a:solidFill>
                            <a:schemeClr val="tx1"/>
                          </a:solidFill>
                          <a:latin typeface="微軟正黑體" panose="020B0604030504040204" pitchFamily="34" charset="-120"/>
                          <a:ea typeface="微軟正黑體" panose="020B0604030504040204" pitchFamily="34" charset="-120"/>
                          <a:cs typeface="+mn-cs"/>
                        </a:rPr>
                        <a:t>登記、加入同業公會，並開始營業。</a:t>
                      </a:r>
                      <a:endParaRPr lang="en-US" altLang="zh-TW" sz="2000" b="1" kern="1200" dirty="0">
                        <a:solidFill>
                          <a:schemeClr val="tx1"/>
                        </a:solidFill>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2300"/>
                        </a:lnSpc>
                      </a:pPr>
                      <a:endParaRPr lang="zh-TW" altLang="en-US" sz="1800" b="0" kern="1200" dirty="0">
                        <a:solidFill>
                          <a:schemeClr val="tx1"/>
                        </a:solidFill>
                        <a:latin typeface="華康粗圓體" panose="020F0709000000000000" pitchFamily="49" charset="-120"/>
                        <a:ea typeface="華康粗圓體" panose="020F0709000000000000" pitchFamily="49" charset="-120"/>
                        <a:cs typeface="+mn-cs"/>
                      </a:endParaRP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2300"/>
                        </a:lnSpc>
                      </a:pPr>
                      <a:r>
                        <a:rPr lang="zh-TW" altLang="en-US" sz="1800" b="0" kern="1200" dirty="0">
                          <a:solidFill>
                            <a:schemeClr val="tx1"/>
                          </a:solidFill>
                          <a:latin typeface="華康粗圓體" panose="020F0709000000000000" pitchFamily="49" charset="-120"/>
                          <a:ea typeface="華康粗圓體" panose="020F0709000000000000" pitchFamily="49" charset="-120"/>
                          <a:cs typeface="+mn-cs"/>
                        </a:rPr>
                        <a:t>逾期未開始營業者，由本府</a:t>
                      </a:r>
                      <a:r>
                        <a:rPr lang="zh-TW" altLang="en-US" sz="2000" b="0" kern="1200" dirty="0">
                          <a:solidFill>
                            <a:srgbClr val="FF0000"/>
                          </a:solidFill>
                          <a:latin typeface="華康粗圓體" panose="020F0709000000000000" pitchFamily="49" charset="-120"/>
                          <a:ea typeface="華康粗圓體" panose="020F0709000000000000" pitchFamily="49" charset="-120"/>
                          <a:cs typeface="+mn-cs"/>
                        </a:rPr>
                        <a:t>廢止其許可</a:t>
                      </a:r>
                      <a:r>
                        <a:rPr lang="zh-TW" altLang="en-US" sz="1800" b="0" kern="1200" dirty="0">
                          <a:solidFill>
                            <a:schemeClr val="tx1"/>
                          </a:solidFill>
                          <a:latin typeface="華康粗圓體" panose="020F0709000000000000" pitchFamily="49" charset="-120"/>
                          <a:ea typeface="華康粗圓體" panose="020F0709000000000000" pitchFamily="49" charset="-120"/>
                          <a:cs typeface="+mn-cs"/>
                        </a:rPr>
                        <a:t>。但有正當理由者，得申請展延</a:t>
                      </a:r>
                      <a:r>
                        <a:rPr lang="en-US" altLang="zh-TW" sz="1800" b="0" kern="1200" dirty="0">
                          <a:solidFill>
                            <a:schemeClr val="tx1"/>
                          </a:solidFill>
                          <a:latin typeface="華康粗圓體" panose="020F0709000000000000" pitchFamily="49" charset="-120"/>
                          <a:ea typeface="華康粗圓體" panose="020F0709000000000000" pitchFamily="49" charset="-120"/>
                          <a:cs typeface="+mn-cs"/>
                        </a:rPr>
                        <a:t>1</a:t>
                      </a:r>
                      <a:r>
                        <a:rPr lang="zh-TW" altLang="en-US" sz="1800" b="0" kern="1200" dirty="0">
                          <a:solidFill>
                            <a:schemeClr val="tx1"/>
                          </a:solidFill>
                          <a:latin typeface="華康粗圓體" panose="020F0709000000000000" pitchFamily="49" charset="-120"/>
                          <a:ea typeface="華康粗圓體" panose="020F0709000000000000" pitchFamily="49" charset="-120"/>
                          <a:cs typeface="+mn-cs"/>
                        </a:rPr>
                        <a:t>次，其期限以</a:t>
                      </a:r>
                      <a:r>
                        <a:rPr lang="en-US" altLang="zh-TW" sz="1800" b="0" kern="1200" dirty="0">
                          <a:solidFill>
                            <a:schemeClr val="tx1"/>
                          </a:solidFill>
                          <a:latin typeface="華康粗圓體" panose="020F0709000000000000" pitchFamily="49" charset="-120"/>
                          <a:ea typeface="華康粗圓體" panose="020F0709000000000000" pitchFamily="49" charset="-120"/>
                          <a:cs typeface="+mn-cs"/>
                        </a:rPr>
                        <a:t>3</a:t>
                      </a:r>
                      <a:r>
                        <a:rPr lang="zh-TW" altLang="en-US" sz="1800" b="0" kern="1200" dirty="0">
                          <a:solidFill>
                            <a:schemeClr val="tx1"/>
                          </a:solidFill>
                          <a:latin typeface="華康粗圓體" panose="020F0709000000000000" pitchFamily="49" charset="-120"/>
                          <a:ea typeface="華康粗圓體" panose="020F0709000000000000" pitchFamily="49" charset="-120"/>
                          <a:cs typeface="+mn-cs"/>
                        </a:rPr>
                        <a:t>個月為限。</a:t>
                      </a:r>
                    </a:p>
                  </a:txBody>
                  <a:tcPr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1596466"/>
                  </a:ext>
                </a:extLst>
              </a:tr>
              <a:tr h="957321">
                <a:tc>
                  <a:txBody>
                    <a:bodyPr/>
                    <a:lstStyle/>
                    <a:p>
                      <a:pPr marL="342900" marR="0" lvl="0" indent="-342900" algn="l" defTabSz="914400" rtl="0" eaLnBrk="1" fontAlgn="auto" latinLnBrk="0" hangingPunct="1">
                        <a:lnSpc>
                          <a:spcPts val="2800"/>
                        </a:lnSpc>
                        <a:spcBef>
                          <a:spcPts val="0"/>
                        </a:spcBef>
                        <a:spcAft>
                          <a:spcPts val="0"/>
                        </a:spcAft>
                        <a:buClrTx/>
                        <a:buSzTx/>
                        <a:buFont typeface="Wingdings" panose="05000000000000000000" pitchFamily="2" charset="2"/>
                        <a:buChar char="u"/>
                        <a:tabLst/>
                        <a:defRPr/>
                      </a:pPr>
                      <a:r>
                        <a:rPr lang="zh-TW" altLang="en-US" sz="2000" b="1" kern="1200" dirty="0">
                          <a:solidFill>
                            <a:schemeClr val="tx1"/>
                          </a:solidFill>
                          <a:latin typeface="微軟正黑體" panose="020B0604030504040204" pitchFamily="34" charset="-120"/>
                          <a:ea typeface="微軟正黑體" panose="020B0604030504040204" pitchFamily="34" charset="-120"/>
                          <a:cs typeface="+mn-cs"/>
                        </a:rPr>
                        <a:t>經紀業於開始營業後，是否有</a:t>
                      </a:r>
                      <a:r>
                        <a:rPr lang="zh-TW" altLang="en-US" sz="2000" b="1" kern="1200" dirty="0">
                          <a:solidFill>
                            <a:srgbClr val="FF0000"/>
                          </a:solidFill>
                          <a:latin typeface="微軟正黑體" panose="020B0604030504040204" pitchFamily="34" charset="-120"/>
                          <a:ea typeface="微軟正黑體" panose="020B0604030504040204" pitchFamily="34" charset="-120"/>
                          <a:cs typeface="+mn-cs"/>
                        </a:rPr>
                        <a:t>自行停業</a:t>
                      </a:r>
                      <a:r>
                        <a:rPr lang="zh-TW" altLang="en-US" sz="2000" b="1" kern="1200" dirty="0">
                          <a:solidFill>
                            <a:schemeClr val="tx1"/>
                          </a:solidFill>
                          <a:latin typeface="微軟正黑體" panose="020B0604030504040204" pitchFamily="34" charset="-120"/>
                          <a:ea typeface="微軟正黑體" panose="020B0604030504040204" pitchFamily="34" charset="-120"/>
                          <a:cs typeface="+mn-cs"/>
                        </a:rPr>
                        <a:t>之情事。</a:t>
                      </a:r>
                    </a:p>
                  </a:txBody>
                  <a:tcP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2300"/>
                        </a:lnSpc>
                      </a:pPr>
                      <a:endParaRPr lang="zh-TW" altLang="en-US" sz="1800" b="0" kern="1200" dirty="0">
                        <a:solidFill>
                          <a:schemeClr val="tx1"/>
                        </a:solidFill>
                        <a:latin typeface="華康粗圓體" panose="020F0709000000000000" pitchFamily="49" charset="-120"/>
                        <a:ea typeface="華康粗圓體" panose="020F0709000000000000" pitchFamily="49" charset="-120"/>
                        <a:cs typeface="+mn-cs"/>
                      </a:endParaRP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2300"/>
                        </a:lnSpc>
                      </a:pPr>
                      <a:r>
                        <a:rPr lang="zh-TW" altLang="en-US" sz="1800" b="0" kern="1200" dirty="0">
                          <a:solidFill>
                            <a:schemeClr val="tx1"/>
                          </a:solidFill>
                          <a:latin typeface="華康粗圓體" panose="020F0709000000000000" pitchFamily="49" charset="-120"/>
                          <a:ea typeface="華康粗圓體" panose="020F0709000000000000" pitchFamily="49" charset="-120"/>
                          <a:cs typeface="+mn-cs"/>
                        </a:rPr>
                        <a:t>自行停止營業連續</a:t>
                      </a:r>
                      <a:r>
                        <a:rPr lang="en-US" altLang="zh-TW" sz="1800" b="0" kern="1200" dirty="0">
                          <a:solidFill>
                            <a:schemeClr val="tx1"/>
                          </a:solidFill>
                          <a:latin typeface="華康粗圓體" panose="020F0709000000000000" pitchFamily="49" charset="-120"/>
                          <a:ea typeface="華康粗圓體" panose="020F0709000000000000" pitchFamily="49" charset="-120"/>
                          <a:cs typeface="+mn-cs"/>
                        </a:rPr>
                        <a:t>6</a:t>
                      </a:r>
                      <a:r>
                        <a:rPr lang="zh-TW" altLang="en-US" sz="1800" b="0" kern="1200" dirty="0">
                          <a:solidFill>
                            <a:schemeClr val="tx1"/>
                          </a:solidFill>
                          <a:latin typeface="華康粗圓體" panose="020F0709000000000000" pitchFamily="49" charset="-120"/>
                          <a:ea typeface="華康粗圓體" panose="020F0709000000000000" pitchFamily="49" charset="-120"/>
                          <a:cs typeface="+mn-cs"/>
                        </a:rPr>
                        <a:t>個月以上者，本府</a:t>
                      </a:r>
                      <a:r>
                        <a:rPr lang="zh-TW" altLang="en-US" sz="2000" b="0" kern="1200" dirty="0">
                          <a:solidFill>
                            <a:srgbClr val="FF0000"/>
                          </a:solidFill>
                          <a:latin typeface="華康粗圓體" panose="020F0709000000000000" pitchFamily="49" charset="-120"/>
                          <a:ea typeface="華康粗圓體" panose="020F0709000000000000" pitchFamily="49" charset="-120"/>
                          <a:cs typeface="+mn-cs"/>
                        </a:rPr>
                        <a:t>得廢止其許可</a:t>
                      </a:r>
                      <a:r>
                        <a:rPr lang="zh-TW" altLang="en-US" sz="1800" b="0" kern="1200" dirty="0">
                          <a:solidFill>
                            <a:schemeClr val="tx1"/>
                          </a:solidFill>
                          <a:latin typeface="華康粗圓體" panose="020F0709000000000000" pitchFamily="49" charset="-120"/>
                          <a:ea typeface="華康粗圓體" panose="020F0709000000000000" pitchFamily="49" charset="-120"/>
                          <a:cs typeface="+mn-cs"/>
                        </a:rPr>
                        <a:t>。但依法辦理停業登記者，不在此限。</a:t>
                      </a:r>
                    </a:p>
                  </a:txBody>
                  <a:tcP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297304"/>
                  </a:ext>
                </a:extLst>
              </a:tr>
            </a:tbl>
          </a:graphicData>
        </a:graphic>
      </p:graphicFrame>
      <p:sp>
        <p:nvSpPr>
          <p:cNvPr id="8" name="手繪多邊形: 圖案 7">
            <a:extLst>
              <a:ext uri="{FF2B5EF4-FFF2-40B4-BE49-F238E27FC236}">
                <a16:creationId xmlns:a16="http://schemas.microsoft.com/office/drawing/2014/main" id="{F27DC655-0E50-4D24-A60F-F10E92B5B392}"/>
              </a:ext>
            </a:extLst>
          </p:cNvPr>
          <p:cNvSpPr/>
          <p:nvPr/>
        </p:nvSpPr>
        <p:spPr>
          <a:xfrm>
            <a:off x="1057275" y="3943350"/>
            <a:ext cx="5457825" cy="299521"/>
          </a:xfrm>
          <a:custGeom>
            <a:avLst/>
            <a:gdLst>
              <a:gd name="connsiteX0" fmla="*/ 0 w 5457825"/>
              <a:gd name="connsiteY0" fmla="*/ 0 h 476250"/>
              <a:gd name="connsiteX1" fmla="*/ 2686050 w 5457825"/>
              <a:gd name="connsiteY1" fmla="*/ 476250 h 476250"/>
              <a:gd name="connsiteX2" fmla="*/ 5457825 w 5457825"/>
              <a:gd name="connsiteY2" fmla="*/ 0 h 476250"/>
              <a:gd name="connsiteX3" fmla="*/ 5457825 w 5457825"/>
              <a:gd name="connsiteY3" fmla="*/ 0 h 476250"/>
            </a:gdLst>
            <a:ahLst/>
            <a:cxnLst>
              <a:cxn ang="0">
                <a:pos x="connsiteX0" y="connsiteY0"/>
              </a:cxn>
              <a:cxn ang="0">
                <a:pos x="connsiteX1" y="connsiteY1"/>
              </a:cxn>
              <a:cxn ang="0">
                <a:pos x="connsiteX2" y="connsiteY2"/>
              </a:cxn>
              <a:cxn ang="0">
                <a:pos x="connsiteX3" y="connsiteY3"/>
              </a:cxn>
            </a:cxnLst>
            <a:rect l="l" t="t" r="r" b="b"/>
            <a:pathLst>
              <a:path w="5457825" h="476250">
                <a:moveTo>
                  <a:pt x="0" y="0"/>
                </a:moveTo>
                <a:cubicBezTo>
                  <a:pt x="888206" y="238125"/>
                  <a:pt x="1776413" y="476250"/>
                  <a:pt x="2686050" y="476250"/>
                </a:cubicBezTo>
                <a:cubicBezTo>
                  <a:pt x="3595687" y="476250"/>
                  <a:pt x="5457825" y="0"/>
                  <a:pt x="5457825" y="0"/>
                </a:cubicBezTo>
                <a:lnTo>
                  <a:pt x="5457825" y="0"/>
                </a:lnTo>
              </a:path>
            </a:pathLst>
          </a:cu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a:extLst>
              <a:ext uri="{FF2B5EF4-FFF2-40B4-BE49-F238E27FC236}">
                <a16:creationId xmlns:a16="http://schemas.microsoft.com/office/drawing/2014/main" id="{964637DF-56BD-4DEF-BE67-31D4E30B1D44}"/>
              </a:ext>
            </a:extLst>
          </p:cNvPr>
          <p:cNvSpPr txBox="1"/>
          <p:nvPr/>
        </p:nvSpPr>
        <p:spPr>
          <a:xfrm>
            <a:off x="3362325" y="4234701"/>
            <a:ext cx="1009650" cy="338554"/>
          </a:xfrm>
          <a:prstGeom prst="rect">
            <a:avLst/>
          </a:prstGeom>
          <a:noFill/>
        </p:spPr>
        <p:txBody>
          <a:bodyPr wrap="square" rtlCol="0">
            <a:spAutoFit/>
          </a:bodyPr>
          <a:lstStyle/>
          <a:p>
            <a:r>
              <a:rPr lang="en-US" altLang="zh-TW" sz="1600" b="1" dirty="0">
                <a:latin typeface="微軟正黑體" panose="020B0604030504040204" pitchFamily="34" charset="-120"/>
                <a:ea typeface="微軟正黑體" panose="020B0604030504040204" pitchFamily="34" charset="-120"/>
              </a:rPr>
              <a:t>6</a:t>
            </a:r>
            <a:r>
              <a:rPr lang="zh-TW" altLang="en-US" sz="1600" b="1" dirty="0">
                <a:latin typeface="微軟正黑體" panose="020B0604030504040204" pitchFamily="34" charset="-120"/>
                <a:ea typeface="微軟正黑體" panose="020B0604030504040204" pitchFamily="34" charset="-120"/>
              </a:rPr>
              <a:t>個月內</a:t>
            </a:r>
          </a:p>
        </p:txBody>
      </p:sp>
      <p:sp>
        <p:nvSpPr>
          <p:cNvPr id="5" name="手繪多邊形: 圖案 4">
            <a:extLst>
              <a:ext uri="{FF2B5EF4-FFF2-40B4-BE49-F238E27FC236}">
                <a16:creationId xmlns:a16="http://schemas.microsoft.com/office/drawing/2014/main" id="{E2D476F7-0E7E-4FFC-B857-5812DCA2DCF0}"/>
              </a:ext>
            </a:extLst>
          </p:cNvPr>
          <p:cNvSpPr/>
          <p:nvPr/>
        </p:nvSpPr>
        <p:spPr>
          <a:xfrm>
            <a:off x="6515100" y="3933826"/>
            <a:ext cx="1847850" cy="221220"/>
          </a:xfrm>
          <a:custGeom>
            <a:avLst/>
            <a:gdLst>
              <a:gd name="connsiteX0" fmla="*/ 0 w 1847850"/>
              <a:gd name="connsiteY0" fmla="*/ 9525 h 447683"/>
              <a:gd name="connsiteX1" fmla="*/ 952500 w 1847850"/>
              <a:gd name="connsiteY1" fmla="*/ 447675 h 447683"/>
              <a:gd name="connsiteX2" fmla="*/ 1847850 w 1847850"/>
              <a:gd name="connsiteY2" fmla="*/ 0 h 447683"/>
            </a:gdLst>
            <a:ahLst/>
            <a:cxnLst>
              <a:cxn ang="0">
                <a:pos x="connsiteX0" y="connsiteY0"/>
              </a:cxn>
              <a:cxn ang="0">
                <a:pos x="connsiteX1" y="connsiteY1"/>
              </a:cxn>
              <a:cxn ang="0">
                <a:pos x="connsiteX2" y="connsiteY2"/>
              </a:cxn>
            </a:cxnLst>
            <a:rect l="l" t="t" r="r" b="b"/>
            <a:pathLst>
              <a:path w="1847850" h="447683">
                <a:moveTo>
                  <a:pt x="0" y="9525"/>
                </a:moveTo>
                <a:cubicBezTo>
                  <a:pt x="322262" y="229394"/>
                  <a:pt x="644525" y="449263"/>
                  <a:pt x="952500" y="447675"/>
                </a:cubicBezTo>
                <a:cubicBezTo>
                  <a:pt x="1260475" y="446088"/>
                  <a:pt x="1554162" y="223044"/>
                  <a:pt x="1847850" y="0"/>
                </a:cubicBezTo>
              </a:path>
            </a:pathLst>
          </a:cu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a:extLst>
              <a:ext uri="{FF2B5EF4-FFF2-40B4-BE49-F238E27FC236}">
                <a16:creationId xmlns:a16="http://schemas.microsoft.com/office/drawing/2014/main" id="{44849D1D-97F6-4D5F-83D1-2A0EFD3B0A3D}"/>
              </a:ext>
            </a:extLst>
          </p:cNvPr>
          <p:cNvSpPr txBox="1"/>
          <p:nvPr/>
        </p:nvSpPr>
        <p:spPr>
          <a:xfrm>
            <a:off x="7077075" y="4155046"/>
            <a:ext cx="1009650" cy="338554"/>
          </a:xfrm>
          <a:prstGeom prst="rect">
            <a:avLst/>
          </a:prstGeom>
          <a:noFill/>
        </p:spPr>
        <p:txBody>
          <a:bodyPr wrap="square" rtlCol="0">
            <a:spAutoFit/>
          </a:bodyPr>
          <a:lstStyle/>
          <a:p>
            <a:r>
              <a:rPr lang="en-US" altLang="zh-TW" sz="1600" b="1" dirty="0">
                <a:latin typeface="微軟正黑體" panose="020B0604030504040204" pitchFamily="34" charset="-120"/>
                <a:ea typeface="微軟正黑體" panose="020B0604030504040204" pitchFamily="34" charset="-120"/>
              </a:rPr>
              <a:t>15</a:t>
            </a:r>
            <a:r>
              <a:rPr lang="zh-TW" altLang="en-US" sz="1600" b="1" dirty="0">
                <a:latin typeface="微軟正黑體" panose="020B0604030504040204" pitchFamily="34" charset="-120"/>
                <a:ea typeface="微軟正黑體" panose="020B0604030504040204" pitchFamily="34" charset="-120"/>
              </a:rPr>
              <a:t>日內</a:t>
            </a:r>
          </a:p>
        </p:txBody>
      </p:sp>
      <p:sp>
        <p:nvSpPr>
          <p:cNvPr id="15" name="文字方塊 14">
            <a:extLst>
              <a:ext uri="{FF2B5EF4-FFF2-40B4-BE49-F238E27FC236}">
                <a16:creationId xmlns:a16="http://schemas.microsoft.com/office/drawing/2014/main" id="{8A99C86B-C262-4188-B04D-8241B7247FB3}"/>
              </a:ext>
            </a:extLst>
          </p:cNvPr>
          <p:cNvSpPr txBox="1"/>
          <p:nvPr/>
        </p:nvSpPr>
        <p:spPr>
          <a:xfrm>
            <a:off x="5168284" y="1090271"/>
            <a:ext cx="1537315" cy="485646"/>
          </a:xfrm>
          <a:prstGeom prst="rect">
            <a:avLst/>
          </a:prstGeom>
          <a:noFill/>
        </p:spPr>
        <p:txBody>
          <a:bodyPr wrap="square">
            <a:spAutoFit/>
          </a:bodyPr>
          <a:lstStyle/>
          <a:p>
            <a:pPr>
              <a:lnSpc>
                <a:spcPts val="3500"/>
              </a:lnSpc>
            </a:pPr>
            <a:r>
              <a:rPr lang="en-US" altLang="zh-TW" sz="1600" dirty="0">
                <a:solidFill>
                  <a:schemeClr val="bg1">
                    <a:lumMod val="50000"/>
                  </a:schemeClr>
                </a:solidFill>
                <a:latin typeface="華康粗圓體" panose="020F0709000000000000" pitchFamily="49" charset="-120"/>
                <a:ea typeface="華康粗圓體" panose="020F0709000000000000" pitchFamily="49" charset="-120"/>
              </a:rPr>
              <a:t>(</a:t>
            </a:r>
            <a:r>
              <a:rPr lang="zh-TW" altLang="en-US" sz="1600" dirty="0">
                <a:solidFill>
                  <a:schemeClr val="bg1">
                    <a:lumMod val="50000"/>
                  </a:schemeClr>
                </a:solidFill>
                <a:latin typeface="華康粗圓體" panose="020F0709000000000000" pitchFamily="49" charset="-120"/>
                <a:ea typeface="華康粗圓體" panose="020F0709000000000000" pitchFamily="49" charset="-120"/>
              </a:rPr>
              <a:t>條例</a:t>
            </a:r>
            <a:r>
              <a:rPr lang="en-US" altLang="zh-TW" sz="1600" dirty="0">
                <a:solidFill>
                  <a:schemeClr val="bg1">
                    <a:lumMod val="50000"/>
                  </a:schemeClr>
                </a:solidFill>
                <a:latin typeface="華康粗圓體" panose="020F0709000000000000" pitchFamily="49" charset="-120"/>
                <a:ea typeface="華康粗圓體" panose="020F0709000000000000" pitchFamily="49" charset="-120"/>
              </a:rPr>
              <a:t>7</a:t>
            </a:r>
            <a:r>
              <a:rPr lang="zh-TW" altLang="en-US" sz="1600" dirty="0">
                <a:solidFill>
                  <a:schemeClr val="bg1">
                    <a:lumMod val="50000"/>
                  </a:schemeClr>
                </a:solidFill>
                <a:latin typeface="華康粗圓體" panose="020F0709000000000000" pitchFamily="49" charset="-120"/>
                <a:ea typeface="華康粗圓體" panose="020F0709000000000000" pitchFamily="49" charset="-120"/>
              </a:rPr>
              <a:t>、</a:t>
            </a:r>
            <a:r>
              <a:rPr lang="en-US" altLang="zh-TW" sz="1600" dirty="0">
                <a:solidFill>
                  <a:schemeClr val="bg1">
                    <a:lumMod val="50000"/>
                  </a:schemeClr>
                </a:solidFill>
                <a:latin typeface="華康粗圓體" panose="020F0709000000000000" pitchFamily="49" charset="-120"/>
                <a:ea typeface="華康粗圓體" panose="020F0709000000000000" pitchFamily="49" charset="-120"/>
              </a:rPr>
              <a:t>30</a:t>
            </a:r>
            <a:r>
              <a:rPr lang="zh-TW" altLang="en-US" sz="1600" dirty="0">
                <a:solidFill>
                  <a:schemeClr val="bg1">
                    <a:lumMod val="50000"/>
                  </a:schemeClr>
                </a:solidFill>
                <a:latin typeface="華康粗圓體" panose="020F0709000000000000" pitchFamily="49" charset="-120"/>
                <a:ea typeface="華康粗圓體" panose="020F0709000000000000" pitchFamily="49" charset="-120"/>
              </a:rPr>
              <a:t>條</a:t>
            </a:r>
            <a:r>
              <a:rPr lang="en-US" altLang="zh-TW" sz="1600" dirty="0">
                <a:solidFill>
                  <a:schemeClr val="bg1">
                    <a:lumMod val="50000"/>
                  </a:schemeClr>
                </a:solidFill>
                <a:latin typeface="華康粗圓體" panose="020F0709000000000000" pitchFamily="49" charset="-120"/>
                <a:ea typeface="華康粗圓體" panose="020F0709000000000000" pitchFamily="49" charset="-120"/>
              </a:rPr>
              <a:t>) </a:t>
            </a:r>
          </a:p>
        </p:txBody>
      </p:sp>
      <p:sp>
        <p:nvSpPr>
          <p:cNvPr id="6" name="箭號: 向右 5">
            <a:extLst>
              <a:ext uri="{FF2B5EF4-FFF2-40B4-BE49-F238E27FC236}">
                <a16:creationId xmlns:a16="http://schemas.microsoft.com/office/drawing/2014/main" id="{FBDD3E44-EB23-49F5-99F3-E5350D16B34B}"/>
              </a:ext>
            </a:extLst>
          </p:cNvPr>
          <p:cNvSpPr/>
          <p:nvPr/>
        </p:nvSpPr>
        <p:spPr>
          <a:xfrm>
            <a:off x="4505325" y="5002391"/>
            <a:ext cx="342900" cy="3524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8" name="箭號: 向右 17">
            <a:extLst>
              <a:ext uri="{FF2B5EF4-FFF2-40B4-BE49-F238E27FC236}">
                <a16:creationId xmlns:a16="http://schemas.microsoft.com/office/drawing/2014/main" id="{8916B1AD-BA96-48CB-8EA3-E8ED77237A8D}"/>
              </a:ext>
            </a:extLst>
          </p:cNvPr>
          <p:cNvSpPr/>
          <p:nvPr/>
        </p:nvSpPr>
        <p:spPr>
          <a:xfrm>
            <a:off x="4514850" y="6026522"/>
            <a:ext cx="342900" cy="3524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1534505292"/>
      </p:ext>
    </p:extLst>
  </p:cSld>
  <p:clrMapOvr>
    <a:masterClrMapping/>
  </p:clrMapOvr>
  <p:transition>
    <p:wheel spokes="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接點 8"/>
          <p:cNvCxnSpPr>
            <a:cxnSpLocks/>
          </p:cNvCxnSpPr>
          <p:nvPr/>
        </p:nvCxnSpPr>
        <p:spPr>
          <a:xfrm>
            <a:off x="0" y="831478"/>
            <a:ext cx="9144000"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3" name="橢圓 32"/>
          <p:cNvSpPr/>
          <p:nvPr/>
        </p:nvSpPr>
        <p:spPr>
          <a:xfrm>
            <a:off x="8658225" y="6477000"/>
            <a:ext cx="323850" cy="323850"/>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華康魏碑體(P)"/>
              <a:ea typeface="微軟正黑體" pitchFamily="34" charset="-120"/>
            </a:endParaRPr>
          </a:p>
        </p:txBody>
      </p:sp>
      <p:sp>
        <p:nvSpPr>
          <p:cNvPr id="3" name="投影片編號版面配置區 2"/>
          <p:cNvSpPr>
            <a:spLocks noGrp="1"/>
          </p:cNvSpPr>
          <p:nvPr>
            <p:ph type="sldNum" sz="quarter" idx="12"/>
          </p:nvPr>
        </p:nvSpPr>
        <p:spPr>
          <a:xfrm>
            <a:off x="6962775" y="6456018"/>
            <a:ext cx="2057400" cy="365125"/>
          </a:xfrm>
        </p:spPr>
        <p:txBody>
          <a:bodyPr/>
          <a:lstStyle/>
          <a:p>
            <a:pPr>
              <a:defRPr/>
            </a:pPr>
            <a:fld id="{B62388E7-26EF-4714-A632-9B7D7908684B}" type="slidenum">
              <a:rPr lang="zh-TW" altLang="en-US" sz="1800" smtClean="0">
                <a:solidFill>
                  <a:schemeClr val="tx1">
                    <a:lumMod val="65000"/>
                    <a:lumOff val="35000"/>
                  </a:schemeClr>
                </a:solidFill>
              </a:rPr>
              <a:pPr>
                <a:defRPr/>
              </a:pPr>
              <a:t>15</a:t>
            </a:fld>
            <a:endParaRPr lang="zh-TW" altLang="en-US" sz="1800" dirty="0">
              <a:solidFill>
                <a:schemeClr val="tx1">
                  <a:lumMod val="65000"/>
                  <a:lumOff val="35000"/>
                </a:schemeClr>
              </a:solidFill>
            </a:endParaRPr>
          </a:p>
        </p:txBody>
      </p:sp>
      <p:sp>
        <p:nvSpPr>
          <p:cNvPr id="14" name="文字方塊 13">
            <a:extLst>
              <a:ext uri="{FF2B5EF4-FFF2-40B4-BE49-F238E27FC236}">
                <a16:creationId xmlns:a16="http://schemas.microsoft.com/office/drawing/2014/main" id="{6C8078ED-7C3F-4D0E-8CB1-381655D4DD65}"/>
              </a:ext>
            </a:extLst>
          </p:cNvPr>
          <p:cNvSpPr txBox="1"/>
          <p:nvPr/>
        </p:nvSpPr>
        <p:spPr>
          <a:xfrm>
            <a:off x="1631191" y="88478"/>
            <a:ext cx="7074188" cy="646331"/>
          </a:xfrm>
          <a:prstGeom prst="rect">
            <a:avLst/>
          </a:prstGeom>
          <a:noFill/>
        </p:spPr>
        <p:txBody>
          <a:bodyPr wrap="square" rtlCol="0">
            <a:spAutoFit/>
          </a:bodyPr>
          <a:lstStyle/>
          <a:p>
            <a:pPr algn="ctr"/>
            <a:r>
              <a:rPr lang="zh-TW" altLang="en-US" sz="3600" dirty="0">
                <a:ln w="12700">
                  <a:solidFill>
                    <a:schemeClr val="bg1"/>
                  </a:solidFill>
                </a:ln>
                <a:solidFill>
                  <a:schemeClr val="tx2">
                    <a:lumMod val="75000"/>
                  </a:schemeClr>
                </a:solidFill>
                <a:effectLst>
                  <a:outerShdw blurRad="38100" dist="38100" dir="2700000" algn="tl">
                    <a:srgbClr val="000000">
                      <a:alpha val="43137"/>
                    </a:srgbClr>
                  </a:outerShdw>
                </a:effectLst>
                <a:latin typeface="華康新特黑體" panose="02010609010101010101" pitchFamily="49" charset="-120"/>
                <a:ea typeface="華康新特黑體" panose="02010609010101010101" pitchFamily="49" charset="-120"/>
                <a:cs typeface="+mj-cs"/>
              </a:rPr>
              <a:t>貳、業務查核重點</a:t>
            </a:r>
          </a:p>
        </p:txBody>
      </p:sp>
      <p:sp>
        <p:nvSpPr>
          <p:cNvPr id="4" name="文字方塊 3">
            <a:extLst>
              <a:ext uri="{FF2B5EF4-FFF2-40B4-BE49-F238E27FC236}">
                <a16:creationId xmlns:a16="http://schemas.microsoft.com/office/drawing/2014/main" id="{473712AC-4C3F-4FB7-86E2-FFBC71B13537}"/>
              </a:ext>
            </a:extLst>
          </p:cNvPr>
          <p:cNvSpPr txBox="1"/>
          <p:nvPr/>
        </p:nvSpPr>
        <p:spPr>
          <a:xfrm>
            <a:off x="277309" y="1063459"/>
            <a:ext cx="4894766" cy="523220"/>
          </a:xfrm>
          <a:prstGeom prst="rect">
            <a:avLst/>
          </a:prstGeom>
          <a:solidFill>
            <a:schemeClr val="accent6">
              <a:lumMod val="50000"/>
            </a:schemeClr>
          </a:solidFill>
        </p:spPr>
        <p:txBody>
          <a:bodyPr wrap="square" rtlCol="0">
            <a:spAutoFit/>
          </a:bodyPr>
          <a:lstStyle/>
          <a:p>
            <a:r>
              <a:rPr lang="zh-TW" altLang="en-US" sz="2800" b="1" dirty="0">
                <a:solidFill>
                  <a:schemeClr val="lt1"/>
                </a:solidFill>
                <a:latin typeface="微軟正黑體" panose="020B0604030504040204" pitchFamily="34" charset="-120"/>
                <a:ea typeface="微軟正黑體" panose="020B0604030504040204" pitchFamily="34" charset="-120"/>
              </a:rPr>
              <a:t>查核重點七：經紀業設置情形</a:t>
            </a:r>
          </a:p>
        </p:txBody>
      </p:sp>
      <p:pic>
        <p:nvPicPr>
          <p:cNvPr id="10" name="圖片 9" descr="一張含有 字型, 圖形, 筆跡, 文字 的圖片&#10;&#10;自動產生的描述">
            <a:extLst>
              <a:ext uri="{FF2B5EF4-FFF2-40B4-BE49-F238E27FC236}">
                <a16:creationId xmlns:a16="http://schemas.microsoft.com/office/drawing/2014/main" id="{1F143783-8E69-4BBE-B66C-4D72C3E3C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50" y="127488"/>
            <a:ext cx="1711381" cy="533877"/>
          </a:xfrm>
          <a:prstGeom prst="rect">
            <a:avLst/>
          </a:prstGeom>
        </p:spPr>
      </p:pic>
      <p:sp>
        <p:nvSpPr>
          <p:cNvPr id="16" name="文字方塊 15">
            <a:extLst>
              <a:ext uri="{FF2B5EF4-FFF2-40B4-BE49-F238E27FC236}">
                <a16:creationId xmlns:a16="http://schemas.microsoft.com/office/drawing/2014/main" id="{9C7509D1-9F7C-46D5-AA95-63B44F7CC5F3}"/>
              </a:ext>
            </a:extLst>
          </p:cNvPr>
          <p:cNvSpPr txBox="1"/>
          <p:nvPr/>
        </p:nvSpPr>
        <p:spPr>
          <a:xfrm>
            <a:off x="241625" y="1675364"/>
            <a:ext cx="8463754" cy="830997"/>
          </a:xfrm>
          <a:prstGeom prst="rect">
            <a:avLst/>
          </a:prstGeom>
          <a:noFill/>
        </p:spPr>
        <p:txBody>
          <a:bodyPr wrap="square">
            <a:spAutoFit/>
          </a:bodyPr>
          <a:lstStyle/>
          <a:p>
            <a:pPr marL="342900" indent="-342900">
              <a:buFont typeface="Wingdings" panose="05000000000000000000" pitchFamily="2" charset="2"/>
              <a:buChar char="u"/>
            </a:pPr>
            <a:r>
              <a:rPr lang="zh-TW" altLang="en-US" sz="2400" b="1" dirty="0">
                <a:latin typeface="微軟正黑體" panose="020B0604030504040204" pitchFamily="34" charset="-120"/>
                <a:ea typeface="微軟正黑體" panose="020B0604030504040204" pitchFamily="34" charset="-120"/>
              </a:rPr>
              <a:t>經紀業申請分設營業處所備查時，應使用與該處所繳納營業保證金之名稱一致</a:t>
            </a:r>
          </a:p>
        </p:txBody>
      </p:sp>
      <p:sp>
        <p:nvSpPr>
          <p:cNvPr id="17" name="文字方塊 16">
            <a:extLst>
              <a:ext uri="{FF2B5EF4-FFF2-40B4-BE49-F238E27FC236}">
                <a16:creationId xmlns:a16="http://schemas.microsoft.com/office/drawing/2014/main" id="{6A210A80-09FE-46D8-88EC-5A44E19660C4}"/>
              </a:ext>
            </a:extLst>
          </p:cNvPr>
          <p:cNvSpPr txBox="1"/>
          <p:nvPr/>
        </p:nvSpPr>
        <p:spPr>
          <a:xfrm>
            <a:off x="673732" y="2578969"/>
            <a:ext cx="8022593" cy="1064779"/>
          </a:xfrm>
          <a:prstGeom prst="rect">
            <a:avLst/>
          </a:prstGeom>
          <a:solidFill>
            <a:schemeClr val="accent3">
              <a:lumMod val="20000"/>
              <a:lumOff val="80000"/>
            </a:schemeClr>
          </a:solidFill>
        </p:spPr>
        <p:txBody>
          <a:bodyPr wrap="square">
            <a:spAutoFit/>
          </a:bodyPr>
          <a:lstStyle/>
          <a:p>
            <a:pPr>
              <a:lnSpc>
                <a:spcPts val="2600"/>
              </a:lnSpc>
            </a:pPr>
            <a:r>
              <a:rPr lang="zh-TW" altLang="en-US" b="1" dirty="0">
                <a:solidFill>
                  <a:sysClr val="windowText" lastClr="000000"/>
                </a:solidFill>
                <a:latin typeface="Microsoft JhengHei UI" panose="020B0604030504040204" pitchFamily="34" charset="-120"/>
                <a:ea typeface="Microsoft JhengHei UI" panose="020B0604030504040204" pitchFamily="34" charset="-120"/>
              </a:rPr>
              <a:t>內政部</a:t>
            </a:r>
            <a:r>
              <a:rPr lang="en-US" altLang="zh-TW" b="1" dirty="0">
                <a:solidFill>
                  <a:sysClr val="windowText" lastClr="000000"/>
                </a:solidFill>
                <a:latin typeface="Microsoft JhengHei UI" panose="020B0604030504040204" pitchFamily="34" charset="-120"/>
                <a:ea typeface="Microsoft JhengHei UI" panose="020B0604030504040204" pitchFamily="34" charset="-120"/>
              </a:rPr>
              <a:t>113</a:t>
            </a:r>
            <a:r>
              <a:rPr lang="zh-TW" altLang="en-US" b="1" dirty="0">
                <a:solidFill>
                  <a:sysClr val="windowText" lastClr="000000"/>
                </a:solidFill>
                <a:latin typeface="Microsoft JhengHei UI" panose="020B0604030504040204" pitchFamily="34" charset="-120"/>
                <a:ea typeface="Microsoft JhengHei UI" panose="020B0604030504040204" pitchFamily="34" charset="-120"/>
              </a:rPr>
              <a:t>年</a:t>
            </a:r>
            <a:r>
              <a:rPr lang="en-US" altLang="zh-TW" b="1" dirty="0">
                <a:solidFill>
                  <a:sysClr val="windowText" lastClr="000000"/>
                </a:solidFill>
                <a:latin typeface="Microsoft JhengHei UI" panose="020B0604030504040204" pitchFamily="34" charset="-120"/>
                <a:ea typeface="Microsoft JhengHei UI" panose="020B0604030504040204" pitchFamily="34" charset="-120"/>
              </a:rPr>
              <a:t>3</a:t>
            </a:r>
            <a:r>
              <a:rPr lang="zh-TW" altLang="en-US" b="1" dirty="0">
                <a:solidFill>
                  <a:sysClr val="windowText" lastClr="000000"/>
                </a:solidFill>
                <a:latin typeface="Microsoft JhengHei UI" panose="020B0604030504040204" pitchFamily="34" charset="-120"/>
                <a:ea typeface="Microsoft JhengHei UI" panose="020B0604030504040204" pitchFamily="34" charset="-120"/>
              </a:rPr>
              <a:t>月</a:t>
            </a:r>
            <a:r>
              <a:rPr lang="en-US" altLang="zh-TW" b="1" dirty="0">
                <a:solidFill>
                  <a:sysClr val="windowText" lastClr="000000"/>
                </a:solidFill>
                <a:latin typeface="Microsoft JhengHei UI" panose="020B0604030504040204" pitchFamily="34" charset="-120"/>
                <a:ea typeface="Microsoft JhengHei UI" panose="020B0604030504040204" pitchFamily="34" charset="-120"/>
              </a:rPr>
              <a:t>6</a:t>
            </a:r>
            <a:r>
              <a:rPr lang="zh-TW" altLang="en-US" b="1" dirty="0">
                <a:solidFill>
                  <a:sysClr val="windowText" lastClr="000000"/>
                </a:solidFill>
                <a:latin typeface="Microsoft JhengHei UI" panose="020B0604030504040204" pitchFamily="34" charset="-120"/>
                <a:ea typeface="Microsoft JhengHei UI" panose="020B0604030504040204" pitchFamily="34" charset="-120"/>
              </a:rPr>
              <a:t>日台內地字第</a:t>
            </a:r>
            <a:r>
              <a:rPr lang="en-US" altLang="zh-TW" b="1" dirty="0">
                <a:solidFill>
                  <a:sysClr val="windowText" lastClr="000000"/>
                </a:solidFill>
                <a:latin typeface="Microsoft JhengHei UI" panose="020B0604030504040204" pitchFamily="34" charset="-120"/>
                <a:ea typeface="Microsoft JhengHei UI" panose="020B0604030504040204" pitchFamily="34" charset="-120"/>
              </a:rPr>
              <a:t>1130261221</a:t>
            </a:r>
            <a:r>
              <a:rPr lang="zh-TW" altLang="en-US" b="1" dirty="0">
                <a:solidFill>
                  <a:sysClr val="windowText" lastClr="000000"/>
                </a:solidFill>
                <a:latin typeface="Microsoft JhengHei UI" panose="020B0604030504040204" pitchFamily="34" charset="-120"/>
                <a:ea typeface="Microsoft JhengHei UI" panose="020B0604030504040204" pitchFamily="34" charset="-120"/>
              </a:rPr>
              <a:t>號函「有關不動產經紀業申請分設營業處所備查時，該處所使用之名稱應請核對與所附繳營業保證金繳存證明之名稱一致，以免影響經紀業日後申請退還營業保證金之權益</a:t>
            </a:r>
            <a:r>
              <a:rPr lang="en-US" altLang="zh-TW" b="1" dirty="0">
                <a:solidFill>
                  <a:sysClr val="windowText" lastClr="000000"/>
                </a:solidFill>
                <a:latin typeface="Microsoft JhengHei UI" panose="020B0604030504040204" pitchFamily="34" charset="-120"/>
                <a:ea typeface="Microsoft JhengHei UI" panose="020B0604030504040204" pitchFamily="34" charset="-120"/>
              </a:rPr>
              <a:t>1</a:t>
            </a:r>
            <a:r>
              <a:rPr lang="zh-TW" altLang="en-US" b="1" dirty="0">
                <a:solidFill>
                  <a:sysClr val="windowText" lastClr="000000"/>
                </a:solidFill>
                <a:latin typeface="Microsoft JhengHei UI" panose="020B0604030504040204" pitchFamily="34" charset="-120"/>
                <a:ea typeface="Microsoft JhengHei UI" panose="020B0604030504040204" pitchFamily="34" charset="-120"/>
              </a:rPr>
              <a:t>案」</a:t>
            </a:r>
          </a:p>
        </p:txBody>
      </p:sp>
      <p:sp>
        <p:nvSpPr>
          <p:cNvPr id="18" name="Rectangle 4">
            <a:extLst>
              <a:ext uri="{FF2B5EF4-FFF2-40B4-BE49-F238E27FC236}">
                <a16:creationId xmlns:a16="http://schemas.microsoft.com/office/drawing/2014/main" id="{919A7B80-04F9-4E7B-8BF8-342FC3999D49}"/>
              </a:ext>
            </a:extLst>
          </p:cNvPr>
          <p:cNvSpPr>
            <a:spLocks noChangeArrowheads="1"/>
          </p:cNvSpPr>
          <p:nvPr/>
        </p:nvSpPr>
        <p:spPr bwMode="auto">
          <a:xfrm>
            <a:off x="403550" y="3790110"/>
            <a:ext cx="8616625" cy="2633093"/>
          </a:xfrm>
          <a:prstGeom prst="rect">
            <a:avLst/>
          </a:prstGeom>
          <a:noFill/>
          <a:ln>
            <a:noFill/>
          </a:ln>
          <a:effectLst/>
        </p:spPr>
        <p:txBody>
          <a:bodyPr vert="horz" wrap="square" lIns="0" tIns="0" rIns="0" bIns="0" numCol="1" anchor="ctr" anchorCtr="0" compatLnSpc="1">
            <a:prstTxWarp prst="textNoShape">
              <a:avLst/>
            </a:prstTxWarp>
            <a:spAutoFit/>
          </a:bodyPr>
          <a:lstStyle/>
          <a:p>
            <a:pPr marL="285750" indent="-285750" defTabSz="914400">
              <a:lnSpc>
                <a:spcPts val="2600"/>
              </a:lnSpc>
              <a:spcBef>
                <a:spcPts val="600"/>
              </a:spcBef>
              <a:buFont typeface="Arial" panose="020B0604020202020204" pitchFamily="34" charset="0"/>
              <a:buChar char="•"/>
            </a:pPr>
            <a:r>
              <a:rPr lang="zh-TW" altLang="en-US" sz="1600" dirty="0">
                <a:latin typeface="華康粗圓體" panose="020F0709000000000000" pitchFamily="49" charset="-120"/>
                <a:ea typeface="華康粗圓體" panose="020F0709000000000000" pitchFamily="49" charset="-120"/>
              </a:rPr>
              <a:t>按不動產經紀業營業保證金繳存或提供擔保辦法第</a:t>
            </a:r>
            <a:r>
              <a:rPr lang="en-US" altLang="zh-TW" sz="1600" dirty="0">
                <a:latin typeface="華康粗圓體" panose="020F0709000000000000" pitchFamily="49" charset="-120"/>
                <a:ea typeface="華康粗圓體" panose="020F0709000000000000" pitchFamily="49" charset="-120"/>
              </a:rPr>
              <a:t>7</a:t>
            </a:r>
            <a:r>
              <a:rPr lang="zh-TW" altLang="en-US" sz="1600" dirty="0">
                <a:latin typeface="華康粗圓體" panose="020F0709000000000000" pitchFamily="49" charset="-120"/>
                <a:ea typeface="華康粗圓體" panose="020F0709000000000000" pitchFamily="49" charset="-120"/>
              </a:rPr>
              <a:t>條及「不動產經紀業申請備查應附繳文件一覽表」規定，不動產經紀業申請分設營業處所備查時，應檢附該業同業公會全國聯合會所發給之營業保證金繳存</a:t>
            </a:r>
            <a:r>
              <a:rPr lang="en-US" altLang="zh-TW" sz="1600" dirty="0">
                <a:latin typeface="華康粗圓體" panose="020F0709000000000000" pitchFamily="49" charset="-120"/>
                <a:ea typeface="華康粗圓體" panose="020F0709000000000000" pitchFamily="49" charset="-120"/>
              </a:rPr>
              <a:t>(</a:t>
            </a:r>
            <a:r>
              <a:rPr lang="zh-TW" altLang="en-US" sz="1600" dirty="0">
                <a:latin typeface="華康粗圓體" panose="020F0709000000000000" pitchFamily="49" charset="-120"/>
                <a:ea typeface="華康粗圓體" panose="020F0709000000000000" pitchFamily="49" charset="-120"/>
              </a:rPr>
              <a:t>或補繳存</a:t>
            </a:r>
            <a:r>
              <a:rPr lang="en-US" altLang="zh-TW" sz="1600" dirty="0">
                <a:latin typeface="華康粗圓體" panose="020F0709000000000000" pitchFamily="49" charset="-120"/>
                <a:ea typeface="華康粗圓體" panose="020F0709000000000000" pitchFamily="49" charset="-120"/>
              </a:rPr>
              <a:t>)</a:t>
            </a:r>
            <a:r>
              <a:rPr lang="zh-TW" altLang="en-US" sz="1600" dirty="0">
                <a:latin typeface="華康粗圓體" panose="020F0709000000000000" pitchFamily="49" charset="-120"/>
                <a:ea typeface="華康粗圓體" panose="020F0709000000000000" pitchFamily="49" charset="-120"/>
              </a:rPr>
              <a:t>證明，該證明載有經紀業之「公司名稱</a:t>
            </a:r>
            <a:r>
              <a:rPr lang="en-US" altLang="zh-TW" sz="1600" dirty="0">
                <a:latin typeface="華康粗圓體" panose="020F0709000000000000" pitchFamily="49" charset="-120"/>
                <a:ea typeface="華康粗圓體" panose="020F0709000000000000" pitchFamily="49" charset="-120"/>
              </a:rPr>
              <a:t>-</a:t>
            </a:r>
            <a:r>
              <a:rPr lang="zh-TW" altLang="en-US" sz="1600" dirty="0">
                <a:latin typeface="華康粗圓體" panose="020F0709000000000000" pitchFamily="49" charset="-120"/>
                <a:ea typeface="華康粗圓體" panose="020F0709000000000000" pitchFamily="49" charset="-120"/>
              </a:rPr>
              <a:t>營業處所名稱」，而不動產經紀業備查申請書亦須載明「營業處所名稱」。惟邇來屢有</a:t>
            </a:r>
            <a:r>
              <a:rPr lang="zh-TW" altLang="en-US" sz="1600" dirty="0">
                <a:solidFill>
                  <a:srgbClr val="0000FF"/>
                </a:solidFill>
                <a:latin typeface="華康粗圓體" panose="020F0709000000000000" pitchFamily="49" charset="-120"/>
                <a:ea typeface="華康粗圓體" panose="020F0709000000000000" pitchFamily="49" charset="-120"/>
              </a:rPr>
              <a:t>經紀業申請備查之「營業處所名稱」與營業保證金繳存（或補繳存）證明所載不一致之情形，致衍生經紀業日後申請退還營業保證金之爭議</a:t>
            </a:r>
            <a:r>
              <a:rPr lang="zh-TW" altLang="en-US" sz="1600" dirty="0">
                <a:latin typeface="華康粗圓體" panose="020F0709000000000000" pitchFamily="49" charset="-120"/>
                <a:ea typeface="華康粗圓體" panose="020F0709000000000000" pitchFamily="49" charset="-120"/>
              </a:rPr>
              <a:t>，影響經紀業權益。爰請貴府</a:t>
            </a:r>
            <a:r>
              <a:rPr lang="en-US" altLang="zh-TW" sz="1600" dirty="0">
                <a:latin typeface="華康粗圓體" panose="020F0709000000000000" pitchFamily="49" charset="-120"/>
                <a:ea typeface="華康粗圓體" panose="020F0709000000000000" pitchFamily="49" charset="-120"/>
              </a:rPr>
              <a:t>(</a:t>
            </a:r>
            <a:r>
              <a:rPr lang="zh-TW" altLang="en-US" sz="1600" dirty="0">
                <a:latin typeface="華康粗圓體" panose="020F0709000000000000" pitchFamily="49" charset="-120"/>
                <a:ea typeface="華康粗圓體" panose="020F0709000000000000" pitchFamily="49" charset="-120"/>
              </a:rPr>
              <a:t>局</a:t>
            </a:r>
            <a:r>
              <a:rPr lang="en-US" altLang="zh-TW" sz="1600" dirty="0">
                <a:latin typeface="華康粗圓體" panose="020F0709000000000000" pitchFamily="49" charset="-120"/>
                <a:ea typeface="華康粗圓體" panose="020F0709000000000000" pitchFamily="49" charset="-120"/>
              </a:rPr>
              <a:t>)</a:t>
            </a:r>
            <a:r>
              <a:rPr lang="zh-TW" altLang="en-US" sz="1600" dirty="0">
                <a:solidFill>
                  <a:srgbClr val="FF0000"/>
                </a:solidFill>
                <a:latin typeface="華康粗圓體" panose="020F0709000000000000" pitchFamily="49" charset="-120"/>
                <a:ea typeface="華康粗圓體" panose="020F0709000000000000" pitchFamily="49" charset="-120"/>
              </a:rPr>
              <a:t>宣導及輔導經紀業申請分設營業處所備查時，應使用與該處所繳納營業保證金之名稱一致</a:t>
            </a:r>
            <a:r>
              <a:rPr lang="zh-TW" altLang="en-US" sz="1600" dirty="0">
                <a:latin typeface="華康粗圓體" panose="020F0709000000000000" pitchFamily="49" charset="-120"/>
                <a:ea typeface="華康粗圓體" panose="020F0709000000000000" pitchFamily="49" charset="-120"/>
              </a:rPr>
              <a:t>，並於受理分設營業處所備查案件時，核對兩者使用名稱之一致性。</a:t>
            </a:r>
            <a:r>
              <a:rPr lang="zh-TW" altLang="zh-TW" sz="1600" dirty="0">
                <a:latin typeface="華康粗圓體" panose="020F0709000000000000" pitchFamily="49" charset="-120"/>
                <a:ea typeface="華康粗圓體" panose="020F0709000000000000" pitchFamily="49" charset="-120"/>
              </a:rPr>
              <a:t> </a:t>
            </a:r>
          </a:p>
        </p:txBody>
      </p:sp>
    </p:spTree>
    <p:extLst>
      <p:ext uri="{BB962C8B-B14F-4D97-AF65-F5344CB8AC3E}">
        <p14:creationId xmlns:p14="http://schemas.microsoft.com/office/powerpoint/2010/main" val="2250567328"/>
      </p:ext>
    </p:extLst>
  </p:cSld>
  <p:clrMapOvr>
    <a:masterClrMapping/>
  </p:clrMapOvr>
  <p:transition>
    <p:wheel spokes="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接點 8"/>
          <p:cNvCxnSpPr>
            <a:cxnSpLocks/>
          </p:cNvCxnSpPr>
          <p:nvPr/>
        </p:nvCxnSpPr>
        <p:spPr>
          <a:xfrm>
            <a:off x="0" y="831478"/>
            <a:ext cx="9144000"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3" name="橢圓 32"/>
          <p:cNvSpPr/>
          <p:nvPr/>
        </p:nvSpPr>
        <p:spPr>
          <a:xfrm>
            <a:off x="8667750" y="6477000"/>
            <a:ext cx="323850" cy="323850"/>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華康魏碑體(P)"/>
              <a:ea typeface="微軟正黑體" pitchFamily="34" charset="-120"/>
            </a:endParaRPr>
          </a:p>
        </p:txBody>
      </p:sp>
      <p:sp>
        <p:nvSpPr>
          <p:cNvPr id="3" name="投影片編號版面配置區 2"/>
          <p:cNvSpPr>
            <a:spLocks noGrp="1"/>
          </p:cNvSpPr>
          <p:nvPr>
            <p:ph type="sldNum" sz="quarter" idx="12"/>
          </p:nvPr>
        </p:nvSpPr>
        <p:spPr>
          <a:xfrm>
            <a:off x="6962775" y="6456018"/>
            <a:ext cx="2057400" cy="365125"/>
          </a:xfrm>
        </p:spPr>
        <p:txBody>
          <a:bodyPr/>
          <a:lstStyle/>
          <a:p>
            <a:pPr>
              <a:defRPr/>
            </a:pPr>
            <a:fld id="{B62388E7-26EF-4714-A632-9B7D7908684B}" type="slidenum">
              <a:rPr lang="zh-TW" altLang="en-US" sz="1800" smtClean="0">
                <a:solidFill>
                  <a:schemeClr val="tx1">
                    <a:lumMod val="65000"/>
                    <a:lumOff val="35000"/>
                  </a:schemeClr>
                </a:solidFill>
              </a:rPr>
              <a:pPr>
                <a:defRPr/>
              </a:pPr>
              <a:t>16</a:t>
            </a:fld>
            <a:endParaRPr lang="zh-TW" altLang="en-US" sz="1800" dirty="0">
              <a:solidFill>
                <a:schemeClr val="tx1">
                  <a:lumMod val="65000"/>
                  <a:lumOff val="35000"/>
                </a:schemeClr>
              </a:solidFill>
            </a:endParaRPr>
          </a:p>
        </p:txBody>
      </p:sp>
      <p:sp>
        <p:nvSpPr>
          <p:cNvPr id="14" name="文字方塊 13">
            <a:extLst>
              <a:ext uri="{FF2B5EF4-FFF2-40B4-BE49-F238E27FC236}">
                <a16:creationId xmlns:a16="http://schemas.microsoft.com/office/drawing/2014/main" id="{6C8078ED-7C3F-4D0E-8CB1-381655D4DD65}"/>
              </a:ext>
            </a:extLst>
          </p:cNvPr>
          <p:cNvSpPr txBox="1"/>
          <p:nvPr/>
        </p:nvSpPr>
        <p:spPr>
          <a:xfrm>
            <a:off x="1631191" y="88478"/>
            <a:ext cx="7074188" cy="646331"/>
          </a:xfrm>
          <a:prstGeom prst="rect">
            <a:avLst/>
          </a:prstGeom>
          <a:noFill/>
        </p:spPr>
        <p:txBody>
          <a:bodyPr wrap="square" rtlCol="0">
            <a:spAutoFit/>
          </a:bodyPr>
          <a:lstStyle/>
          <a:p>
            <a:pPr algn="ctr"/>
            <a:r>
              <a:rPr lang="zh-TW" altLang="en-US" sz="3600" dirty="0">
                <a:ln w="12700">
                  <a:solidFill>
                    <a:schemeClr val="bg1"/>
                  </a:solidFill>
                </a:ln>
                <a:solidFill>
                  <a:schemeClr val="tx2">
                    <a:lumMod val="75000"/>
                  </a:schemeClr>
                </a:solidFill>
                <a:effectLst>
                  <a:outerShdw blurRad="38100" dist="38100" dir="2700000" algn="tl">
                    <a:srgbClr val="000000">
                      <a:alpha val="43137"/>
                    </a:srgbClr>
                  </a:outerShdw>
                </a:effectLst>
                <a:latin typeface="華康新特黑體" panose="02010609010101010101" pitchFamily="49" charset="-120"/>
                <a:ea typeface="華康新特黑體" panose="02010609010101010101" pitchFamily="49" charset="-120"/>
                <a:cs typeface="+mj-cs"/>
              </a:rPr>
              <a:t>貳、業務查核重點</a:t>
            </a:r>
          </a:p>
        </p:txBody>
      </p:sp>
      <p:sp>
        <p:nvSpPr>
          <p:cNvPr id="4" name="文字方塊 3">
            <a:extLst>
              <a:ext uri="{FF2B5EF4-FFF2-40B4-BE49-F238E27FC236}">
                <a16:creationId xmlns:a16="http://schemas.microsoft.com/office/drawing/2014/main" id="{473712AC-4C3F-4FB7-86E2-FFBC71B13537}"/>
              </a:ext>
            </a:extLst>
          </p:cNvPr>
          <p:cNvSpPr txBox="1"/>
          <p:nvPr/>
        </p:nvSpPr>
        <p:spPr>
          <a:xfrm>
            <a:off x="277309" y="1063459"/>
            <a:ext cx="4828091" cy="523220"/>
          </a:xfrm>
          <a:prstGeom prst="rect">
            <a:avLst/>
          </a:prstGeom>
          <a:solidFill>
            <a:schemeClr val="accent6">
              <a:lumMod val="50000"/>
            </a:schemeClr>
          </a:solidFill>
        </p:spPr>
        <p:txBody>
          <a:bodyPr wrap="square" rtlCol="0">
            <a:spAutoFit/>
          </a:bodyPr>
          <a:lstStyle/>
          <a:p>
            <a:r>
              <a:rPr lang="zh-TW" altLang="en-US" sz="2800" b="1" dirty="0">
                <a:solidFill>
                  <a:schemeClr val="lt1"/>
                </a:solidFill>
                <a:latin typeface="微軟正黑體" panose="020B0604030504040204" pitchFamily="34" charset="-120"/>
                <a:ea typeface="微軟正黑體" panose="020B0604030504040204" pitchFamily="34" charset="-120"/>
              </a:rPr>
              <a:t>查核重點八：委託銷售契約書</a:t>
            </a:r>
          </a:p>
        </p:txBody>
      </p:sp>
      <p:pic>
        <p:nvPicPr>
          <p:cNvPr id="10" name="圖片 9" descr="一張含有 字型, 圖形, 筆跡, 文字 的圖片&#10;&#10;自動產生的描述">
            <a:extLst>
              <a:ext uri="{FF2B5EF4-FFF2-40B4-BE49-F238E27FC236}">
                <a16:creationId xmlns:a16="http://schemas.microsoft.com/office/drawing/2014/main" id="{1F143783-8E69-4BBE-B66C-4D72C3E3C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50" y="127488"/>
            <a:ext cx="1711381" cy="533877"/>
          </a:xfrm>
          <a:prstGeom prst="rect">
            <a:avLst/>
          </a:prstGeom>
        </p:spPr>
      </p:pic>
      <p:sp>
        <p:nvSpPr>
          <p:cNvPr id="13" name="文字方塊 12">
            <a:extLst>
              <a:ext uri="{FF2B5EF4-FFF2-40B4-BE49-F238E27FC236}">
                <a16:creationId xmlns:a16="http://schemas.microsoft.com/office/drawing/2014/main" id="{38D38614-6665-4F99-B19F-B547818872C8}"/>
              </a:ext>
            </a:extLst>
          </p:cNvPr>
          <p:cNvSpPr txBox="1"/>
          <p:nvPr/>
        </p:nvSpPr>
        <p:spPr>
          <a:xfrm>
            <a:off x="400050" y="1745438"/>
            <a:ext cx="4914900" cy="430887"/>
          </a:xfrm>
          <a:prstGeom prst="rect">
            <a:avLst/>
          </a:prstGeom>
          <a:noFill/>
        </p:spPr>
        <p:txBody>
          <a:bodyPr wrap="square">
            <a:spAutoFit/>
          </a:bodyPr>
          <a:lstStyle/>
          <a:p>
            <a:pPr marL="285750" indent="-285750">
              <a:buFont typeface="Wingdings" panose="05000000000000000000" pitchFamily="2" charset="2"/>
              <a:buChar char="u"/>
            </a:pPr>
            <a:r>
              <a:rPr lang="zh-TW" altLang="en-US" sz="2200" b="1" dirty="0">
                <a:latin typeface="微軟正黑體" panose="020B0604030504040204" pitchFamily="34" charset="-120"/>
                <a:ea typeface="微軟正黑體" panose="020B0604030504040204" pitchFamily="34" charset="-120"/>
              </a:rPr>
              <a:t>定型化契約應記載或不得記載事項</a:t>
            </a:r>
            <a:endParaRPr lang="zh-TW" altLang="en-US" sz="2200" dirty="0"/>
          </a:p>
        </p:txBody>
      </p:sp>
      <p:sp>
        <p:nvSpPr>
          <p:cNvPr id="16" name="文字方塊 15">
            <a:extLst>
              <a:ext uri="{FF2B5EF4-FFF2-40B4-BE49-F238E27FC236}">
                <a16:creationId xmlns:a16="http://schemas.microsoft.com/office/drawing/2014/main" id="{EA653C6C-6D80-4EC3-ABBF-C6DBF932A517}"/>
              </a:ext>
            </a:extLst>
          </p:cNvPr>
          <p:cNvSpPr txBox="1"/>
          <p:nvPr/>
        </p:nvSpPr>
        <p:spPr>
          <a:xfrm>
            <a:off x="4943475" y="1632595"/>
            <a:ext cx="2019300" cy="487634"/>
          </a:xfrm>
          <a:prstGeom prst="rect">
            <a:avLst/>
          </a:prstGeom>
          <a:noFill/>
        </p:spPr>
        <p:txBody>
          <a:bodyPr wrap="square">
            <a:spAutoFit/>
          </a:bodyPr>
          <a:lstStyle/>
          <a:p>
            <a:pPr>
              <a:lnSpc>
                <a:spcPts val="3600"/>
              </a:lnSpc>
            </a:pPr>
            <a:r>
              <a:rPr lang="en-US" altLang="zh-TW" sz="1600" dirty="0">
                <a:solidFill>
                  <a:schemeClr val="bg1">
                    <a:lumMod val="50000"/>
                  </a:schemeClr>
                </a:solidFill>
                <a:latin typeface="華康粗圓體" panose="020F0709000000000000" pitchFamily="49" charset="-120"/>
                <a:ea typeface="華康粗圓體" panose="020F0709000000000000" pitchFamily="49" charset="-120"/>
              </a:rPr>
              <a:t>(</a:t>
            </a:r>
            <a:r>
              <a:rPr lang="zh-TW" altLang="en-US" sz="1600" dirty="0">
                <a:solidFill>
                  <a:schemeClr val="bg1">
                    <a:lumMod val="50000"/>
                  </a:schemeClr>
                </a:solidFill>
                <a:latin typeface="華康粗圓體" panose="020F0709000000000000" pitchFamily="49" charset="-120"/>
                <a:ea typeface="華康粗圓體" panose="020F0709000000000000" pitchFamily="49" charset="-120"/>
              </a:rPr>
              <a:t>消保法</a:t>
            </a:r>
            <a:r>
              <a:rPr lang="en-US" altLang="zh-TW" sz="1600" dirty="0">
                <a:solidFill>
                  <a:schemeClr val="bg1">
                    <a:lumMod val="50000"/>
                  </a:schemeClr>
                </a:solidFill>
                <a:latin typeface="華康粗圓體" panose="020F0709000000000000" pitchFamily="49" charset="-120"/>
                <a:ea typeface="華康粗圓體" panose="020F0709000000000000" pitchFamily="49" charset="-120"/>
              </a:rPr>
              <a:t>17</a:t>
            </a:r>
            <a:r>
              <a:rPr lang="zh-TW" altLang="en-US" sz="1600" dirty="0">
                <a:solidFill>
                  <a:schemeClr val="bg1">
                    <a:lumMod val="50000"/>
                  </a:schemeClr>
                </a:solidFill>
                <a:latin typeface="華康粗圓體" panose="020F0709000000000000" pitchFamily="49" charset="-120"/>
                <a:ea typeface="華康粗圓體" panose="020F0709000000000000" pitchFamily="49" charset="-120"/>
              </a:rPr>
              <a:t>、</a:t>
            </a:r>
            <a:r>
              <a:rPr lang="en-US" altLang="zh-TW" sz="1600" dirty="0">
                <a:solidFill>
                  <a:schemeClr val="bg1">
                    <a:lumMod val="50000"/>
                  </a:schemeClr>
                </a:solidFill>
                <a:latin typeface="華康粗圓體" panose="020F0709000000000000" pitchFamily="49" charset="-120"/>
                <a:ea typeface="華康粗圓體" panose="020F0709000000000000" pitchFamily="49" charset="-120"/>
              </a:rPr>
              <a:t>56-1) </a:t>
            </a:r>
          </a:p>
        </p:txBody>
      </p:sp>
      <p:graphicFrame>
        <p:nvGraphicFramePr>
          <p:cNvPr id="2" name="資料庫圖表 1">
            <a:extLst>
              <a:ext uri="{FF2B5EF4-FFF2-40B4-BE49-F238E27FC236}">
                <a16:creationId xmlns:a16="http://schemas.microsoft.com/office/drawing/2014/main" id="{4C940763-AF5F-48A4-A769-E0F6675228A9}"/>
              </a:ext>
            </a:extLst>
          </p:cNvPr>
          <p:cNvGraphicFramePr/>
          <p:nvPr>
            <p:extLst>
              <p:ext uri="{D42A27DB-BD31-4B8C-83A1-F6EECF244321}">
                <p14:modId xmlns:p14="http://schemas.microsoft.com/office/powerpoint/2010/main" val="3514463938"/>
              </p:ext>
            </p:extLst>
          </p:nvPr>
        </p:nvGraphicFramePr>
        <p:xfrm>
          <a:off x="657225" y="2197308"/>
          <a:ext cx="8210550" cy="44225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52308039"/>
      </p:ext>
    </p:extLst>
  </p:cSld>
  <p:clrMapOvr>
    <a:masterClrMapping/>
  </p:clrMapOvr>
  <p:transition>
    <p:wheel spokes="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接點 8"/>
          <p:cNvCxnSpPr>
            <a:cxnSpLocks/>
          </p:cNvCxnSpPr>
          <p:nvPr/>
        </p:nvCxnSpPr>
        <p:spPr>
          <a:xfrm>
            <a:off x="0" y="831478"/>
            <a:ext cx="9144000"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3" name="橢圓 32"/>
          <p:cNvSpPr/>
          <p:nvPr/>
        </p:nvSpPr>
        <p:spPr>
          <a:xfrm>
            <a:off x="8667750" y="6477000"/>
            <a:ext cx="323850" cy="323850"/>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華康魏碑體(P)"/>
              <a:ea typeface="微軟正黑體" pitchFamily="34" charset="-120"/>
            </a:endParaRPr>
          </a:p>
        </p:txBody>
      </p:sp>
      <p:sp>
        <p:nvSpPr>
          <p:cNvPr id="3" name="投影片編號版面配置區 2"/>
          <p:cNvSpPr>
            <a:spLocks noGrp="1"/>
          </p:cNvSpPr>
          <p:nvPr>
            <p:ph type="sldNum" sz="quarter" idx="12"/>
          </p:nvPr>
        </p:nvSpPr>
        <p:spPr>
          <a:xfrm>
            <a:off x="6962775" y="6456018"/>
            <a:ext cx="2057400" cy="365125"/>
          </a:xfrm>
        </p:spPr>
        <p:txBody>
          <a:bodyPr/>
          <a:lstStyle/>
          <a:p>
            <a:pPr>
              <a:defRPr/>
            </a:pPr>
            <a:fld id="{B62388E7-26EF-4714-A632-9B7D7908684B}" type="slidenum">
              <a:rPr lang="zh-TW" altLang="en-US" sz="1800" smtClean="0">
                <a:solidFill>
                  <a:schemeClr val="tx1">
                    <a:lumMod val="65000"/>
                    <a:lumOff val="35000"/>
                  </a:schemeClr>
                </a:solidFill>
              </a:rPr>
              <a:pPr>
                <a:defRPr/>
              </a:pPr>
              <a:t>17</a:t>
            </a:fld>
            <a:endParaRPr lang="zh-TW" altLang="en-US" sz="1800" dirty="0">
              <a:solidFill>
                <a:schemeClr val="tx1">
                  <a:lumMod val="65000"/>
                  <a:lumOff val="35000"/>
                </a:schemeClr>
              </a:solidFill>
            </a:endParaRPr>
          </a:p>
        </p:txBody>
      </p:sp>
      <p:sp>
        <p:nvSpPr>
          <p:cNvPr id="14" name="文字方塊 13">
            <a:extLst>
              <a:ext uri="{FF2B5EF4-FFF2-40B4-BE49-F238E27FC236}">
                <a16:creationId xmlns:a16="http://schemas.microsoft.com/office/drawing/2014/main" id="{6C8078ED-7C3F-4D0E-8CB1-381655D4DD65}"/>
              </a:ext>
            </a:extLst>
          </p:cNvPr>
          <p:cNvSpPr txBox="1"/>
          <p:nvPr/>
        </p:nvSpPr>
        <p:spPr>
          <a:xfrm>
            <a:off x="1631191" y="88478"/>
            <a:ext cx="7074188" cy="646331"/>
          </a:xfrm>
          <a:prstGeom prst="rect">
            <a:avLst/>
          </a:prstGeom>
          <a:noFill/>
        </p:spPr>
        <p:txBody>
          <a:bodyPr wrap="square" rtlCol="0">
            <a:spAutoFit/>
          </a:bodyPr>
          <a:lstStyle/>
          <a:p>
            <a:pPr algn="ctr"/>
            <a:r>
              <a:rPr lang="zh-TW" altLang="en-US" sz="3600" dirty="0">
                <a:ln w="12700">
                  <a:solidFill>
                    <a:schemeClr val="bg1"/>
                  </a:solidFill>
                </a:ln>
                <a:solidFill>
                  <a:schemeClr val="tx2">
                    <a:lumMod val="75000"/>
                  </a:schemeClr>
                </a:solidFill>
                <a:effectLst>
                  <a:outerShdw blurRad="38100" dist="38100" dir="2700000" algn="tl">
                    <a:srgbClr val="000000">
                      <a:alpha val="43137"/>
                    </a:srgbClr>
                  </a:outerShdw>
                </a:effectLst>
                <a:latin typeface="華康新特黑體" panose="02010609010101010101" pitchFamily="49" charset="-120"/>
                <a:ea typeface="華康新特黑體" panose="02010609010101010101" pitchFamily="49" charset="-120"/>
                <a:cs typeface="+mj-cs"/>
              </a:rPr>
              <a:t>貳、業務查核重點</a:t>
            </a:r>
          </a:p>
        </p:txBody>
      </p:sp>
      <p:sp>
        <p:nvSpPr>
          <p:cNvPr id="4" name="文字方塊 3">
            <a:extLst>
              <a:ext uri="{FF2B5EF4-FFF2-40B4-BE49-F238E27FC236}">
                <a16:creationId xmlns:a16="http://schemas.microsoft.com/office/drawing/2014/main" id="{473712AC-4C3F-4FB7-86E2-FFBC71B13537}"/>
              </a:ext>
            </a:extLst>
          </p:cNvPr>
          <p:cNvSpPr txBox="1"/>
          <p:nvPr/>
        </p:nvSpPr>
        <p:spPr>
          <a:xfrm>
            <a:off x="277309" y="1063459"/>
            <a:ext cx="4828091" cy="523220"/>
          </a:xfrm>
          <a:prstGeom prst="rect">
            <a:avLst/>
          </a:prstGeom>
          <a:solidFill>
            <a:schemeClr val="accent6">
              <a:lumMod val="50000"/>
            </a:schemeClr>
          </a:solidFill>
        </p:spPr>
        <p:txBody>
          <a:bodyPr wrap="square" rtlCol="0">
            <a:spAutoFit/>
          </a:bodyPr>
          <a:lstStyle/>
          <a:p>
            <a:r>
              <a:rPr lang="zh-TW" altLang="en-US" sz="2800" b="1" dirty="0">
                <a:solidFill>
                  <a:schemeClr val="lt1"/>
                </a:solidFill>
                <a:latin typeface="微軟正黑體" panose="020B0604030504040204" pitchFamily="34" charset="-120"/>
                <a:ea typeface="微軟正黑體" panose="020B0604030504040204" pitchFamily="34" charset="-120"/>
              </a:rPr>
              <a:t>查核重點八：委託銷售契約書</a:t>
            </a:r>
          </a:p>
        </p:txBody>
      </p:sp>
      <p:pic>
        <p:nvPicPr>
          <p:cNvPr id="10" name="圖片 9" descr="一張含有 字型, 圖形, 筆跡, 文字 的圖片&#10;&#10;自動產生的描述">
            <a:extLst>
              <a:ext uri="{FF2B5EF4-FFF2-40B4-BE49-F238E27FC236}">
                <a16:creationId xmlns:a16="http://schemas.microsoft.com/office/drawing/2014/main" id="{1F143783-8E69-4BBE-B66C-4D72C3E3C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50" y="127488"/>
            <a:ext cx="1711381" cy="533877"/>
          </a:xfrm>
          <a:prstGeom prst="rect">
            <a:avLst/>
          </a:prstGeom>
        </p:spPr>
      </p:pic>
      <p:sp>
        <p:nvSpPr>
          <p:cNvPr id="13" name="文字方塊 12">
            <a:extLst>
              <a:ext uri="{FF2B5EF4-FFF2-40B4-BE49-F238E27FC236}">
                <a16:creationId xmlns:a16="http://schemas.microsoft.com/office/drawing/2014/main" id="{46E22164-5AD5-45C7-A509-CF128D284C3B}"/>
              </a:ext>
            </a:extLst>
          </p:cNvPr>
          <p:cNvSpPr txBox="1"/>
          <p:nvPr/>
        </p:nvSpPr>
        <p:spPr>
          <a:xfrm>
            <a:off x="196906" y="1699112"/>
            <a:ext cx="8662447" cy="769441"/>
          </a:xfrm>
          <a:prstGeom prst="rect">
            <a:avLst/>
          </a:prstGeom>
          <a:noFill/>
        </p:spPr>
        <p:txBody>
          <a:bodyPr wrap="square">
            <a:spAutoFit/>
          </a:bodyPr>
          <a:lstStyle/>
          <a:p>
            <a:pPr marL="342900" indent="-342900">
              <a:buFont typeface="Wingdings" panose="05000000000000000000" pitchFamily="2" charset="2"/>
              <a:buChar char="u"/>
            </a:pPr>
            <a:r>
              <a:rPr lang="zh-TW" altLang="en-US" sz="2200" b="1" dirty="0">
                <a:latin typeface="微軟正黑體" panose="020B0604030504040204" pitchFamily="34" charset="-120"/>
                <a:ea typeface="微軟正黑體" panose="020B0604030504040204" pitchFamily="34" charset="-120"/>
              </a:rPr>
              <a:t>內政部依據消費者保護法規定公告「不動產委託銷售契約範本及定型化契約應記載及不得記載事項」</a:t>
            </a:r>
          </a:p>
        </p:txBody>
      </p:sp>
      <p:sp>
        <p:nvSpPr>
          <p:cNvPr id="2" name="文字方塊 1">
            <a:extLst>
              <a:ext uri="{FF2B5EF4-FFF2-40B4-BE49-F238E27FC236}">
                <a16:creationId xmlns:a16="http://schemas.microsoft.com/office/drawing/2014/main" id="{085A5087-0F87-4300-B851-ADB2E215DB3B}"/>
              </a:ext>
            </a:extLst>
          </p:cNvPr>
          <p:cNvSpPr txBox="1"/>
          <p:nvPr/>
        </p:nvSpPr>
        <p:spPr>
          <a:xfrm>
            <a:off x="614363" y="2967505"/>
            <a:ext cx="3771901" cy="3646105"/>
          </a:xfrm>
          <a:prstGeom prst="roundRect">
            <a:avLst/>
          </a:prstGeom>
          <a:solidFill>
            <a:schemeClr val="accent6">
              <a:lumMod val="20000"/>
              <a:lumOff val="80000"/>
            </a:schemeClr>
          </a:solidFill>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a:lnSpc>
                <a:spcPts val="2800"/>
              </a:lnSpc>
            </a:pPr>
            <a:r>
              <a:rPr lang="zh-TW" altLang="en-US" sz="2000" dirty="0">
                <a:solidFill>
                  <a:srgbClr val="0000FF"/>
                </a:solidFill>
                <a:latin typeface="華康粗圓體" panose="020F0709000000000000" pitchFamily="49" charset="-120"/>
                <a:ea typeface="華康粗圓體" panose="020F0709000000000000" pitchFamily="49" charset="-120"/>
              </a:rPr>
              <a:t>一、契約審閱期間</a:t>
            </a:r>
            <a:endParaRPr lang="en-US" altLang="zh-TW" sz="2000" dirty="0">
              <a:solidFill>
                <a:srgbClr val="0000FF"/>
              </a:solidFill>
              <a:latin typeface="華康粗圓體" panose="020F0709000000000000" pitchFamily="49" charset="-120"/>
              <a:ea typeface="華康粗圓體" panose="020F0709000000000000" pitchFamily="49" charset="-120"/>
            </a:endParaRPr>
          </a:p>
          <a:p>
            <a:pPr>
              <a:lnSpc>
                <a:spcPts val="2800"/>
              </a:lnSpc>
            </a:pPr>
            <a:r>
              <a:rPr lang="zh-TW" altLang="en-US" sz="2000" dirty="0">
                <a:solidFill>
                  <a:srgbClr val="0000FF"/>
                </a:solidFill>
                <a:latin typeface="華康粗圓體" panose="020F0709000000000000" pitchFamily="49" charset="-120"/>
                <a:ea typeface="華康粗圓體" panose="020F0709000000000000" pitchFamily="49" charset="-120"/>
              </a:rPr>
              <a:t>二、委託銷售之標的</a:t>
            </a:r>
            <a:endParaRPr lang="en-US" altLang="zh-TW" sz="2000" dirty="0">
              <a:solidFill>
                <a:srgbClr val="0000FF"/>
              </a:solidFill>
              <a:latin typeface="華康粗圓體" panose="020F0709000000000000" pitchFamily="49" charset="-120"/>
              <a:ea typeface="華康粗圓體" panose="020F0709000000000000" pitchFamily="49" charset="-120"/>
            </a:endParaRPr>
          </a:p>
          <a:p>
            <a:pPr>
              <a:lnSpc>
                <a:spcPts val="2800"/>
              </a:lnSpc>
            </a:pPr>
            <a:r>
              <a:rPr lang="zh-TW" altLang="en-US" sz="2000" dirty="0">
                <a:solidFill>
                  <a:srgbClr val="0000FF"/>
                </a:solidFill>
                <a:latin typeface="華康粗圓體" panose="020F0709000000000000" pitchFamily="49" charset="-120"/>
                <a:ea typeface="華康粗圓體" panose="020F0709000000000000" pitchFamily="49" charset="-120"/>
              </a:rPr>
              <a:t>三、委託銷售價格</a:t>
            </a:r>
            <a:endParaRPr lang="en-US" altLang="zh-TW" sz="2000" dirty="0">
              <a:solidFill>
                <a:srgbClr val="0000FF"/>
              </a:solidFill>
              <a:latin typeface="華康粗圓體" panose="020F0709000000000000" pitchFamily="49" charset="-120"/>
              <a:ea typeface="華康粗圓體" panose="020F0709000000000000" pitchFamily="49" charset="-120"/>
            </a:endParaRPr>
          </a:p>
          <a:p>
            <a:pPr>
              <a:lnSpc>
                <a:spcPts val="2800"/>
              </a:lnSpc>
            </a:pPr>
            <a:r>
              <a:rPr lang="zh-TW" altLang="en-US" sz="2000" dirty="0">
                <a:solidFill>
                  <a:srgbClr val="0000FF"/>
                </a:solidFill>
                <a:latin typeface="華康粗圓體" panose="020F0709000000000000" pitchFamily="49" charset="-120"/>
                <a:ea typeface="華康粗圓體" panose="020F0709000000000000" pitchFamily="49" charset="-120"/>
              </a:rPr>
              <a:t>四、委託銷售期間</a:t>
            </a:r>
            <a:endParaRPr lang="en-US" altLang="zh-TW" sz="2000" dirty="0">
              <a:solidFill>
                <a:srgbClr val="0000FF"/>
              </a:solidFill>
              <a:latin typeface="華康粗圓體" panose="020F0709000000000000" pitchFamily="49" charset="-120"/>
              <a:ea typeface="華康粗圓體" panose="020F0709000000000000" pitchFamily="49" charset="-120"/>
            </a:endParaRPr>
          </a:p>
          <a:p>
            <a:pPr>
              <a:lnSpc>
                <a:spcPts val="2800"/>
              </a:lnSpc>
            </a:pPr>
            <a:r>
              <a:rPr lang="zh-TW" altLang="en-US" sz="2000" dirty="0">
                <a:solidFill>
                  <a:srgbClr val="0000FF"/>
                </a:solidFill>
                <a:latin typeface="華康粗圓體" panose="020F0709000000000000" pitchFamily="49" charset="-120"/>
                <a:ea typeface="華康粗圓體" panose="020F0709000000000000" pitchFamily="49" charset="-120"/>
              </a:rPr>
              <a:t>五、服務報酬</a:t>
            </a:r>
            <a:endParaRPr lang="en-US" altLang="zh-TW" sz="2000" dirty="0">
              <a:solidFill>
                <a:srgbClr val="0000FF"/>
              </a:solidFill>
              <a:latin typeface="華康粗圓體" panose="020F0709000000000000" pitchFamily="49" charset="-120"/>
              <a:ea typeface="華康粗圓體" panose="020F0709000000000000" pitchFamily="49" charset="-120"/>
            </a:endParaRPr>
          </a:p>
          <a:p>
            <a:pPr>
              <a:lnSpc>
                <a:spcPts val="2800"/>
              </a:lnSpc>
            </a:pPr>
            <a:r>
              <a:rPr lang="zh-TW" altLang="en-US" sz="2000" dirty="0">
                <a:solidFill>
                  <a:srgbClr val="0000FF"/>
                </a:solidFill>
                <a:latin typeface="華康粗圓體" panose="020F0709000000000000" pitchFamily="49" charset="-120"/>
                <a:ea typeface="華康粗圓體" panose="020F0709000000000000" pitchFamily="49" charset="-120"/>
              </a:rPr>
              <a:t>六、受託人之義務</a:t>
            </a:r>
            <a:endParaRPr lang="en-US" altLang="zh-TW" sz="2000" dirty="0">
              <a:solidFill>
                <a:srgbClr val="0000FF"/>
              </a:solidFill>
              <a:latin typeface="華康粗圓體" panose="020F0709000000000000" pitchFamily="49" charset="-120"/>
              <a:ea typeface="華康粗圓體" panose="020F0709000000000000" pitchFamily="49" charset="-120"/>
            </a:endParaRPr>
          </a:p>
          <a:p>
            <a:pPr>
              <a:lnSpc>
                <a:spcPts val="2800"/>
              </a:lnSpc>
            </a:pPr>
            <a:r>
              <a:rPr lang="zh-TW" altLang="en-US" sz="2000" dirty="0">
                <a:solidFill>
                  <a:srgbClr val="0000FF"/>
                </a:solidFill>
                <a:latin typeface="華康粗圓體" panose="020F0709000000000000" pitchFamily="49" charset="-120"/>
                <a:ea typeface="華康粗圓體" panose="020F0709000000000000" pitchFamily="49" charset="-120"/>
              </a:rPr>
              <a:t>七、沒收定金之處理</a:t>
            </a:r>
            <a:endParaRPr lang="en-US" altLang="zh-TW" sz="2000" dirty="0">
              <a:solidFill>
                <a:srgbClr val="0000FF"/>
              </a:solidFill>
              <a:latin typeface="華康粗圓體" panose="020F0709000000000000" pitchFamily="49" charset="-120"/>
              <a:ea typeface="華康粗圓體" panose="020F0709000000000000" pitchFamily="49" charset="-120"/>
            </a:endParaRPr>
          </a:p>
          <a:p>
            <a:pPr>
              <a:lnSpc>
                <a:spcPts val="2800"/>
              </a:lnSpc>
            </a:pPr>
            <a:r>
              <a:rPr lang="zh-TW" altLang="en-US" sz="2000" dirty="0">
                <a:solidFill>
                  <a:srgbClr val="0000FF"/>
                </a:solidFill>
                <a:latin typeface="華康粗圓體" panose="020F0709000000000000" pitchFamily="49" charset="-120"/>
                <a:ea typeface="華康粗圓體" panose="020F0709000000000000" pitchFamily="49" charset="-120"/>
              </a:rPr>
              <a:t>八、買賣契約之簽訂及所有</a:t>
            </a:r>
            <a:endParaRPr lang="en-US" altLang="zh-TW" sz="2000" dirty="0">
              <a:solidFill>
                <a:srgbClr val="0000FF"/>
              </a:solidFill>
              <a:latin typeface="華康粗圓體" panose="020F0709000000000000" pitchFamily="49" charset="-120"/>
              <a:ea typeface="華康粗圓體" panose="020F0709000000000000" pitchFamily="49" charset="-120"/>
            </a:endParaRPr>
          </a:p>
          <a:p>
            <a:pPr>
              <a:lnSpc>
                <a:spcPts val="2800"/>
              </a:lnSpc>
            </a:pPr>
            <a:r>
              <a:rPr lang="en-US" altLang="zh-TW" sz="2000" dirty="0">
                <a:solidFill>
                  <a:srgbClr val="0000FF"/>
                </a:solidFill>
                <a:latin typeface="華康粗圓體" panose="020F0709000000000000" pitchFamily="49" charset="-120"/>
                <a:ea typeface="華康粗圓體" panose="020F0709000000000000" pitchFamily="49" charset="-120"/>
              </a:rPr>
              <a:t>    </a:t>
            </a:r>
            <a:r>
              <a:rPr lang="zh-TW" altLang="en-US" sz="2000" dirty="0">
                <a:solidFill>
                  <a:srgbClr val="0000FF"/>
                </a:solidFill>
                <a:latin typeface="華康粗圓體" panose="020F0709000000000000" pitchFamily="49" charset="-120"/>
                <a:ea typeface="華康粗圓體" panose="020F0709000000000000" pitchFamily="49" charset="-120"/>
              </a:rPr>
              <a:t>權移轉</a:t>
            </a:r>
          </a:p>
        </p:txBody>
      </p:sp>
      <p:sp>
        <p:nvSpPr>
          <p:cNvPr id="16" name="文字方塊 15">
            <a:extLst>
              <a:ext uri="{FF2B5EF4-FFF2-40B4-BE49-F238E27FC236}">
                <a16:creationId xmlns:a16="http://schemas.microsoft.com/office/drawing/2014/main" id="{FF6688F9-5438-4404-891C-1006FF249FB6}"/>
              </a:ext>
            </a:extLst>
          </p:cNvPr>
          <p:cNvSpPr txBox="1"/>
          <p:nvPr/>
        </p:nvSpPr>
        <p:spPr>
          <a:xfrm>
            <a:off x="4982046" y="2900679"/>
            <a:ext cx="3876204" cy="3779758"/>
          </a:xfrm>
          <a:prstGeom prst="roundRect">
            <a:avLst/>
          </a:prstGeom>
          <a:solidFill>
            <a:schemeClr val="accent4">
              <a:lumMod val="20000"/>
              <a:lumOff val="80000"/>
            </a:schemeClr>
          </a:solidFill>
          <a:ln w="28575">
            <a:solidFill>
              <a:schemeClr val="accent4"/>
            </a:solidFill>
          </a:ln>
        </p:spPr>
        <p:txBody>
          <a:bodyPr wrap="square">
            <a:spAutoFit/>
          </a:bodyPr>
          <a:lstStyle/>
          <a:p>
            <a:pPr marL="542925" indent="-542925"/>
            <a:r>
              <a:rPr lang="zh-TW" altLang="en-US" dirty="0">
                <a:solidFill>
                  <a:srgbClr val="FF0000"/>
                </a:solidFill>
                <a:latin typeface="華康粗圓體" panose="020F0709000000000000" pitchFamily="49" charset="-120"/>
                <a:ea typeface="華康粗圓體" panose="020F0709000000000000" pitchFamily="49" charset="-120"/>
              </a:rPr>
              <a:t>一、不得約定「不動產委託銷售契約書範本」內容僅供參考。</a:t>
            </a:r>
            <a:endParaRPr lang="en-US" altLang="zh-TW" dirty="0">
              <a:solidFill>
                <a:srgbClr val="FF0000"/>
              </a:solidFill>
              <a:latin typeface="華康粗圓體" panose="020F0709000000000000" pitchFamily="49" charset="-120"/>
              <a:ea typeface="華康粗圓體" panose="020F0709000000000000" pitchFamily="49" charset="-120"/>
            </a:endParaRPr>
          </a:p>
          <a:p>
            <a:pPr marL="542925" indent="-542925"/>
            <a:r>
              <a:rPr lang="zh-TW" altLang="en-US" dirty="0">
                <a:solidFill>
                  <a:srgbClr val="FF0000"/>
                </a:solidFill>
                <a:latin typeface="華康粗圓體" panose="020F0709000000000000" pitchFamily="49" charset="-120"/>
                <a:ea typeface="華康粗圓體" panose="020F0709000000000000" pitchFamily="49" charset="-120"/>
              </a:rPr>
              <a:t>二、不得使用未經明確定義之「使用面積」、「受益面積」、「銷售面積」等名詞。 </a:t>
            </a:r>
            <a:endParaRPr lang="en-US" altLang="zh-TW" dirty="0">
              <a:solidFill>
                <a:srgbClr val="FF0000"/>
              </a:solidFill>
              <a:latin typeface="華康粗圓體" panose="020F0709000000000000" pitchFamily="49" charset="-120"/>
              <a:ea typeface="華康粗圓體" panose="020F0709000000000000" pitchFamily="49" charset="-120"/>
            </a:endParaRPr>
          </a:p>
          <a:p>
            <a:pPr marL="542925" indent="-542925"/>
            <a:r>
              <a:rPr lang="zh-TW" altLang="en-US" dirty="0">
                <a:solidFill>
                  <a:srgbClr val="FF0000"/>
                </a:solidFill>
                <a:latin typeface="華康粗圓體" panose="020F0709000000000000" pitchFamily="49" charset="-120"/>
                <a:ea typeface="華康粗圓體" panose="020F0709000000000000" pitchFamily="49" charset="-120"/>
              </a:rPr>
              <a:t>三、不得約定繳回委託銷售契約。 </a:t>
            </a:r>
            <a:endParaRPr lang="en-US" altLang="zh-TW" dirty="0">
              <a:solidFill>
                <a:srgbClr val="FF0000"/>
              </a:solidFill>
              <a:latin typeface="華康粗圓體" panose="020F0709000000000000" pitchFamily="49" charset="-120"/>
              <a:ea typeface="華康粗圓體" panose="020F0709000000000000" pitchFamily="49" charset="-120"/>
            </a:endParaRPr>
          </a:p>
          <a:p>
            <a:pPr marL="542925" indent="-542925"/>
            <a:r>
              <a:rPr lang="zh-TW" altLang="en-US" dirty="0">
                <a:solidFill>
                  <a:srgbClr val="FF0000"/>
                </a:solidFill>
                <a:latin typeface="華康粗圓體" panose="020F0709000000000000" pitchFamily="49" charset="-120"/>
                <a:ea typeface="華康粗圓體" panose="020F0709000000000000" pitchFamily="49" charset="-120"/>
              </a:rPr>
              <a:t>四、不得約定服務報酬得超過中央主管機關之規定。 </a:t>
            </a:r>
            <a:endParaRPr lang="en-US" altLang="zh-TW" dirty="0">
              <a:solidFill>
                <a:srgbClr val="FF0000"/>
              </a:solidFill>
              <a:latin typeface="華康粗圓體" panose="020F0709000000000000" pitchFamily="49" charset="-120"/>
              <a:ea typeface="華康粗圓體" panose="020F0709000000000000" pitchFamily="49" charset="-120"/>
            </a:endParaRPr>
          </a:p>
          <a:p>
            <a:pPr marL="542925" indent="-542925"/>
            <a:r>
              <a:rPr lang="zh-TW" altLang="en-US" dirty="0">
                <a:solidFill>
                  <a:srgbClr val="FF0000"/>
                </a:solidFill>
                <a:latin typeface="華康粗圓體" panose="020F0709000000000000" pitchFamily="49" charset="-120"/>
                <a:ea typeface="華康粗圓體" panose="020F0709000000000000" pitchFamily="49" charset="-120"/>
              </a:rPr>
              <a:t>五、不得為其他違反強制或禁止規定之約定。</a:t>
            </a:r>
          </a:p>
        </p:txBody>
      </p:sp>
      <p:sp>
        <p:nvSpPr>
          <p:cNvPr id="6" name="文字方塊 5">
            <a:extLst>
              <a:ext uri="{FF2B5EF4-FFF2-40B4-BE49-F238E27FC236}">
                <a16:creationId xmlns:a16="http://schemas.microsoft.com/office/drawing/2014/main" id="{F7FF06C1-205B-4AD8-8F05-F59496BF3B6C}"/>
              </a:ext>
            </a:extLst>
          </p:cNvPr>
          <p:cNvSpPr txBox="1"/>
          <p:nvPr/>
        </p:nvSpPr>
        <p:spPr>
          <a:xfrm>
            <a:off x="4334346" y="2556955"/>
            <a:ext cx="971550" cy="646331"/>
          </a:xfrm>
          <a:prstGeom prst="rect">
            <a:avLst/>
          </a:prstGeom>
          <a:noFill/>
        </p:spPr>
        <p:txBody>
          <a:bodyPr wrap="square" rtlCol="0">
            <a:spAutoFit/>
          </a:bodyPr>
          <a:lstStyle/>
          <a:p>
            <a:r>
              <a:rPr lang="en-US" altLang="zh-TW" sz="3600" i="1" dirty="0"/>
              <a:t>VS.</a:t>
            </a:r>
            <a:endParaRPr lang="zh-TW" altLang="en-US" sz="3600" i="1" dirty="0"/>
          </a:p>
        </p:txBody>
      </p:sp>
      <p:sp>
        <p:nvSpPr>
          <p:cNvPr id="7" name="文字方塊 6">
            <a:extLst>
              <a:ext uri="{FF2B5EF4-FFF2-40B4-BE49-F238E27FC236}">
                <a16:creationId xmlns:a16="http://schemas.microsoft.com/office/drawing/2014/main" id="{9960D0D7-D59A-4B0F-88AE-96FB46705193}"/>
              </a:ext>
            </a:extLst>
          </p:cNvPr>
          <p:cNvSpPr txBox="1"/>
          <p:nvPr/>
        </p:nvSpPr>
        <p:spPr>
          <a:xfrm>
            <a:off x="1879712" y="2685235"/>
            <a:ext cx="1146119" cy="430887"/>
          </a:xfrm>
          <a:prstGeom prst="rect">
            <a:avLst/>
          </a:prstGeom>
          <a:solidFill>
            <a:schemeClr val="accent6">
              <a:lumMod val="50000"/>
            </a:schemeClr>
          </a:solidFill>
        </p:spPr>
        <p:txBody>
          <a:bodyPr wrap="square" rtlCol="0">
            <a:spAutoFit/>
          </a:bodyPr>
          <a:lstStyle/>
          <a:p>
            <a:pPr algn="ctr"/>
            <a:r>
              <a:rPr lang="zh-TW" altLang="en-US" sz="2200" b="1" dirty="0">
                <a:solidFill>
                  <a:schemeClr val="bg1"/>
                </a:solidFill>
                <a:latin typeface="微軟正黑體" panose="020B0604030504040204" pitchFamily="34" charset="-120"/>
                <a:ea typeface="微軟正黑體" panose="020B0604030504040204" pitchFamily="34" charset="-120"/>
              </a:rPr>
              <a:t>應記載</a:t>
            </a:r>
          </a:p>
        </p:txBody>
      </p:sp>
      <p:sp>
        <p:nvSpPr>
          <p:cNvPr id="18" name="文字方塊 17">
            <a:extLst>
              <a:ext uri="{FF2B5EF4-FFF2-40B4-BE49-F238E27FC236}">
                <a16:creationId xmlns:a16="http://schemas.microsoft.com/office/drawing/2014/main" id="{F45DAB6B-F1C7-421E-A797-5E74B623050C}"/>
              </a:ext>
            </a:extLst>
          </p:cNvPr>
          <p:cNvSpPr txBox="1"/>
          <p:nvPr/>
        </p:nvSpPr>
        <p:spPr>
          <a:xfrm>
            <a:off x="6223206" y="2609479"/>
            <a:ext cx="1393883" cy="430887"/>
          </a:xfrm>
          <a:prstGeom prst="rect">
            <a:avLst/>
          </a:prstGeom>
          <a:solidFill>
            <a:schemeClr val="accent4">
              <a:lumMod val="50000"/>
            </a:schemeClr>
          </a:solidFill>
        </p:spPr>
        <p:txBody>
          <a:bodyPr wrap="square" rtlCol="0">
            <a:spAutoFit/>
          </a:bodyPr>
          <a:lstStyle/>
          <a:p>
            <a:pPr algn="ctr"/>
            <a:r>
              <a:rPr lang="zh-TW" altLang="en-US" sz="2200" b="1" dirty="0">
                <a:solidFill>
                  <a:schemeClr val="bg1"/>
                </a:solidFill>
                <a:latin typeface="微軟正黑體" panose="020B0604030504040204" pitchFamily="34" charset="-120"/>
                <a:ea typeface="微軟正黑體" panose="020B0604030504040204" pitchFamily="34" charset="-120"/>
              </a:rPr>
              <a:t>不得記載</a:t>
            </a:r>
          </a:p>
        </p:txBody>
      </p:sp>
    </p:spTree>
    <p:extLst>
      <p:ext uri="{BB962C8B-B14F-4D97-AF65-F5344CB8AC3E}">
        <p14:creationId xmlns:p14="http://schemas.microsoft.com/office/powerpoint/2010/main" val="2356432372"/>
      </p:ext>
    </p:extLst>
  </p:cSld>
  <p:clrMapOvr>
    <a:masterClrMapping/>
  </p:clrMapOvr>
  <p:transition>
    <p:wheel spokes="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接點 8"/>
          <p:cNvCxnSpPr>
            <a:cxnSpLocks/>
          </p:cNvCxnSpPr>
          <p:nvPr/>
        </p:nvCxnSpPr>
        <p:spPr>
          <a:xfrm>
            <a:off x="0" y="831478"/>
            <a:ext cx="9144000"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3" name="橢圓 32"/>
          <p:cNvSpPr/>
          <p:nvPr/>
        </p:nvSpPr>
        <p:spPr>
          <a:xfrm>
            <a:off x="8658225" y="6477000"/>
            <a:ext cx="323850" cy="323850"/>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華康魏碑體(P)"/>
              <a:ea typeface="微軟正黑體" pitchFamily="34" charset="-120"/>
            </a:endParaRPr>
          </a:p>
        </p:txBody>
      </p:sp>
      <p:sp>
        <p:nvSpPr>
          <p:cNvPr id="3" name="投影片編號版面配置區 2"/>
          <p:cNvSpPr>
            <a:spLocks noGrp="1"/>
          </p:cNvSpPr>
          <p:nvPr>
            <p:ph type="sldNum" sz="quarter" idx="12"/>
          </p:nvPr>
        </p:nvSpPr>
        <p:spPr>
          <a:xfrm>
            <a:off x="6962775" y="6456018"/>
            <a:ext cx="2057400" cy="365125"/>
          </a:xfrm>
        </p:spPr>
        <p:txBody>
          <a:bodyPr/>
          <a:lstStyle/>
          <a:p>
            <a:pPr>
              <a:defRPr/>
            </a:pPr>
            <a:fld id="{B62388E7-26EF-4714-A632-9B7D7908684B}" type="slidenum">
              <a:rPr lang="zh-TW" altLang="en-US" sz="1800" smtClean="0">
                <a:solidFill>
                  <a:schemeClr val="tx1">
                    <a:lumMod val="65000"/>
                    <a:lumOff val="35000"/>
                  </a:schemeClr>
                </a:solidFill>
              </a:rPr>
              <a:pPr>
                <a:defRPr/>
              </a:pPr>
              <a:t>18</a:t>
            </a:fld>
            <a:endParaRPr lang="zh-TW" altLang="en-US" sz="1800" dirty="0">
              <a:solidFill>
                <a:schemeClr val="tx1">
                  <a:lumMod val="65000"/>
                  <a:lumOff val="35000"/>
                </a:schemeClr>
              </a:solidFill>
            </a:endParaRPr>
          </a:p>
        </p:txBody>
      </p:sp>
      <p:sp>
        <p:nvSpPr>
          <p:cNvPr id="14" name="文字方塊 13">
            <a:extLst>
              <a:ext uri="{FF2B5EF4-FFF2-40B4-BE49-F238E27FC236}">
                <a16:creationId xmlns:a16="http://schemas.microsoft.com/office/drawing/2014/main" id="{6C8078ED-7C3F-4D0E-8CB1-381655D4DD65}"/>
              </a:ext>
            </a:extLst>
          </p:cNvPr>
          <p:cNvSpPr txBox="1"/>
          <p:nvPr/>
        </p:nvSpPr>
        <p:spPr>
          <a:xfrm>
            <a:off x="1631191" y="88478"/>
            <a:ext cx="7074188" cy="646331"/>
          </a:xfrm>
          <a:prstGeom prst="rect">
            <a:avLst/>
          </a:prstGeom>
          <a:noFill/>
        </p:spPr>
        <p:txBody>
          <a:bodyPr wrap="square" rtlCol="0">
            <a:spAutoFit/>
          </a:bodyPr>
          <a:lstStyle/>
          <a:p>
            <a:pPr algn="ctr"/>
            <a:r>
              <a:rPr lang="zh-TW" altLang="en-US" sz="3600" dirty="0">
                <a:ln w="12700">
                  <a:solidFill>
                    <a:schemeClr val="bg1"/>
                  </a:solidFill>
                </a:ln>
                <a:solidFill>
                  <a:schemeClr val="tx2">
                    <a:lumMod val="75000"/>
                  </a:schemeClr>
                </a:solidFill>
                <a:effectLst>
                  <a:outerShdw blurRad="38100" dist="38100" dir="2700000" algn="tl">
                    <a:srgbClr val="000000">
                      <a:alpha val="43137"/>
                    </a:srgbClr>
                  </a:outerShdw>
                </a:effectLst>
                <a:latin typeface="華康新特黑體" panose="02010609010101010101" pitchFamily="49" charset="-120"/>
                <a:ea typeface="華康新特黑體" panose="02010609010101010101" pitchFamily="49" charset="-120"/>
                <a:cs typeface="+mj-cs"/>
              </a:rPr>
              <a:t>貳、業務查核重點</a:t>
            </a:r>
          </a:p>
        </p:txBody>
      </p:sp>
      <p:sp>
        <p:nvSpPr>
          <p:cNvPr id="4" name="文字方塊 3">
            <a:extLst>
              <a:ext uri="{FF2B5EF4-FFF2-40B4-BE49-F238E27FC236}">
                <a16:creationId xmlns:a16="http://schemas.microsoft.com/office/drawing/2014/main" id="{473712AC-4C3F-4FB7-86E2-FFBC71B13537}"/>
              </a:ext>
            </a:extLst>
          </p:cNvPr>
          <p:cNvSpPr txBox="1"/>
          <p:nvPr/>
        </p:nvSpPr>
        <p:spPr>
          <a:xfrm>
            <a:off x="277309" y="1063459"/>
            <a:ext cx="4828091" cy="523220"/>
          </a:xfrm>
          <a:prstGeom prst="rect">
            <a:avLst/>
          </a:prstGeom>
          <a:solidFill>
            <a:schemeClr val="accent6">
              <a:lumMod val="50000"/>
            </a:schemeClr>
          </a:solidFill>
        </p:spPr>
        <p:txBody>
          <a:bodyPr wrap="square" rtlCol="0">
            <a:spAutoFit/>
          </a:bodyPr>
          <a:lstStyle/>
          <a:p>
            <a:r>
              <a:rPr lang="zh-TW" altLang="en-US" sz="2800" b="1" dirty="0">
                <a:solidFill>
                  <a:schemeClr val="lt1"/>
                </a:solidFill>
                <a:latin typeface="微軟正黑體" panose="020B0604030504040204" pitchFamily="34" charset="-120"/>
                <a:ea typeface="微軟正黑體" panose="020B0604030504040204" pitchFamily="34" charset="-120"/>
              </a:rPr>
              <a:t>查核重點八：委託銷售契約書</a:t>
            </a:r>
          </a:p>
        </p:txBody>
      </p:sp>
      <p:pic>
        <p:nvPicPr>
          <p:cNvPr id="10" name="圖片 9" descr="一張含有 字型, 圖形, 筆跡, 文字 的圖片&#10;&#10;自動產生的描述">
            <a:extLst>
              <a:ext uri="{FF2B5EF4-FFF2-40B4-BE49-F238E27FC236}">
                <a16:creationId xmlns:a16="http://schemas.microsoft.com/office/drawing/2014/main" id="{1F143783-8E69-4BBE-B66C-4D72C3E3C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50" y="127488"/>
            <a:ext cx="1711381" cy="533877"/>
          </a:xfrm>
          <a:prstGeom prst="rect">
            <a:avLst/>
          </a:prstGeom>
        </p:spPr>
      </p:pic>
      <p:sp>
        <p:nvSpPr>
          <p:cNvPr id="17" name="文字方塊 16">
            <a:extLst>
              <a:ext uri="{FF2B5EF4-FFF2-40B4-BE49-F238E27FC236}">
                <a16:creationId xmlns:a16="http://schemas.microsoft.com/office/drawing/2014/main" id="{0822E44E-DDD0-48C4-886A-D9BB53692538}"/>
              </a:ext>
            </a:extLst>
          </p:cNvPr>
          <p:cNvSpPr txBox="1"/>
          <p:nvPr/>
        </p:nvSpPr>
        <p:spPr>
          <a:xfrm>
            <a:off x="241624" y="1675364"/>
            <a:ext cx="8654726" cy="1695977"/>
          </a:xfrm>
          <a:prstGeom prst="rect">
            <a:avLst/>
          </a:prstGeom>
          <a:noFill/>
        </p:spPr>
        <p:txBody>
          <a:bodyPr wrap="square">
            <a:spAutoFit/>
          </a:bodyPr>
          <a:lstStyle/>
          <a:p>
            <a:pPr marL="342900" indent="-342900">
              <a:lnSpc>
                <a:spcPts val="3200"/>
              </a:lnSpc>
              <a:buFont typeface="Wingdings" panose="05000000000000000000" pitchFamily="2" charset="2"/>
              <a:buChar char="u"/>
            </a:pPr>
            <a:r>
              <a:rPr lang="zh-TW" altLang="en-US" sz="2400" b="1" dirty="0">
                <a:latin typeface="微軟正黑體" panose="020B0604030504040204" pitchFamily="34" charset="-120"/>
                <a:ea typeface="微軟正黑體" panose="020B0604030504040204" pitchFamily="34" charset="-120"/>
              </a:rPr>
              <a:t>審閱期</a:t>
            </a:r>
            <a:r>
              <a:rPr lang="zh-TW" altLang="en-US" sz="2200" b="1" dirty="0">
                <a:latin typeface="微軟正黑體" panose="020B0604030504040204" pitchFamily="34" charset="-120"/>
                <a:ea typeface="微軟正黑體" panose="020B0604030504040204" pitchFamily="34" charset="-120"/>
              </a:rPr>
              <a:t>：</a:t>
            </a:r>
            <a:r>
              <a:rPr lang="zh-TW" altLang="en-US" sz="1600" dirty="0">
                <a:solidFill>
                  <a:schemeClr val="bg1">
                    <a:lumMod val="50000"/>
                  </a:schemeClr>
                </a:solidFill>
                <a:latin typeface="華康粗圓體" panose="020F0709000000000000" pitchFamily="49" charset="-120"/>
                <a:ea typeface="華康粗圓體" panose="020F0709000000000000" pitchFamily="49" charset="-120"/>
              </a:rPr>
              <a:t>（消保法</a:t>
            </a:r>
            <a:r>
              <a:rPr lang="en-US" altLang="zh-TW" sz="1600" dirty="0">
                <a:solidFill>
                  <a:schemeClr val="bg1">
                    <a:lumMod val="50000"/>
                  </a:schemeClr>
                </a:solidFill>
                <a:latin typeface="華康粗圓體" panose="020F0709000000000000" pitchFamily="49" charset="-120"/>
                <a:ea typeface="華康粗圓體" panose="020F0709000000000000" pitchFamily="49" charset="-120"/>
              </a:rPr>
              <a:t>11-1</a:t>
            </a:r>
            <a:r>
              <a:rPr lang="zh-TW" altLang="en-US" sz="1600" dirty="0">
                <a:solidFill>
                  <a:schemeClr val="bg1">
                    <a:lumMod val="50000"/>
                  </a:schemeClr>
                </a:solidFill>
                <a:latin typeface="華康粗圓體" panose="020F0709000000000000" pitchFamily="49" charset="-120"/>
                <a:ea typeface="華康粗圓體" panose="020F0709000000000000" pitchFamily="49" charset="-120"/>
              </a:rPr>
              <a:t>）</a:t>
            </a:r>
            <a:endParaRPr lang="en-US" altLang="zh-TW" sz="1600" dirty="0">
              <a:solidFill>
                <a:schemeClr val="bg1">
                  <a:lumMod val="50000"/>
                </a:schemeClr>
              </a:solidFill>
              <a:latin typeface="華康粗圓體" panose="020F0709000000000000" pitchFamily="49" charset="-120"/>
              <a:ea typeface="華康粗圓體" panose="020F0709000000000000" pitchFamily="49" charset="-120"/>
            </a:endParaRPr>
          </a:p>
          <a:p>
            <a:pPr marL="342900" indent="-342900">
              <a:lnSpc>
                <a:spcPts val="3200"/>
              </a:lnSpc>
              <a:buFont typeface="Arial" panose="020B0604020202020204" pitchFamily="34" charset="0"/>
              <a:buChar char="•"/>
            </a:pPr>
            <a:r>
              <a:rPr lang="zh-TW" altLang="en-US" sz="2000" b="1" dirty="0">
                <a:solidFill>
                  <a:srgbClr val="0000FF"/>
                </a:solidFill>
                <a:latin typeface="微軟正黑體" panose="020B0604030504040204" pitchFamily="34" charset="-120"/>
                <a:ea typeface="微軟正黑體" panose="020B0604030504040204" pitchFamily="34" charset="-120"/>
              </a:rPr>
              <a:t>企業經營者</a:t>
            </a:r>
            <a:r>
              <a:rPr lang="zh-TW" altLang="en-US" sz="2000" b="1" dirty="0">
                <a:latin typeface="微軟正黑體" panose="020B0604030504040204" pitchFamily="34" charset="-120"/>
                <a:ea typeface="微軟正黑體" panose="020B0604030504040204" pitchFamily="34" charset="-120"/>
              </a:rPr>
              <a:t>與</a:t>
            </a:r>
            <a:r>
              <a:rPr lang="zh-TW" altLang="en-US" sz="2000" b="1" dirty="0">
                <a:solidFill>
                  <a:srgbClr val="0000FF"/>
                </a:solidFill>
                <a:latin typeface="微軟正黑體" panose="020B0604030504040204" pitchFamily="34" charset="-120"/>
                <a:ea typeface="微軟正黑體" panose="020B0604030504040204" pitchFamily="34" charset="-120"/>
              </a:rPr>
              <a:t>消費者</a:t>
            </a:r>
            <a:r>
              <a:rPr lang="zh-TW" altLang="en-US" sz="2000" b="1" dirty="0">
                <a:latin typeface="微軟正黑體" panose="020B0604030504040204" pitchFamily="34" charset="-120"/>
                <a:ea typeface="微軟正黑體" panose="020B0604030504040204" pitchFamily="34" charset="-120"/>
              </a:rPr>
              <a:t>訂立定型化契約前，應有</a:t>
            </a:r>
            <a:r>
              <a:rPr lang="en-US" altLang="zh-TW" sz="2000" b="1" dirty="0">
                <a:solidFill>
                  <a:srgbClr val="FF0000"/>
                </a:solidFill>
                <a:latin typeface="微軟正黑體" panose="020B0604030504040204" pitchFamily="34" charset="-120"/>
                <a:ea typeface="微軟正黑體" panose="020B0604030504040204" pitchFamily="34" charset="-120"/>
              </a:rPr>
              <a:t>30</a:t>
            </a:r>
            <a:r>
              <a:rPr lang="zh-TW" altLang="en-US" sz="2000" b="1" dirty="0">
                <a:solidFill>
                  <a:srgbClr val="FF0000"/>
                </a:solidFill>
                <a:latin typeface="微軟正黑體" panose="020B0604030504040204" pitchFamily="34" charset="-120"/>
                <a:ea typeface="微軟正黑體" panose="020B0604030504040204" pitchFamily="34" charset="-120"/>
              </a:rPr>
              <a:t>日以內之合理期間</a:t>
            </a:r>
            <a:r>
              <a:rPr lang="zh-TW" altLang="en-US" sz="2000" b="1" dirty="0">
                <a:latin typeface="微軟正黑體" panose="020B0604030504040204" pitchFamily="34" charset="-120"/>
                <a:ea typeface="微軟正黑體" panose="020B0604030504040204" pitchFamily="34" charset="-120"/>
              </a:rPr>
              <a:t>，供消費者審閱全部條款內容。</a:t>
            </a:r>
            <a:endParaRPr lang="en-US" altLang="zh-TW" sz="2000" b="1" dirty="0">
              <a:latin typeface="微軟正黑體" panose="020B0604030504040204" pitchFamily="34" charset="-120"/>
              <a:ea typeface="微軟正黑體" panose="020B0604030504040204" pitchFamily="34" charset="-120"/>
            </a:endParaRPr>
          </a:p>
          <a:p>
            <a:pPr marL="342900" indent="-342900">
              <a:lnSpc>
                <a:spcPts val="3200"/>
              </a:lnSpc>
              <a:buFont typeface="Arial" panose="020B0604020202020204" pitchFamily="34" charset="0"/>
              <a:buChar char="•"/>
            </a:pPr>
            <a:r>
              <a:rPr lang="zh-TW" altLang="en-US" sz="2000" b="1" dirty="0">
                <a:latin typeface="微軟正黑體" panose="020B0604030504040204" pitchFamily="34" charset="-120"/>
                <a:ea typeface="微軟正黑體" panose="020B0604030504040204" pitchFamily="34" charset="-120"/>
              </a:rPr>
              <a:t>企業經營者以定型化契約條款使消費者拋棄</a:t>
            </a:r>
            <a:r>
              <a:rPr lang="zh-TW" altLang="en-US" sz="2000" b="1" dirty="0">
                <a:solidFill>
                  <a:srgbClr val="FF0000"/>
                </a:solidFill>
                <a:latin typeface="微軟正黑體" panose="020B0604030504040204" pitchFamily="34" charset="-120"/>
                <a:ea typeface="微軟正黑體" panose="020B0604030504040204" pitchFamily="34" charset="-120"/>
              </a:rPr>
              <a:t>審閱期</a:t>
            </a:r>
            <a:r>
              <a:rPr lang="zh-TW" altLang="en-US" sz="2000" b="1" dirty="0">
                <a:latin typeface="微軟正黑體" panose="020B0604030504040204" pitchFamily="34" charset="-120"/>
                <a:ea typeface="微軟正黑體" panose="020B0604030504040204" pitchFamily="34" charset="-120"/>
              </a:rPr>
              <a:t>權利者，無效。</a:t>
            </a:r>
          </a:p>
        </p:txBody>
      </p:sp>
      <p:graphicFrame>
        <p:nvGraphicFramePr>
          <p:cNvPr id="2" name="表格 1">
            <a:extLst>
              <a:ext uri="{FF2B5EF4-FFF2-40B4-BE49-F238E27FC236}">
                <a16:creationId xmlns:a16="http://schemas.microsoft.com/office/drawing/2014/main" id="{F1D7749E-64AF-4497-86C8-655970414238}"/>
              </a:ext>
            </a:extLst>
          </p:cNvPr>
          <p:cNvGraphicFramePr>
            <a:graphicFrameLocks noGrp="1"/>
          </p:cNvGraphicFramePr>
          <p:nvPr>
            <p:extLst>
              <p:ext uri="{D42A27DB-BD31-4B8C-83A1-F6EECF244321}">
                <p14:modId xmlns:p14="http://schemas.microsoft.com/office/powerpoint/2010/main" val="3412385583"/>
              </p:ext>
            </p:extLst>
          </p:nvPr>
        </p:nvGraphicFramePr>
        <p:xfrm>
          <a:off x="397037" y="3411188"/>
          <a:ext cx="8349925" cy="3321656"/>
        </p:xfrm>
        <a:graphic>
          <a:graphicData uri="http://schemas.openxmlformats.org/drawingml/2006/table">
            <a:tbl>
              <a:tblPr>
                <a:tableStyleId>{5940675A-B579-460E-94D1-54222C63F5DA}</a:tableStyleId>
              </a:tblPr>
              <a:tblGrid>
                <a:gridCol w="2075366">
                  <a:extLst>
                    <a:ext uri="{9D8B030D-6E8A-4147-A177-3AD203B41FA5}">
                      <a16:colId xmlns:a16="http://schemas.microsoft.com/office/drawing/2014/main" val="4193381390"/>
                    </a:ext>
                  </a:extLst>
                </a:gridCol>
                <a:gridCol w="1181100">
                  <a:extLst>
                    <a:ext uri="{9D8B030D-6E8A-4147-A177-3AD203B41FA5}">
                      <a16:colId xmlns:a16="http://schemas.microsoft.com/office/drawing/2014/main" val="1715227660"/>
                    </a:ext>
                  </a:extLst>
                </a:gridCol>
                <a:gridCol w="4038600">
                  <a:extLst>
                    <a:ext uri="{9D8B030D-6E8A-4147-A177-3AD203B41FA5}">
                      <a16:colId xmlns:a16="http://schemas.microsoft.com/office/drawing/2014/main" val="4176471667"/>
                    </a:ext>
                  </a:extLst>
                </a:gridCol>
                <a:gridCol w="1054859">
                  <a:extLst>
                    <a:ext uri="{9D8B030D-6E8A-4147-A177-3AD203B41FA5}">
                      <a16:colId xmlns:a16="http://schemas.microsoft.com/office/drawing/2014/main" val="2134812209"/>
                    </a:ext>
                  </a:extLst>
                </a:gridCol>
              </a:tblGrid>
              <a:tr h="251705">
                <a:tc gridSpan="2">
                  <a:txBody>
                    <a:bodyPr/>
                    <a:lstStyle/>
                    <a:p>
                      <a:pPr algn="ctr" fontAlgn="ctr" latinLnBrk="1"/>
                      <a:r>
                        <a:rPr lang="zh-TW" altLang="en-US" sz="1400" b="1" kern="1200" dirty="0">
                          <a:solidFill>
                            <a:schemeClr val="tx1"/>
                          </a:solidFill>
                          <a:effectLst/>
                          <a:latin typeface="微軟正黑體" panose="020B0604030504040204" pitchFamily="34" charset="-120"/>
                          <a:ea typeface="微軟正黑體" panose="020B0604030504040204" pitchFamily="34" charset="-120"/>
                          <a:cs typeface="+mn-cs"/>
                        </a:rPr>
                        <a:t>契約書範本</a:t>
                      </a:r>
                    </a:p>
                  </a:txBody>
                  <a:tcPr marL="21482" marR="21482" marT="21482" marB="21482" anchor="ctr"/>
                </a:tc>
                <a:tc hMerge="1">
                  <a:txBody>
                    <a:bodyPr/>
                    <a:lstStyle/>
                    <a:p>
                      <a:endParaRPr lang="zh-TW" altLang="en-US"/>
                    </a:p>
                  </a:txBody>
                  <a:tcPr/>
                </a:tc>
                <a:tc gridSpan="2">
                  <a:txBody>
                    <a:bodyPr/>
                    <a:lstStyle/>
                    <a:p>
                      <a:pPr algn="ctr" fontAlgn="ctr" latinLnBrk="1"/>
                      <a:r>
                        <a:rPr lang="zh-TW" altLang="en-US" sz="1400" b="1" kern="1200">
                          <a:solidFill>
                            <a:schemeClr val="tx1"/>
                          </a:solidFill>
                          <a:effectLst/>
                          <a:latin typeface="微軟正黑體" panose="020B0604030504040204" pitchFamily="34" charset="-120"/>
                          <a:ea typeface="微軟正黑體" panose="020B0604030504040204" pitchFamily="34" charset="-120"/>
                          <a:cs typeface="+mn-cs"/>
                        </a:rPr>
                        <a:t>應記載</a:t>
                      </a:r>
                      <a:r>
                        <a:rPr lang="en-US" altLang="zh-TW" sz="1400" b="1" kern="1200">
                          <a:solidFill>
                            <a:schemeClr val="tx1"/>
                          </a:solidFill>
                          <a:effectLst/>
                          <a:latin typeface="微軟正黑體" panose="020B0604030504040204" pitchFamily="34" charset="-120"/>
                          <a:ea typeface="微軟正黑體" panose="020B0604030504040204" pitchFamily="34" charset="-120"/>
                          <a:cs typeface="+mn-cs"/>
                        </a:rPr>
                        <a:t>(</a:t>
                      </a:r>
                      <a:r>
                        <a:rPr lang="zh-TW" altLang="en-US" sz="1400" b="1" kern="1200">
                          <a:solidFill>
                            <a:schemeClr val="tx1"/>
                          </a:solidFill>
                          <a:effectLst/>
                          <a:latin typeface="微軟正黑體" panose="020B0604030504040204" pitchFamily="34" charset="-120"/>
                          <a:ea typeface="微軟正黑體" panose="020B0604030504040204" pitchFamily="34" charset="-120"/>
                          <a:cs typeface="+mn-cs"/>
                        </a:rPr>
                        <a:t>約定</a:t>
                      </a:r>
                      <a:r>
                        <a:rPr lang="en-US" altLang="zh-TW" sz="1400" b="1" kern="1200">
                          <a:solidFill>
                            <a:schemeClr val="tx1"/>
                          </a:solidFill>
                          <a:effectLst/>
                          <a:latin typeface="微軟正黑體" panose="020B0604030504040204" pitchFamily="34" charset="-120"/>
                          <a:ea typeface="微軟正黑體" panose="020B0604030504040204" pitchFamily="34" charset="-120"/>
                          <a:cs typeface="+mn-cs"/>
                        </a:rPr>
                        <a:t>)</a:t>
                      </a:r>
                      <a:r>
                        <a:rPr lang="zh-TW" altLang="en-US" sz="1400" b="1" kern="1200">
                          <a:solidFill>
                            <a:schemeClr val="tx1"/>
                          </a:solidFill>
                          <a:effectLst/>
                          <a:latin typeface="微軟正黑體" panose="020B0604030504040204" pitchFamily="34" charset="-120"/>
                          <a:ea typeface="微軟正黑體" panose="020B0604030504040204" pitchFamily="34" charset="-120"/>
                          <a:cs typeface="+mn-cs"/>
                        </a:rPr>
                        <a:t>及不得記載</a:t>
                      </a:r>
                      <a:r>
                        <a:rPr lang="en-US" altLang="zh-TW" sz="1400" b="1" kern="1200">
                          <a:solidFill>
                            <a:schemeClr val="tx1"/>
                          </a:solidFill>
                          <a:effectLst/>
                          <a:latin typeface="微軟正黑體" panose="020B0604030504040204" pitchFamily="34" charset="-120"/>
                          <a:ea typeface="微軟正黑體" panose="020B0604030504040204" pitchFamily="34" charset="-120"/>
                          <a:cs typeface="+mn-cs"/>
                        </a:rPr>
                        <a:t>(</a:t>
                      </a:r>
                      <a:r>
                        <a:rPr lang="zh-TW" altLang="en-US" sz="1400" b="1" kern="1200">
                          <a:solidFill>
                            <a:schemeClr val="tx1"/>
                          </a:solidFill>
                          <a:effectLst/>
                          <a:latin typeface="微軟正黑體" panose="020B0604030504040204" pitchFamily="34" charset="-120"/>
                          <a:ea typeface="微軟正黑體" panose="020B0604030504040204" pitchFamily="34" charset="-120"/>
                          <a:cs typeface="+mn-cs"/>
                        </a:rPr>
                        <a:t>約定</a:t>
                      </a:r>
                      <a:r>
                        <a:rPr lang="en-US" altLang="zh-TW" sz="1400" b="1" kern="1200">
                          <a:solidFill>
                            <a:schemeClr val="tx1"/>
                          </a:solidFill>
                          <a:effectLst/>
                          <a:latin typeface="微軟正黑體" panose="020B0604030504040204" pitchFamily="34" charset="-120"/>
                          <a:ea typeface="微軟正黑體" panose="020B0604030504040204" pitchFamily="34" charset="-120"/>
                          <a:cs typeface="+mn-cs"/>
                        </a:rPr>
                        <a:t>)</a:t>
                      </a:r>
                      <a:r>
                        <a:rPr lang="zh-TW" altLang="en-US" sz="1400" b="1" kern="1200">
                          <a:solidFill>
                            <a:schemeClr val="tx1"/>
                          </a:solidFill>
                          <a:effectLst/>
                          <a:latin typeface="微軟正黑體" panose="020B0604030504040204" pitchFamily="34" charset="-120"/>
                          <a:ea typeface="微軟正黑體" panose="020B0604030504040204" pitchFamily="34" charset="-120"/>
                          <a:cs typeface="+mn-cs"/>
                        </a:rPr>
                        <a:t>事項</a:t>
                      </a:r>
                    </a:p>
                  </a:txBody>
                  <a:tcPr marL="21482" marR="21482" marT="21482" marB="21482" anchor="ctr"/>
                </a:tc>
                <a:tc hMerge="1">
                  <a:txBody>
                    <a:bodyPr/>
                    <a:lstStyle/>
                    <a:p>
                      <a:endParaRPr lang="zh-TW" altLang="en-US"/>
                    </a:p>
                  </a:txBody>
                  <a:tcPr/>
                </a:tc>
                <a:extLst>
                  <a:ext uri="{0D108BD9-81ED-4DB2-BD59-A6C34878D82A}">
                    <a16:rowId xmlns:a16="http://schemas.microsoft.com/office/drawing/2014/main" val="3037492631"/>
                  </a:ext>
                </a:extLst>
              </a:tr>
              <a:tr h="352038">
                <a:tc>
                  <a:txBody>
                    <a:bodyPr/>
                    <a:lstStyle/>
                    <a:p>
                      <a:pPr algn="ctr" fontAlgn="ctr" latinLnBrk="1"/>
                      <a:r>
                        <a:rPr lang="zh-TW" altLang="en-US" sz="1400" b="1" kern="1200" dirty="0">
                          <a:solidFill>
                            <a:schemeClr val="tx1"/>
                          </a:solidFill>
                          <a:effectLst/>
                          <a:latin typeface="微軟正黑體" panose="020B0604030504040204" pitchFamily="34" charset="-120"/>
                          <a:ea typeface="微軟正黑體" panose="020B0604030504040204" pitchFamily="34" charset="-120"/>
                          <a:cs typeface="+mn-cs"/>
                        </a:rPr>
                        <a:t>範本名稱</a:t>
                      </a:r>
                    </a:p>
                  </a:txBody>
                  <a:tcPr marL="21482" marR="21482" marT="21482" marB="21482" anchor="ctr"/>
                </a:tc>
                <a:tc>
                  <a:txBody>
                    <a:bodyPr/>
                    <a:lstStyle/>
                    <a:p>
                      <a:pPr algn="ctr" fontAlgn="ctr" latinLnBrk="1"/>
                      <a:r>
                        <a:rPr lang="zh-TW" altLang="en-US" sz="1400" b="1" kern="1200" dirty="0">
                          <a:solidFill>
                            <a:schemeClr val="tx1"/>
                          </a:solidFill>
                          <a:effectLst/>
                          <a:latin typeface="微軟正黑體" panose="020B0604030504040204" pitchFamily="34" charset="-120"/>
                          <a:ea typeface="微軟正黑體" panose="020B0604030504040204" pitchFamily="34" charset="-120"/>
                          <a:cs typeface="+mn-cs"/>
                        </a:rPr>
                        <a:t>審閱期天數</a:t>
                      </a:r>
                    </a:p>
                  </a:txBody>
                  <a:tcPr marL="21482" marR="21482" marT="21482" marB="21482" anchor="ctr"/>
                </a:tc>
                <a:tc>
                  <a:txBody>
                    <a:bodyPr/>
                    <a:lstStyle/>
                    <a:p>
                      <a:pPr algn="ctr" fontAlgn="ctr" latinLnBrk="1"/>
                      <a:r>
                        <a:rPr lang="zh-TW" altLang="en-US" sz="1400" b="1" kern="1200" dirty="0">
                          <a:solidFill>
                            <a:schemeClr val="tx1"/>
                          </a:solidFill>
                          <a:effectLst/>
                          <a:latin typeface="微軟正黑體" panose="020B0604030504040204" pitchFamily="34" charset="-120"/>
                          <a:ea typeface="微軟正黑體" panose="020B0604030504040204" pitchFamily="34" charset="-120"/>
                          <a:cs typeface="+mn-cs"/>
                        </a:rPr>
                        <a:t>應記載</a:t>
                      </a:r>
                      <a:r>
                        <a:rPr lang="en-US" altLang="zh-TW" sz="1400" b="1" kern="1200" dirty="0">
                          <a:solidFill>
                            <a:schemeClr val="tx1"/>
                          </a:solidFill>
                          <a:effectLst/>
                          <a:latin typeface="微軟正黑體" panose="020B0604030504040204" pitchFamily="34" charset="-120"/>
                          <a:ea typeface="微軟正黑體" panose="020B0604030504040204" pitchFamily="34" charset="-120"/>
                          <a:cs typeface="+mn-cs"/>
                        </a:rPr>
                        <a:t>(</a:t>
                      </a:r>
                      <a:r>
                        <a:rPr lang="zh-TW" altLang="en-US" sz="1400" b="1" kern="1200" dirty="0">
                          <a:solidFill>
                            <a:schemeClr val="tx1"/>
                          </a:solidFill>
                          <a:effectLst/>
                          <a:latin typeface="微軟正黑體" panose="020B0604030504040204" pitchFamily="34" charset="-120"/>
                          <a:ea typeface="微軟正黑體" panose="020B0604030504040204" pitchFamily="34" charset="-120"/>
                          <a:cs typeface="+mn-cs"/>
                        </a:rPr>
                        <a:t>約定</a:t>
                      </a:r>
                      <a:r>
                        <a:rPr lang="en-US" altLang="zh-TW" sz="1400" b="1" kern="1200" dirty="0">
                          <a:solidFill>
                            <a:schemeClr val="tx1"/>
                          </a:solidFill>
                          <a:effectLst/>
                          <a:latin typeface="微軟正黑體" panose="020B0604030504040204" pitchFamily="34" charset="-120"/>
                          <a:ea typeface="微軟正黑體" panose="020B0604030504040204" pitchFamily="34" charset="-120"/>
                          <a:cs typeface="+mn-cs"/>
                        </a:rPr>
                        <a:t>)</a:t>
                      </a:r>
                      <a:r>
                        <a:rPr lang="zh-TW" altLang="en-US" sz="1400" b="1" kern="1200" dirty="0">
                          <a:solidFill>
                            <a:schemeClr val="tx1"/>
                          </a:solidFill>
                          <a:effectLst/>
                          <a:latin typeface="微軟正黑體" panose="020B0604030504040204" pitchFamily="34" charset="-120"/>
                          <a:ea typeface="微軟正黑體" panose="020B0604030504040204" pitchFamily="34" charset="-120"/>
                          <a:cs typeface="+mn-cs"/>
                        </a:rPr>
                        <a:t>及不得記載</a:t>
                      </a:r>
                      <a:r>
                        <a:rPr lang="en-US" altLang="zh-TW" sz="1400" b="1" kern="1200" dirty="0">
                          <a:solidFill>
                            <a:schemeClr val="tx1"/>
                          </a:solidFill>
                          <a:effectLst/>
                          <a:latin typeface="微軟正黑體" panose="020B0604030504040204" pitchFamily="34" charset="-120"/>
                          <a:ea typeface="微軟正黑體" panose="020B0604030504040204" pitchFamily="34" charset="-120"/>
                          <a:cs typeface="+mn-cs"/>
                        </a:rPr>
                        <a:t>(</a:t>
                      </a:r>
                      <a:r>
                        <a:rPr lang="zh-TW" altLang="en-US" sz="1400" b="1" kern="1200" dirty="0">
                          <a:solidFill>
                            <a:schemeClr val="tx1"/>
                          </a:solidFill>
                          <a:effectLst/>
                          <a:latin typeface="微軟正黑體" panose="020B0604030504040204" pitchFamily="34" charset="-120"/>
                          <a:ea typeface="微軟正黑體" panose="020B0604030504040204" pitchFamily="34" charset="-120"/>
                          <a:cs typeface="+mn-cs"/>
                        </a:rPr>
                        <a:t>約定</a:t>
                      </a:r>
                      <a:r>
                        <a:rPr lang="en-US" altLang="zh-TW" sz="1400" b="1" kern="1200" dirty="0">
                          <a:solidFill>
                            <a:schemeClr val="tx1"/>
                          </a:solidFill>
                          <a:effectLst/>
                          <a:latin typeface="微軟正黑體" panose="020B0604030504040204" pitchFamily="34" charset="-120"/>
                          <a:ea typeface="微軟正黑體" panose="020B0604030504040204" pitchFamily="34" charset="-120"/>
                          <a:cs typeface="+mn-cs"/>
                        </a:rPr>
                        <a:t>)</a:t>
                      </a:r>
                      <a:r>
                        <a:rPr lang="zh-TW" altLang="en-US" sz="1400" b="1" kern="1200" dirty="0">
                          <a:solidFill>
                            <a:schemeClr val="tx1"/>
                          </a:solidFill>
                          <a:effectLst/>
                          <a:latin typeface="微軟正黑體" panose="020B0604030504040204" pitchFamily="34" charset="-120"/>
                          <a:ea typeface="微軟正黑體" panose="020B0604030504040204" pitchFamily="34" charset="-120"/>
                          <a:cs typeface="+mn-cs"/>
                        </a:rPr>
                        <a:t>事項名稱</a:t>
                      </a:r>
                    </a:p>
                  </a:txBody>
                  <a:tcPr marL="21482" marR="21482" marT="21482" marB="21482" anchor="ctr"/>
                </a:tc>
                <a:tc>
                  <a:txBody>
                    <a:bodyPr/>
                    <a:lstStyle/>
                    <a:p>
                      <a:pPr algn="ctr" fontAlgn="ctr" latinLnBrk="1"/>
                      <a:r>
                        <a:rPr lang="zh-TW" altLang="en-US" sz="1400" b="1" kern="1200">
                          <a:solidFill>
                            <a:schemeClr val="tx1"/>
                          </a:solidFill>
                          <a:effectLst/>
                          <a:latin typeface="微軟正黑體" panose="020B0604030504040204" pitchFamily="34" charset="-120"/>
                          <a:ea typeface="微軟正黑體" panose="020B0604030504040204" pitchFamily="34" charset="-120"/>
                          <a:cs typeface="+mn-cs"/>
                        </a:rPr>
                        <a:t>審閱期天數</a:t>
                      </a:r>
                    </a:p>
                  </a:txBody>
                  <a:tcPr marL="21482" marR="21482" marT="21482" marB="21482" anchor="ctr"/>
                </a:tc>
                <a:extLst>
                  <a:ext uri="{0D108BD9-81ED-4DB2-BD59-A6C34878D82A}">
                    <a16:rowId xmlns:a16="http://schemas.microsoft.com/office/drawing/2014/main" val="405620185"/>
                  </a:ext>
                </a:extLst>
              </a:tr>
              <a:tr h="312649">
                <a:tc>
                  <a:txBody>
                    <a:bodyPr/>
                    <a:lstStyle/>
                    <a:p>
                      <a:pPr latinLnBrk="1"/>
                      <a:r>
                        <a:rPr lang="zh-TW" altLang="en-US" sz="1400" b="1" kern="1200" dirty="0">
                          <a:solidFill>
                            <a:schemeClr val="tx1"/>
                          </a:solidFill>
                          <a:effectLst/>
                          <a:latin typeface="微軟正黑體" panose="020B0604030504040204" pitchFamily="34" charset="-120"/>
                          <a:ea typeface="微軟正黑體" panose="020B0604030504040204" pitchFamily="34" charset="-120"/>
                          <a:cs typeface="+mn-cs"/>
                        </a:rPr>
                        <a:t>預售屋買賣契約書</a:t>
                      </a:r>
                    </a:p>
                  </a:txBody>
                  <a:tcPr marL="21482" marR="21482" marT="21482" marB="21482" anchor="ctr"/>
                </a:tc>
                <a:tc>
                  <a:txBody>
                    <a:bodyPr/>
                    <a:lstStyle/>
                    <a:p>
                      <a:pPr algn="ctr" latinLnBrk="1"/>
                      <a:r>
                        <a:rPr lang="en-US" altLang="zh-TW" sz="1400" b="1" kern="1200" dirty="0">
                          <a:solidFill>
                            <a:schemeClr val="tx1"/>
                          </a:solidFill>
                          <a:effectLst/>
                          <a:latin typeface="微軟正黑體" panose="020B0604030504040204" pitchFamily="34" charset="-120"/>
                          <a:ea typeface="微軟正黑體" panose="020B0604030504040204" pitchFamily="34" charset="-120"/>
                          <a:cs typeface="+mn-cs"/>
                        </a:rPr>
                        <a:t>5</a:t>
                      </a:r>
                      <a:r>
                        <a:rPr lang="zh-TW" altLang="en-US" sz="1400" b="1" kern="1200" dirty="0">
                          <a:solidFill>
                            <a:schemeClr val="tx1"/>
                          </a:solidFill>
                          <a:effectLst/>
                          <a:latin typeface="微軟正黑體" panose="020B0604030504040204" pitchFamily="34" charset="-120"/>
                          <a:ea typeface="微軟正黑體" panose="020B0604030504040204" pitchFamily="34" charset="-120"/>
                          <a:cs typeface="+mn-cs"/>
                        </a:rPr>
                        <a:t>天</a:t>
                      </a:r>
                    </a:p>
                  </a:txBody>
                  <a:tcPr marL="21482" marR="21482" marT="21482" marB="21482" anchor="ctr"/>
                </a:tc>
                <a:tc>
                  <a:txBody>
                    <a:bodyPr/>
                    <a:lstStyle/>
                    <a:p>
                      <a:pPr latinLnBrk="1"/>
                      <a:r>
                        <a:rPr lang="zh-TW" altLang="en-US" sz="1400" b="1" kern="1200" dirty="0">
                          <a:solidFill>
                            <a:schemeClr val="tx1"/>
                          </a:solidFill>
                          <a:effectLst/>
                          <a:latin typeface="微軟正黑體" panose="020B0604030504040204" pitchFamily="34" charset="-120"/>
                          <a:ea typeface="微軟正黑體" panose="020B0604030504040204" pitchFamily="34" charset="-120"/>
                          <a:cs typeface="+mn-cs"/>
                        </a:rPr>
                        <a:t>預售屋買賣定型化契約應記載及不得記載事項</a:t>
                      </a:r>
                    </a:p>
                  </a:txBody>
                  <a:tcPr marL="21482" marR="21482" marT="21482" marB="21482" anchor="ctr"/>
                </a:tc>
                <a:tc>
                  <a:txBody>
                    <a:bodyPr/>
                    <a:lstStyle/>
                    <a:p>
                      <a:pPr algn="ctr" latinLnBrk="1"/>
                      <a:r>
                        <a:rPr lang="en-US" altLang="zh-TW" sz="1400" b="1" kern="1200" dirty="0">
                          <a:solidFill>
                            <a:schemeClr val="tx1"/>
                          </a:solidFill>
                          <a:effectLst/>
                          <a:latin typeface="微軟正黑體" panose="020B0604030504040204" pitchFamily="34" charset="-120"/>
                          <a:ea typeface="微軟正黑體" panose="020B0604030504040204" pitchFamily="34" charset="-120"/>
                          <a:cs typeface="+mn-cs"/>
                        </a:rPr>
                        <a:t>5</a:t>
                      </a:r>
                      <a:r>
                        <a:rPr lang="zh-TW" altLang="en-US" sz="1400" b="1" kern="1200" dirty="0">
                          <a:solidFill>
                            <a:schemeClr val="tx1"/>
                          </a:solidFill>
                          <a:effectLst/>
                          <a:latin typeface="微軟正黑體" panose="020B0604030504040204" pitchFamily="34" charset="-120"/>
                          <a:ea typeface="微軟正黑體" panose="020B0604030504040204" pitchFamily="34" charset="-120"/>
                          <a:cs typeface="+mn-cs"/>
                        </a:rPr>
                        <a:t>天</a:t>
                      </a:r>
                    </a:p>
                  </a:txBody>
                  <a:tcPr marL="21482" marR="21482" marT="21482" marB="21482" anchor="ctr"/>
                </a:tc>
                <a:extLst>
                  <a:ext uri="{0D108BD9-81ED-4DB2-BD59-A6C34878D82A}">
                    <a16:rowId xmlns:a16="http://schemas.microsoft.com/office/drawing/2014/main" val="1247020491"/>
                  </a:ext>
                </a:extLst>
              </a:tr>
              <a:tr h="361950">
                <a:tc>
                  <a:txBody>
                    <a:bodyPr/>
                    <a:lstStyle/>
                    <a:p>
                      <a:pPr latinLnBrk="1"/>
                      <a:r>
                        <a:rPr lang="zh-TW" altLang="en-US" sz="1400" b="1" kern="1200" dirty="0">
                          <a:solidFill>
                            <a:schemeClr val="tx1"/>
                          </a:solidFill>
                          <a:effectLst/>
                          <a:latin typeface="微軟正黑體" panose="020B0604030504040204" pitchFamily="34" charset="-120"/>
                          <a:ea typeface="微軟正黑體" panose="020B0604030504040204" pitchFamily="34" charset="-120"/>
                          <a:cs typeface="+mn-cs"/>
                        </a:rPr>
                        <a:t>預售停車位買賣契約書</a:t>
                      </a:r>
                    </a:p>
                  </a:txBody>
                  <a:tcPr marL="21482" marR="21482" marT="21482" marB="21482" anchor="ctr"/>
                </a:tc>
                <a:tc>
                  <a:txBody>
                    <a:bodyPr/>
                    <a:lstStyle/>
                    <a:p>
                      <a:pPr algn="ctr" latinLnBrk="1"/>
                      <a:r>
                        <a:rPr lang="en-US" altLang="zh-TW" sz="1400" b="1" kern="1200" dirty="0">
                          <a:solidFill>
                            <a:schemeClr val="tx1"/>
                          </a:solidFill>
                          <a:effectLst/>
                          <a:latin typeface="微軟正黑體" panose="020B0604030504040204" pitchFamily="34" charset="-120"/>
                          <a:ea typeface="微軟正黑體" panose="020B0604030504040204" pitchFamily="34" charset="-120"/>
                          <a:cs typeface="+mn-cs"/>
                        </a:rPr>
                        <a:t>5</a:t>
                      </a:r>
                      <a:r>
                        <a:rPr lang="zh-TW" altLang="en-US" sz="1400" b="1" kern="1200" dirty="0">
                          <a:solidFill>
                            <a:schemeClr val="tx1"/>
                          </a:solidFill>
                          <a:effectLst/>
                          <a:latin typeface="微軟正黑體" panose="020B0604030504040204" pitchFamily="34" charset="-120"/>
                          <a:ea typeface="微軟正黑體" panose="020B0604030504040204" pitchFamily="34" charset="-120"/>
                          <a:cs typeface="+mn-cs"/>
                        </a:rPr>
                        <a:t>天</a:t>
                      </a:r>
                    </a:p>
                  </a:txBody>
                  <a:tcPr marL="21482" marR="21482" marT="21482" marB="21482" anchor="ctr"/>
                </a:tc>
                <a:tc>
                  <a:txBody>
                    <a:bodyPr/>
                    <a:lstStyle/>
                    <a:p>
                      <a:pPr latinLnBrk="1"/>
                      <a:r>
                        <a:rPr lang="zh-TW" altLang="en-US" sz="1400" b="1" kern="1200" dirty="0">
                          <a:solidFill>
                            <a:schemeClr val="tx1"/>
                          </a:solidFill>
                          <a:effectLst/>
                          <a:latin typeface="微軟正黑體" panose="020B0604030504040204" pitchFamily="34" charset="-120"/>
                          <a:ea typeface="微軟正黑體" panose="020B0604030504040204" pitchFamily="34" charset="-120"/>
                          <a:cs typeface="+mn-cs"/>
                        </a:rPr>
                        <a:t>預售停車位買賣定型化契約應記載及不得記載事項</a:t>
                      </a:r>
                    </a:p>
                  </a:txBody>
                  <a:tcPr marL="21482" marR="21482" marT="21482" marB="21482" anchor="ctr"/>
                </a:tc>
                <a:tc>
                  <a:txBody>
                    <a:bodyPr/>
                    <a:lstStyle/>
                    <a:p>
                      <a:pPr algn="ctr" latinLnBrk="1"/>
                      <a:r>
                        <a:rPr lang="en-US" altLang="zh-TW" sz="1400" b="1" kern="1200" dirty="0">
                          <a:solidFill>
                            <a:schemeClr val="tx1"/>
                          </a:solidFill>
                          <a:effectLst/>
                          <a:latin typeface="微軟正黑體" panose="020B0604030504040204" pitchFamily="34" charset="-120"/>
                          <a:ea typeface="微軟正黑體" panose="020B0604030504040204" pitchFamily="34" charset="-120"/>
                          <a:cs typeface="+mn-cs"/>
                        </a:rPr>
                        <a:t>5</a:t>
                      </a:r>
                      <a:r>
                        <a:rPr lang="zh-TW" altLang="en-US" sz="1400" b="1" kern="1200" dirty="0">
                          <a:solidFill>
                            <a:schemeClr val="tx1"/>
                          </a:solidFill>
                          <a:effectLst/>
                          <a:latin typeface="微軟正黑體" panose="020B0604030504040204" pitchFamily="34" charset="-120"/>
                          <a:ea typeface="微軟正黑體" panose="020B0604030504040204" pitchFamily="34" charset="-120"/>
                          <a:cs typeface="+mn-cs"/>
                        </a:rPr>
                        <a:t>天</a:t>
                      </a:r>
                    </a:p>
                  </a:txBody>
                  <a:tcPr marL="21482" marR="21482" marT="21482" marB="21482" anchor="ctr"/>
                </a:tc>
                <a:extLst>
                  <a:ext uri="{0D108BD9-81ED-4DB2-BD59-A6C34878D82A}">
                    <a16:rowId xmlns:a16="http://schemas.microsoft.com/office/drawing/2014/main" val="1941215794"/>
                  </a:ext>
                </a:extLst>
              </a:tr>
              <a:tr h="390525">
                <a:tc>
                  <a:txBody>
                    <a:bodyPr/>
                    <a:lstStyle/>
                    <a:p>
                      <a:pPr latinLnBrk="1"/>
                      <a:r>
                        <a:rPr lang="zh-TW" altLang="en-US" sz="1400" b="1" kern="1200" dirty="0">
                          <a:solidFill>
                            <a:schemeClr val="tx1"/>
                          </a:solidFill>
                          <a:effectLst/>
                          <a:latin typeface="微軟正黑體" panose="020B0604030504040204" pitchFamily="34" charset="-120"/>
                          <a:ea typeface="微軟正黑體" panose="020B0604030504040204" pitchFamily="34" charset="-120"/>
                          <a:cs typeface="+mn-cs"/>
                        </a:rPr>
                        <a:t>不動產委託銷售契約書</a:t>
                      </a:r>
                    </a:p>
                  </a:txBody>
                  <a:tcPr marL="21482" marR="21482" marT="21482" marB="21482" anchor="ctr"/>
                </a:tc>
                <a:tc>
                  <a:txBody>
                    <a:bodyPr/>
                    <a:lstStyle/>
                    <a:p>
                      <a:pPr algn="ctr" latinLnBrk="1"/>
                      <a:r>
                        <a:rPr lang="en-US" altLang="zh-TW" sz="1400" b="1" kern="1200" dirty="0">
                          <a:solidFill>
                            <a:schemeClr val="tx1"/>
                          </a:solidFill>
                          <a:effectLst/>
                          <a:latin typeface="微軟正黑體" panose="020B0604030504040204" pitchFamily="34" charset="-120"/>
                          <a:ea typeface="微軟正黑體" panose="020B0604030504040204" pitchFamily="34" charset="-120"/>
                          <a:cs typeface="+mn-cs"/>
                        </a:rPr>
                        <a:t>3</a:t>
                      </a:r>
                      <a:r>
                        <a:rPr lang="zh-TW" altLang="en-US" sz="1400" b="1" kern="1200" dirty="0">
                          <a:solidFill>
                            <a:schemeClr val="tx1"/>
                          </a:solidFill>
                          <a:effectLst/>
                          <a:latin typeface="微軟正黑體" panose="020B0604030504040204" pitchFamily="34" charset="-120"/>
                          <a:ea typeface="微軟正黑體" panose="020B0604030504040204" pitchFamily="34" charset="-120"/>
                          <a:cs typeface="+mn-cs"/>
                        </a:rPr>
                        <a:t>天</a:t>
                      </a:r>
                    </a:p>
                  </a:txBody>
                  <a:tcPr marL="21482" marR="21482" marT="21482" marB="21482" anchor="ctr"/>
                </a:tc>
                <a:tc>
                  <a:txBody>
                    <a:bodyPr/>
                    <a:lstStyle/>
                    <a:p>
                      <a:pPr algn="l" latinLnBrk="1"/>
                      <a:r>
                        <a:rPr lang="zh-TW" altLang="en-US" sz="1400" b="1" kern="1200" dirty="0">
                          <a:solidFill>
                            <a:schemeClr val="tx1"/>
                          </a:solidFill>
                          <a:effectLst/>
                          <a:latin typeface="微軟正黑體" panose="020B0604030504040204" pitchFamily="34" charset="-120"/>
                          <a:ea typeface="微軟正黑體" panose="020B0604030504040204" pitchFamily="34" charset="-120"/>
                          <a:cs typeface="+mn-cs"/>
                        </a:rPr>
                        <a:t>不動產委託銷售定型化契約應記載及不得記載事項</a:t>
                      </a:r>
                    </a:p>
                  </a:txBody>
                  <a:tcPr marL="21482" marR="21482" marT="21482" marB="21482" anchor="ctr"/>
                </a:tc>
                <a:tc>
                  <a:txBody>
                    <a:bodyPr/>
                    <a:lstStyle/>
                    <a:p>
                      <a:pPr algn="ctr" latinLnBrk="1"/>
                      <a:r>
                        <a:rPr lang="en-US" altLang="zh-TW" sz="1400" b="1" kern="1200" dirty="0">
                          <a:solidFill>
                            <a:schemeClr val="tx1"/>
                          </a:solidFill>
                          <a:effectLst/>
                          <a:latin typeface="微軟正黑體" panose="020B0604030504040204" pitchFamily="34" charset="-120"/>
                          <a:ea typeface="微軟正黑體" panose="020B0604030504040204" pitchFamily="34" charset="-120"/>
                          <a:cs typeface="+mn-cs"/>
                        </a:rPr>
                        <a:t>3</a:t>
                      </a:r>
                      <a:r>
                        <a:rPr lang="zh-TW" altLang="en-US" sz="1400" b="1" kern="1200" dirty="0">
                          <a:solidFill>
                            <a:schemeClr val="tx1"/>
                          </a:solidFill>
                          <a:effectLst/>
                          <a:latin typeface="微軟正黑體" panose="020B0604030504040204" pitchFamily="34" charset="-120"/>
                          <a:ea typeface="微軟正黑體" panose="020B0604030504040204" pitchFamily="34" charset="-120"/>
                          <a:cs typeface="+mn-cs"/>
                        </a:rPr>
                        <a:t>天</a:t>
                      </a:r>
                    </a:p>
                  </a:txBody>
                  <a:tcPr marL="21482" marR="21482" marT="21482" marB="21482" anchor="ctr"/>
                </a:tc>
                <a:extLst>
                  <a:ext uri="{0D108BD9-81ED-4DB2-BD59-A6C34878D82A}">
                    <a16:rowId xmlns:a16="http://schemas.microsoft.com/office/drawing/2014/main" val="739671709"/>
                  </a:ext>
                </a:extLst>
              </a:tr>
              <a:tr h="294088">
                <a:tc>
                  <a:txBody>
                    <a:bodyPr/>
                    <a:lstStyle/>
                    <a:p>
                      <a:pPr latinLnBrk="1"/>
                      <a:r>
                        <a:rPr lang="zh-TW" altLang="en-US" sz="1400" b="1" kern="1200" dirty="0">
                          <a:solidFill>
                            <a:schemeClr val="tx1"/>
                          </a:solidFill>
                          <a:effectLst/>
                          <a:latin typeface="微軟正黑體" panose="020B0604030504040204" pitchFamily="34" charset="-120"/>
                          <a:ea typeface="微軟正黑體" panose="020B0604030504040204" pitchFamily="34" charset="-120"/>
                          <a:cs typeface="+mn-cs"/>
                        </a:rPr>
                        <a:t>成屋買賣契約書</a:t>
                      </a:r>
                    </a:p>
                  </a:txBody>
                  <a:tcPr marL="21482" marR="21482" marT="21482" marB="21482" anchor="ctr"/>
                </a:tc>
                <a:tc>
                  <a:txBody>
                    <a:bodyPr/>
                    <a:lstStyle/>
                    <a:p>
                      <a:pPr algn="ctr" latinLnBrk="1"/>
                      <a:r>
                        <a:rPr lang="en-US" altLang="zh-TW" sz="1400" b="1" kern="1200" dirty="0">
                          <a:solidFill>
                            <a:schemeClr val="tx1"/>
                          </a:solidFill>
                          <a:effectLst/>
                          <a:latin typeface="微軟正黑體" panose="020B0604030504040204" pitchFamily="34" charset="-120"/>
                          <a:ea typeface="微軟正黑體" panose="020B0604030504040204" pitchFamily="34" charset="-120"/>
                          <a:cs typeface="+mn-cs"/>
                        </a:rPr>
                        <a:t>5</a:t>
                      </a:r>
                      <a:r>
                        <a:rPr lang="zh-TW" altLang="en-US" sz="1400" b="1" kern="1200" dirty="0">
                          <a:solidFill>
                            <a:schemeClr val="tx1"/>
                          </a:solidFill>
                          <a:effectLst/>
                          <a:latin typeface="微軟正黑體" panose="020B0604030504040204" pitchFamily="34" charset="-120"/>
                          <a:ea typeface="微軟正黑體" panose="020B0604030504040204" pitchFamily="34" charset="-120"/>
                          <a:cs typeface="+mn-cs"/>
                        </a:rPr>
                        <a:t>天</a:t>
                      </a:r>
                    </a:p>
                  </a:txBody>
                  <a:tcPr marL="21482" marR="21482" marT="21482" marB="21482" anchor="ctr"/>
                </a:tc>
                <a:tc>
                  <a:txBody>
                    <a:bodyPr/>
                    <a:lstStyle/>
                    <a:p>
                      <a:pPr latinLnBrk="1"/>
                      <a:r>
                        <a:rPr lang="zh-TW" altLang="en-US" sz="1400" b="1" kern="1200" dirty="0">
                          <a:solidFill>
                            <a:schemeClr val="tx1"/>
                          </a:solidFill>
                          <a:effectLst/>
                          <a:latin typeface="微軟正黑體" panose="020B0604030504040204" pitchFamily="34" charset="-120"/>
                          <a:ea typeface="微軟正黑體" panose="020B0604030504040204" pitchFamily="34" charset="-120"/>
                          <a:cs typeface="+mn-cs"/>
                        </a:rPr>
                        <a:t>成屋買賣定型化契約應記載及不得記載事項</a:t>
                      </a:r>
                    </a:p>
                  </a:txBody>
                  <a:tcPr marL="21482" marR="21482" marT="21482" marB="21482" anchor="ctr"/>
                </a:tc>
                <a:tc>
                  <a:txBody>
                    <a:bodyPr/>
                    <a:lstStyle/>
                    <a:p>
                      <a:pPr algn="ctr" latinLnBrk="1"/>
                      <a:r>
                        <a:rPr lang="en-US" altLang="zh-TW" sz="1400" b="1" kern="1200" dirty="0">
                          <a:solidFill>
                            <a:schemeClr val="tx1"/>
                          </a:solidFill>
                          <a:effectLst/>
                          <a:latin typeface="微軟正黑體" panose="020B0604030504040204" pitchFamily="34" charset="-120"/>
                          <a:ea typeface="微軟正黑體" panose="020B0604030504040204" pitchFamily="34" charset="-120"/>
                          <a:cs typeface="+mn-cs"/>
                        </a:rPr>
                        <a:t>5</a:t>
                      </a:r>
                      <a:r>
                        <a:rPr lang="zh-TW" altLang="en-US" sz="1400" b="1" kern="1200" dirty="0">
                          <a:solidFill>
                            <a:schemeClr val="tx1"/>
                          </a:solidFill>
                          <a:effectLst/>
                          <a:latin typeface="微軟正黑體" panose="020B0604030504040204" pitchFamily="34" charset="-120"/>
                          <a:ea typeface="微軟正黑體" panose="020B0604030504040204" pitchFamily="34" charset="-120"/>
                          <a:cs typeface="+mn-cs"/>
                        </a:rPr>
                        <a:t>天</a:t>
                      </a:r>
                    </a:p>
                  </a:txBody>
                  <a:tcPr marL="21482" marR="21482" marT="21482" marB="21482" anchor="ctr"/>
                </a:tc>
                <a:extLst>
                  <a:ext uri="{0D108BD9-81ED-4DB2-BD59-A6C34878D82A}">
                    <a16:rowId xmlns:a16="http://schemas.microsoft.com/office/drawing/2014/main" val="279119249"/>
                  </a:ext>
                </a:extLst>
              </a:tr>
              <a:tr h="315857">
                <a:tc>
                  <a:txBody>
                    <a:bodyPr/>
                    <a:lstStyle/>
                    <a:p>
                      <a:pPr latinLnBrk="1"/>
                      <a:r>
                        <a:rPr lang="zh-TW" altLang="en-US" sz="1400" b="1" kern="1200" dirty="0">
                          <a:solidFill>
                            <a:schemeClr val="tx1"/>
                          </a:solidFill>
                          <a:effectLst/>
                          <a:latin typeface="微軟正黑體" panose="020B0604030504040204" pitchFamily="34" charset="-120"/>
                          <a:ea typeface="微軟正黑體" panose="020B0604030504040204" pitchFamily="34" charset="-120"/>
                          <a:cs typeface="+mn-cs"/>
                        </a:rPr>
                        <a:t>房屋委託租賃契約書</a:t>
                      </a:r>
                    </a:p>
                  </a:txBody>
                  <a:tcPr marL="21482" marR="21482" marT="21482" marB="21482" anchor="ctr"/>
                </a:tc>
                <a:tc>
                  <a:txBody>
                    <a:bodyPr/>
                    <a:lstStyle/>
                    <a:p>
                      <a:pPr algn="ctr" latinLnBrk="1"/>
                      <a:r>
                        <a:rPr lang="en-US" altLang="zh-TW" sz="1400" b="1" kern="1200" dirty="0">
                          <a:solidFill>
                            <a:schemeClr val="tx1"/>
                          </a:solidFill>
                          <a:effectLst/>
                          <a:latin typeface="微軟正黑體" panose="020B0604030504040204" pitchFamily="34" charset="-120"/>
                          <a:ea typeface="微軟正黑體" panose="020B0604030504040204" pitchFamily="34" charset="-120"/>
                          <a:cs typeface="+mn-cs"/>
                        </a:rPr>
                        <a:t>3</a:t>
                      </a:r>
                      <a:r>
                        <a:rPr lang="zh-TW" altLang="en-US" sz="1400" b="1" kern="1200" dirty="0">
                          <a:solidFill>
                            <a:schemeClr val="tx1"/>
                          </a:solidFill>
                          <a:effectLst/>
                          <a:latin typeface="微軟正黑體" panose="020B0604030504040204" pitchFamily="34" charset="-120"/>
                          <a:ea typeface="微軟正黑體" panose="020B0604030504040204" pitchFamily="34" charset="-120"/>
                          <a:cs typeface="+mn-cs"/>
                        </a:rPr>
                        <a:t>天</a:t>
                      </a:r>
                    </a:p>
                  </a:txBody>
                  <a:tcPr marL="21482" marR="21482" marT="21482" marB="21482" anchor="ctr"/>
                </a:tc>
                <a:tc>
                  <a:txBody>
                    <a:bodyPr/>
                    <a:lstStyle/>
                    <a:p>
                      <a:pPr algn="ctr" latinLnBrk="1"/>
                      <a:r>
                        <a:rPr lang="zh-TW" altLang="en-US" sz="1400" b="1" kern="1200" dirty="0">
                          <a:solidFill>
                            <a:schemeClr val="tx1"/>
                          </a:solidFill>
                          <a:effectLst/>
                          <a:latin typeface="微軟正黑體" panose="020B0604030504040204" pitchFamily="34" charset="-120"/>
                          <a:ea typeface="微軟正黑體" panose="020B0604030504040204" pitchFamily="34" charset="-120"/>
                          <a:cs typeface="+mn-cs"/>
                        </a:rPr>
                        <a:t>無應記載</a:t>
                      </a:r>
                    </a:p>
                  </a:txBody>
                  <a:tcPr marL="21482" marR="21482" marT="21482" marB="21482" anchor="ctr"/>
                </a:tc>
                <a:tc>
                  <a:txBody>
                    <a:bodyPr/>
                    <a:lstStyle/>
                    <a:p>
                      <a:pPr algn="ctr" latinLnBrk="1"/>
                      <a:r>
                        <a:rPr lang="en-US" altLang="zh-TW" sz="1400" b="1" kern="1200" dirty="0">
                          <a:solidFill>
                            <a:schemeClr val="tx1"/>
                          </a:solidFill>
                          <a:effectLst/>
                          <a:latin typeface="微軟正黑體" panose="020B0604030504040204" pitchFamily="34" charset="-120"/>
                          <a:ea typeface="微軟正黑體" panose="020B0604030504040204" pitchFamily="34" charset="-120"/>
                          <a:cs typeface="+mn-cs"/>
                        </a:rPr>
                        <a:t>-</a:t>
                      </a:r>
                    </a:p>
                  </a:txBody>
                  <a:tcPr marL="21482" marR="21482" marT="21482" marB="21482" anchor="ctr"/>
                </a:tc>
                <a:extLst>
                  <a:ext uri="{0D108BD9-81ED-4DB2-BD59-A6C34878D82A}">
                    <a16:rowId xmlns:a16="http://schemas.microsoft.com/office/drawing/2014/main" val="1160232777"/>
                  </a:ext>
                </a:extLst>
              </a:tr>
              <a:tr h="314325">
                <a:tc>
                  <a:txBody>
                    <a:bodyPr/>
                    <a:lstStyle/>
                    <a:p>
                      <a:pPr latinLnBrk="1"/>
                      <a:r>
                        <a:rPr lang="zh-TW" altLang="en-US" sz="1400" b="1" kern="1200" dirty="0">
                          <a:solidFill>
                            <a:schemeClr val="tx1"/>
                          </a:solidFill>
                          <a:effectLst/>
                          <a:latin typeface="微軟正黑體" panose="020B0604030504040204" pitchFamily="34" charset="-120"/>
                          <a:ea typeface="微軟正黑體" panose="020B0604030504040204" pitchFamily="34" charset="-120"/>
                          <a:cs typeface="+mn-cs"/>
                        </a:rPr>
                        <a:t>住宅轉租契約書</a:t>
                      </a:r>
                    </a:p>
                  </a:txBody>
                  <a:tcPr marL="21482" marR="21482" marT="21482" marB="21482" anchor="ctr"/>
                </a:tc>
                <a:tc>
                  <a:txBody>
                    <a:bodyPr/>
                    <a:lstStyle/>
                    <a:p>
                      <a:pPr algn="ctr" latinLnBrk="1"/>
                      <a:r>
                        <a:rPr lang="en-US" altLang="zh-TW" sz="1400" b="1" kern="1200">
                          <a:solidFill>
                            <a:schemeClr val="tx1"/>
                          </a:solidFill>
                          <a:effectLst/>
                          <a:latin typeface="微軟正黑體" panose="020B0604030504040204" pitchFamily="34" charset="-120"/>
                          <a:ea typeface="微軟正黑體" panose="020B0604030504040204" pitchFamily="34" charset="-120"/>
                          <a:cs typeface="+mn-cs"/>
                        </a:rPr>
                        <a:t>3</a:t>
                      </a:r>
                      <a:r>
                        <a:rPr lang="zh-TW" altLang="en-US" sz="1400" b="1" kern="1200">
                          <a:solidFill>
                            <a:schemeClr val="tx1"/>
                          </a:solidFill>
                          <a:effectLst/>
                          <a:latin typeface="微軟正黑體" panose="020B0604030504040204" pitchFamily="34" charset="-120"/>
                          <a:ea typeface="微軟正黑體" panose="020B0604030504040204" pitchFamily="34" charset="-120"/>
                          <a:cs typeface="+mn-cs"/>
                        </a:rPr>
                        <a:t>天</a:t>
                      </a:r>
                    </a:p>
                  </a:txBody>
                  <a:tcPr marL="21482" marR="21482" marT="21482" marB="21482" anchor="ctr"/>
                </a:tc>
                <a:tc>
                  <a:txBody>
                    <a:bodyPr/>
                    <a:lstStyle/>
                    <a:p>
                      <a:pPr latinLnBrk="1"/>
                      <a:r>
                        <a:rPr lang="zh-TW" altLang="en-US" sz="1400" b="1" kern="1200" dirty="0">
                          <a:solidFill>
                            <a:schemeClr val="tx1"/>
                          </a:solidFill>
                          <a:effectLst/>
                          <a:latin typeface="微軟正黑體" panose="020B0604030504040204" pitchFamily="34" charset="-120"/>
                          <a:ea typeface="微軟正黑體" panose="020B0604030504040204" pitchFamily="34" charset="-120"/>
                          <a:cs typeface="+mn-cs"/>
                        </a:rPr>
                        <a:t>住宅轉租定型化契約應記載及不得記載事項</a:t>
                      </a:r>
                    </a:p>
                  </a:txBody>
                  <a:tcPr marL="21482" marR="21482" marT="21482" marB="21482" anchor="ctr"/>
                </a:tc>
                <a:tc>
                  <a:txBody>
                    <a:bodyPr/>
                    <a:lstStyle/>
                    <a:p>
                      <a:pPr algn="ctr" latinLnBrk="1"/>
                      <a:r>
                        <a:rPr lang="en-US" altLang="zh-TW" sz="1400" b="1" kern="1200" dirty="0">
                          <a:solidFill>
                            <a:schemeClr val="tx1"/>
                          </a:solidFill>
                          <a:effectLst/>
                          <a:latin typeface="微軟正黑體" panose="020B0604030504040204" pitchFamily="34" charset="-120"/>
                          <a:ea typeface="微軟正黑體" panose="020B0604030504040204" pitchFamily="34" charset="-120"/>
                          <a:cs typeface="+mn-cs"/>
                        </a:rPr>
                        <a:t>3</a:t>
                      </a:r>
                      <a:r>
                        <a:rPr lang="zh-TW" altLang="en-US" sz="1400" b="1" kern="1200" dirty="0">
                          <a:solidFill>
                            <a:schemeClr val="tx1"/>
                          </a:solidFill>
                          <a:effectLst/>
                          <a:latin typeface="微軟正黑體" panose="020B0604030504040204" pitchFamily="34" charset="-120"/>
                          <a:ea typeface="微軟正黑體" panose="020B0604030504040204" pitchFamily="34" charset="-120"/>
                          <a:cs typeface="+mn-cs"/>
                        </a:rPr>
                        <a:t>天</a:t>
                      </a:r>
                    </a:p>
                  </a:txBody>
                  <a:tcPr marL="21482" marR="21482" marT="21482" marB="21482" anchor="ctr"/>
                </a:tc>
                <a:extLst>
                  <a:ext uri="{0D108BD9-81ED-4DB2-BD59-A6C34878D82A}">
                    <a16:rowId xmlns:a16="http://schemas.microsoft.com/office/drawing/2014/main" val="1638545961"/>
                  </a:ext>
                </a:extLst>
              </a:tr>
              <a:tr h="400050">
                <a:tc rowSpan="2">
                  <a:txBody>
                    <a:bodyPr/>
                    <a:lstStyle/>
                    <a:p>
                      <a:pPr latinLnBrk="1"/>
                      <a:r>
                        <a:rPr lang="zh-TW" altLang="en-US" sz="1400" b="1" kern="1200" dirty="0">
                          <a:solidFill>
                            <a:schemeClr val="tx1"/>
                          </a:solidFill>
                          <a:effectLst/>
                          <a:latin typeface="微軟正黑體" panose="020B0604030504040204" pitchFamily="34" charset="-120"/>
                          <a:ea typeface="微軟正黑體" panose="020B0604030504040204" pitchFamily="34" charset="-120"/>
                          <a:cs typeface="+mn-cs"/>
                        </a:rPr>
                        <a:t>住宅租賃契約書範本</a:t>
                      </a:r>
                    </a:p>
                  </a:txBody>
                  <a:tcPr marL="21482" marR="21482" marT="21482" marB="21482" anchor="ctr"/>
                </a:tc>
                <a:tc rowSpan="2">
                  <a:txBody>
                    <a:bodyPr/>
                    <a:lstStyle/>
                    <a:p>
                      <a:pPr algn="ctr" latinLnBrk="1"/>
                      <a:r>
                        <a:rPr lang="en-US" altLang="zh-TW" sz="1400" b="1" kern="1200" dirty="0">
                          <a:solidFill>
                            <a:schemeClr val="tx1"/>
                          </a:solidFill>
                          <a:effectLst/>
                          <a:latin typeface="微軟正黑體" panose="020B0604030504040204" pitchFamily="34" charset="-120"/>
                          <a:ea typeface="微軟正黑體" panose="020B0604030504040204" pitchFamily="34" charset="-120"/>
                          <a:cs typeface="+mn-cs"/>
                        </a:rPr>
                        <a:t>3</a:t>
                      </a:r>
                      <a:r>
                        <a:rPr lang="zh-TW" altLang="en-US" sz="1400" b="1" kern="1200" dirty="0">
                          <a:solidFill>
                            <a:schemeClr val="tx1"/>
                          </a:solidFill>
                          <a:effectLst/>
                          <a:latin typeface="微軟正黑體" panose="020B0604030504040204" pitchFamily="34" charset="-120"/>
                          <a:ea typeface="微軟正黑體" panose="020B0604030504040204" pitchFamily="34" charset="-120"/>
                          <a:cs typeface="+mn-cs"/>
                        </a:rPr>
                        <a:t>天</a:t>
                      </a:r>
                    </a:p>
                  </a:txBody>
                  <a:tcPr marL="21482" marR="21482" marT="21482" marB="21482" anchor="ctr"/>
                </a:tc>
                <a:tc>
                  <a:txBody>
                    <a:bodyPr/>
                    <a:lstStyle/>
                    <a:p>
                      <a:pPr latinLnBrk="1"/>
                      <a:r>
                        <a:rPr lang="zh-TW" altLang="en-US" sz="1400" b="1" kern="1200" dirty="0">
                          <a:solidFill>
                            <a:schemeClr val="tx1"/>
                          </a:solidFill>
                          <a:effectLst/>
                          <a:latin typeface="微軟正黑體" panose="020B0604030504040204" pitchFamily="34" charset="-120"/>
                          <a:ea typeface="微軟正黑體" panose="020B0604030504040204" pitchFamily="34" charset="-120"/>
                          <a:cs typeface="+mn-cs"/>
                        </a:rPr>
                        <a:t>住宅租賃定型化契約應記載及不得記載事項</a:t>
                      </a:r>
                    </a:p>
                  </a:txBody>
                  <a:tcPr marL="21482" marR="21482" marT="21482" marB="21482" anchor="ctr"/>
                </a:tc>
                <a:tc>
                  <a:txBody>
                    <a:bodyPr/>
                    <a:lstStyle/>
                    <a:p>
                      <a:pPr algn="ctr" latinLnBrk="1"/>
                      <a:r>
                        <a:rPr lang="en-US" altLang="zh-TW" sz="1400" b="1" kern="1200" dirty="0">
                          <a:solidFill>
                            <a:schemeClr val="tx1"/>
                          </a:solidFill>
                          <a:effectLst/>
                          <a:latin typeface="微軟正黑體" panose="020B0604030504040204" pitchFamily="34" charset="-120"/>
                          <a:ea typeface="微軟正黑體" panose="020B0604030504040204" pitchFamily="34" charset="-120"/>
                          <a:cs typeface="+mn-cs"/>
                        </a:rPr>
                        <a:t>3</a:t>
                      </a:r>
                      <a:r>
                        <a:rPr lang="zh-TW" altLang="en-US" sz="1400" b="1" kern="1200" dirty="0">
                          <a:solidFill>
                            <a:schemeClr val="tx1"/>
                          </a:solidFill>
                          <a:effectLst/>
                          <a:latin typeface="微軟正黑體" panose="020B0604030504040204" pitchFamily="34" charset="-120"/>
                          <a:ea typeface="微軟正黑體" panose="020B0604030504040204" pitchFamily="34" charset="-120"/>
                          <a:cs typeface="+mn-cs"/>
                        </a:rPr>
                        <a:t>天</a:t>
                      </a:r>
                    </a:p>
                  </a:txBody>
                  <a:tcPr marL="21482" marR="21482" marT="21482" marB="21482" anchor="ctr"/>
                </a:tc>
                <a:extLst>
                  <a:ext uri="{0D108BD9-81ED-4DB2-BD59-A6C34878D82A}">
                    <a16:rowId xmlns:a16="http://schemas.microsoft.com/office/drawing/2014/main" val="2487070962"/>
                  </a:ext>
                </a:extLst>
              </a:tr>
              <a:tr h="323850">
                <a:tc vMerge="1">
                  <a:txBody>
                    <a:bodyPr/>
                    <a:lstStyle/>
                    <a:p>
                      <a:endParaRPr lang="zh-TW" altLang="en-US"/>
                    </a:p>
                  </a:txBody>
                  <a:tcPr/>
                </a:tc>
                <a:tc vMerge="1">
                  <a:txBody>
                    <a:bodyPr/>
                    <a:lstStyle/>
                    <a:p>
                      <a:endParaRPr lang="zh-TW" altLang="en-US"/>
                    </a:p>
                  </a:txBody>
                  <a:tcPr/>
                </a:tc>
                <a:tc>
                  <a:txBody>
                    <a:bodyPr/>
                    <a:lstStyle/>
                    <a:p>
                      <a:pPr latinLnBrk="1"/>
                      <a:r>
                        <a:rPr lang="zh-TW" altLang="en-US" sz="1400" b="1" kern="1200" dirty="0">
                          <a:solidFill>
                            <a:schemeClr val="tx1"/>
                          </a:solidFill>
                          <a:effectLst/>
                          <a:latin typeface="微軟正黑體" panose="020B0604030504040204" pitchFamily="34" charset="-120"/>
                          <a:ea typeface="微軟正黑體" panose="020B0604030504040204" pitchFamily="34" charset="-120"/>
                          <a:cs typeface="+mn-cs"/>
                        </a:rPr>
                        <a:t>住宅租賃契約應約定及不得約定事項</a:t>
                      </a:r>
                    </a:p>
                  </a:txBody>
                  <a:tcPr marL="21482" marR="21482" marT="21482" marB="21482" anchor="ctr"/>
                </a:tc>
                <a:tc>
                  <a:txBody>
                    <a:bodyPr/>
                    <a:lstStyle/>
                    <a:p>
                      <a:pPr algn="ctr" latinLnBrk="1"/>
                      <a:r>
                        <a:rPr lang="zh-TW" altLang="en-US" sz="1400" b="1" kern="1200" dirty="0">
                          <a:solidFill>
                            <a:schemeClr val="tx1"/>
                          </a:solidFill>
                          <a:effectLst/>
                          <a:latin typeface="微軟正黑體" panose="020B0604030504040204" pitchFamily="34" charset="-120"/>
                          <a:ea typeface="微軟正黑體" panose="020B0604030504040204" pitchFamily="34" charset="-120"/>
                          <a:cs typeface="+mn-cs"/>
                        </a:rPr>
                        <a:t>無審閱期</a:t>
                      </a:r>
                    </a:p>
                  </a:txBody>
                  <a:tcPr marL="21482" marR="21482" marT="21482" marB="21482" anchor="ctr"/>
                </a:tc>
                <a:extLst>
                  <a:ext uri="{0D108BD9-81ED-4DB2-BD59-A6C34878D82A}">
                    <a16:rowId xmlns:a16="http://schemas.microsoft.com/office/drawing/2014/main" val="3394717361"/>
                  </a:ext>
                </a:extLst>
              </a:tr>
            </a:tbl>
          </a:graphicData>
        </a:graphic>
      </p:graphicFrame>
      <p:sp>
        <p:nvSpPr>
          <p:cNvPr id="6" name="矩形 5">
            <a:extLst>
              <a:ext uri="{FF2B5EF4-FFF2-40B4-BE49-F238E27FC236}">
                <a16:creationId xmlns:a16="http://schemas.microsoft.com/office/drawing/2014/main" id="{19DED4CB-6027-4BC8-871E-BEBC2AE90B9B}"/>
              </a:ext>
            </a:extLst>
          </p:cNvPr>
          <p:cNvSpPr/>
          <p:nvPr/>
        </p:nvSpPr>
        <p:spPr>
          <a:xfrm>
            <a:off x="397037" y="4667250"/>
            <a:ext cx="8349925" cy="43815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941776281"/>
      </p:ext>
    </p:extLst>
  </p:cSld>
  <p:clrMapOvr>
    <a:masterClrMapping/>
  </p:clrMapOvr>
  <p:transition>
    <p:wheel spokes="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接點 8"/>
          <p:cNvCxnSpPr>
            <a:cxnSpLocks/>
          </p:cNvCxnSpPr>
          <p:nvPr/>
        </p:nvCxnSpPr>
        <p:spPr>
          <a:xfrm>
            <a:off x="0" y="1355353"/>
            <a:ext cx="9144000"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3" name="橢圓 32"/>
          <p:cNvSpPr/>
          <p:nvPr/>
        </p:nvSpPr>
        <p:spPr>
          <a:xfrm>
            <a:off x="8696325" y="6477000"/>
            <a:ext cx="323850" cy="323850"/>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華康魏碑體(P)"/>
              <a:ea typeface="微軟正黑體" pitchFamily="34" charset="-120"/>
            </a:endParaRPr>
          </a:p>
        </p:txBody>
      </p:sp>
      <p:sp>
        <p:nvSpPr>
          <p:cNvPr id="3" name="投影片編號版面配置區 2"/>
          <p:cNvSpPr>
            <a:spLocks noGrp="1"/>
          </p:cNvSpPr>
          <p:nvPr>
            <p:ph type="sldNum" sz="quarter" idx="12"/>
          </p:nvPr>
        </p:nvSpPr>
        <p:spPr>
          <a:xfrm>
            <a:off x="6962775" y="6456018"/>
            <a:ext cx="2057400" cy="365125"/>
          </a:xfrm>
        </p:spPr>
        <p:txBody>
          <a:bodyPr/>
          <a:lstStyle/>
          <a:p>
            <a:pPr>
              <a:defRPr/>
            </a:pPr>
            <a:fld id="{B62388E7-26EF-4714-A632-9B7D7908684B}" type="slidenum">
              <a:rPr lang="zh-TW" altLang="en-US" sz="1800" smtClean="0">
                <a:solidFill>
                  <a:schemeClr val="tx1">
                    <a:lumMod val="65000"/>
                    <a:lumOff val="35000"/>
                  </a:schemeClr>
                </a:solidFill>
              </a:rPr>
              <a:pPr>
                <a:defRPr/>
              </a:pPr>
              <a:t>1</a:t>
            </a:fld>
            <a:endParaRPr lang="zh-TW" altLang="en-US" sz="1800" dirty="0">
              <a:solidFill>
                <a:schemeClr val="tx1">
                  <a:lumMod val="65000"/>
                  <a:lumOff val="35000"/>
                </a:schemeClr>
              </a:solidFill>
            </a:endParaRPr>
          </a:p>
        </p:txBody>
      </p:sp>
      <p:sp>
        <p:nvSpPr>
          <p:cNvPr id="14" name="文字方塊 13">
            <a:extLst>
              <a:ext uri="{FF2B5EF4-FFF2-40B4-BE49-F238E27FC236}">
                <a16:creationId xmlns:a16="http://schemas.microsoft.com/office/drawing/2014/main" id="{6C8078ED-7C3F-4D0E-8CB1-381655D4DD65}"/>
              </a:ext>
            </a:extLst>
          </p:cNvPr>
          <p:cNvSpPr txBox="1"/>
          <p:nvPr/>
        </p:nvSpPr>
        <p:spPr>
          <a:xfrm>
            <a:off x="1307341" y="258019"/>
            <a:ext cx="7074188" cy="830997"/>
          </a:xfrm>
          <a:prstGeom prst="rect">
            <a:avLst/>
          </a:prstGeom>
          <a:noFill/>
        </p:spPr>
        <p:txBody>
          <a:bodyPr wrap="square" rtlCol="0">
            <a:spAutoFit/>
          </a:bodyPr>
          <a:lstStyle/>
          <a:p>
            <a:pPr algn="ctr"/>
            <a:r>
              <a:rPr lang="zh-TW" altLang="en-US" sz="4800" dirty="0">
                <a:ln w="12700">
                  <a:solidFill>
                    <a:schemeClr val="bg1"/>
                  </a:solidFill>
                </a:ln>
                <a:solidFill>
                  <a:schemeClr val="tx2">
                    <a:lumMod val="75000"/>
                  </a:schemeClr>
                </a:solidFill>
                <a:effectLst>
                  <a:outerShdw blurRad="38100" dist="38100" dir="2700000" algn="tl">
                    <a:srgbClr val="000000">
                      <a:alpha val="43137"/>
                    </a:srgbClr>
                  </a:outerShdw>
                </a:effectLst>
                <a:latin typeface="華康新特黑體" panose="02010609010101010101" pitchFamily="49" charset="-120"/>
                <a:ea typeface="華康新特黑體" panose="02010609010101010101" pitchFamily="49" charset="-120"/>
                <a:cs typeface="+mj-cs"/>
              </a:rPr>
              <a:t>簡 報 大 綱</a:t>
            </a:r>
          </a:p>
        </p:txBody>
      </p:sp>
      <p:pic>
        <p:nvPicPr>
          <p:cNvPr id="32" name="圖片 31" descr="一張含有 字型, 圖形, 筆跡, 文字 的圖片&#10;&#10;自動產生的描述">
            <a:extLst>
              <a:ext uri="{FF2B5EF4-FFF2-40B4-BE49-F238E27FC236}">
                <a16:creationId xmlns:a16="http://schemas.microsoft.com/office/drawing/2014/main" id="{AA24E39A-EB83-4A69-A08D-730F5CD8D9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747" y="169166"/>
            <a:ext cx="2320309" cy="723836"/>
          </a:xfrm>
          <a:prstGeom prst="rect">
            <a:avLst/>
          </a:prstGeom>
        </p:spPr>
      </p:pic>
      <p:pic>
        <p:nvPicPr>
          <p:cNvPr id="4" name="圖片 3">
            <a:extLst>
              <a:ext uri="{FF2B5EF4-FFF2-40B4-BE49-F238E27FC236}">
                <a16:creationId xmlns:a16="http://schemas.microsoft.com/office/drawing/2014/main" id="{4AAD68A5-7069-4740-86DC-EA63B179305B}"/>
              </a:ext>
            </a:extLst>
          </p:cNvPr>
          <p:cNvPicPr>
            <a:picLocks noChangeAspect="1"/>
          </p:cNvPicPr>
          <p:nvPr/>
        </p:nvPicPr>
        <p:blipFill>
          <a:blip r:embed="rId4"/>
          <a:stretch>
            <a:fillRect/>
          </a:stretch>
        </p:blipFill>
        <p:spPr>
          <a:xfrm>
            <a:off x="1171575" y="2297872"/>
            <a:ext cx="6696076" cy="3277057"/>
          </a:xfrm>
          <a:prstGeom prst="rect">
            <a:avLst/>
          </a:prstGeom>
        </p:spPr>
      </p:pic>
    </p:spTree>
    <p:extLst>
      <p:ext uri="{BB962C8B-B14F-4D97-AF65-F5344CB8AC3E}">
        <p14:creationId xmlns:p14="http://schemas.microsoft.com/office/powerpoint/2010/main" val="397928317"/>
      </p:ext>
    </p:extLst>
  </p:cSld>
  <p:clrMapOvr>
    <a:masterClrMapping/>
  </p:clrMapOvr>
  <p:transition>
    <p:wheel spokes="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接點 8"/>
          <p:cNvCxnSpPr>
            <a:cxnSpLocks/>
          </p:cNvCxnSpPr>
          <p:nvPr/>
        </p:nvCxnSpPr>
        <p:spPr>
          <a:xfrm>
            <a:off x="0" y="831478"/>
            <a:ext cx="9144000"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3" name="橢圓 32"/>
          <p:cNvSpPr/>
          <p:nvPr/>
        </p:nvSpPr>
        <p:spPr>
          <a:xfrm>
            <a:off x="8658225" y="6477000"/>
            <a:ext cx="323850" cy="323850"/>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華康魏碑體(P)"/>
              <a:ea typeface="微軟正黑體" pitchFamily="34" charset="-120"/>
            </a:endParaRPr>
          </a:p>
        </p:txBody>
      </p:sp>
      <p:sp>
        <p:nvSpPr>
          <p:cNvPr id="3" name="投影片編號版面配置區 2"/>
          <p:cNvSpPr>
            <a:spLocks noGrp="1"/>
          </p:cNvSpPr>
          <p:nvPr>
            <p:ph type="sldNum" sz="quarter" idx="12"/>
          </p:nvPr>
        </p:nvSpPr>
        <p:spPr>
          <a:xfrm>
            <a:off x="6962775" y="6456018"/>
            <a:ext cx="2057400" cy="365125"/>
          </a:xfrm>
        </p:spPr>
        <p:txBody>
          <a:bodyPr/>
          <a:lstStyle/>
          <a:p>
            <a:pPr>
              <a:defRPr/>
            </a:pPr>
            <a:fld id="{B62388E7-26EF-4714-A632-9B7D7908684B}" type="slidenum">
              <a:rPr lang="zh-TW" altLang="en-US" sz="1800" smtClean="0">
                <a:solidFill>
                  <a:schemeClr val="tx1">
                    <a:lumMod val="65000"/>
                    <a:lumOff val="35000"/>
                  </a:schemeClr>
                </a:solidFill>
              </a:rPr>
              <a:pPr>
                <a:defRPr/>
              </a:pPr>
              <a:t>19</a:t>
            </a:fld>
            <a:endParaRPr lang="zh-TW" altLang="en-US" sz="1800" dirty="0">
              <a:solidFill>
                <a:schemeClr val="tx1">
                  <a:lumMod val="65000"/>
                  <a:lumOff val="35000"/>
                </a:schemeClr>
              </a:solidFill>
            </a:endParaRPr>
          </a:p>
        </p:txBody>
      </p:sp>
      <p:sp>
        <p:nvSpPr>
          <p:cNvPr id="14" name="文字方塊 13">
            <a:extLst>
              <a:ext uri="{FF2B5EF4-FFF2-40B4-BE49-F238E27FC236}">
                <a16:creationId xmlns:a16="http://schemas.microsoft.com/office/drawing/2014/main" id="{6C8078ED-7C3F-4D0E-8CB1-381655D4DD65}"/>
              </a:ext>
            </a:extLst>
          </p:cNvPr>
          <p:cNvSpPr txBox="1"/>
          <p:nvPr/>
        </p:nvSpPr>
        <p:spPr>
          <a:xfrm>
            <a:off x="1631191" y="88478"/>
            <a:ext cx="7074188" cy="646331"/>
          </a:xfrm>
          <a:prstGeom prst="rect">
            <a:avLst/>
          </a:prstGeom>
          <a:noFill/>
        </p:spPr>
        <p:txBody>
          <a:bodyPr wrap="square" rtlCol="0">
            <a:spAutoFit/>
          </a:bodyPr>
          <a:lstStyle/>
          <a:p>
            <a:pPr algn="ctr"/>
            <a:r>
              <a:rPr lang="zh-TW" altLang="en-US" sz="3600" dirty="0">
                <a:ln w="12700">
                  <a:solidFill>
                    <a:schemeClr val="bg1"/>
                  </a:solidFill>
                </a:ln>
                <a:solidFill>
                  <a:schemeClr val="tx2">
                    <a:lumMod val="75000"/>
                  </a:schemeClr>
                </a:solidFill>
                <a:effectLst>
                  <a:outerShdw blurRad="38100" dist="38100" dir="2700000" algn="tl">
                    <a:srgbClr val="000000">
                      <a:alpha val="43137"/>
                    </a:srgbClr>
                  </a:outerShdw>
                </a:effectLst>
                <a:latin typeface="華康新特黑體" panose="02010609010101010101" pitchFamily="49" charset="-120"/>
                <a:ea typeface="華康新特黑體" panose="02010609010101010101" pitchFamily="49" charset="-120"/>
                <a:cs typeface="+mj-cs"/>
              </a:rPr>
              <a:t>貳、業務查核重點</a:t>
            </a:r>
          </a:p>
        </p:txBody>
      </p:sp>
      <p:sp>
        <p:nvSpPr>
          <p:cNvPr id="4" name="文字方塊 3">
            <a:extLst>
              <a:ext uri="{FF2B5EF4-FFF2-40B4-BE49-F238E27FC236}">
                <a16:creationId xmlns:a16="http://schemas.microsoft.com/office/drawing/2014/main" id="{473712AC-4C3F-4FB7-86E2-FFBC71B13537}"/>
              </a:ext>
            </a:extLst>
          </p:cNvPr>
          <p:cNvSpPr txBox="1"/>
          <p:nvPr/>
        </p:nvSpPr>
        <p:spPr>
          <a:xfrm>
            <a:off x="277309" y="1063459"/>
            <a:ext cx="4828091" cy="523220"/>
          </a:xfrm>
          <a:prstGeom prst="rect">
            <a:avLst/>
          </a:prstGeom>
          <a:solidFill>
            <a:schemeClr val="accent6">
              <a:lumMod val="50000"/>
            </a:schemeClr>
          </a:solidFill>
        </p:spPr>
        <p:txBody>
          <a:bodyPr wrap="square" rtlCol="0">
            <a:spAutoFit/>
          </a:bodyPr>
          <a:lstStyle/>
          <a:p>
            <a:r>
              <a:rPr lang="zh-TW" altLang="en-US" sz="2800" b="1" dirty="0">
                <a:solidFill>
                  <a:schemeClr val="lt1"/>
                </a:solidFill>
                <a:latin typeface="微軟正黑體" panose="020B0604030504040204" pitchFamily="34" charset="-120"/>
                <a:ea typeface="微軟正黑體" panose="020B0604030504040204" pitchFamily="34" charset="-120"/>
              </a:rPr>
              <a:t>查核重點八：委託銷售契約書</a:t>
            </a:r>
          </a:p>
        </p:txBody>
      </p:sp>
      <p:pic>
        <p:nvPicPr>
          <p:cNvPr id="10" name="圖片 9" descr="一張含有 字型, 圖形, 筆跡, 文字 的圖片&#10;&#10;自動產生的描述">
            <a:extLst>
              <a:ext uri="{FF2B5EF4-FFF2-40B4-BE49-F238E27FC236}">
                <a16:creationId xmlns:a16="http://schemas.microsoft.com/office/drawing/2014/main" id="{1F143783-8E69-4BBE-B66C-4D72C3E3C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50" y="127488"/>
            <a:ext cx="1711381" cy="533877"/>
          </a:xfrm>
          <a:prstGeom prst="rect">
            <a:avLst/>
          </a:prstGeom>
        </p:spPr>
      </p:pic>
      <p:sp>
        <p:nvSpPr>
          <p:cNvPr id="17" name="文字方塊 16">
            <a:extLst>
              <a:ext uri="{FF2B5EF4-FFF2-40B4-BE49-F238E27FC236}">
                <a16:creationId xmlns:a16="http://schemas.microsoft.com/office/drawing/2014/main" id="{0822E44E-DDD0-48C4-886A-D9BB53692538}"/>
              </a:ext>
            </a:extLst>
          </p:cNvPr>
          <p:cNvSpPr txBox="1"/>
          <p:nvPr/>
        </p:nvSpPr>
        <p:spPr>
          <a:xfrm>
            <a:off x="241624" y="1675364"/>
            <a:ext cx="8349925" cy="470770"/>
          </a:xfrm>
          <a:prstGeom prst="rect">
            <a:avLst/>
          </a:prstGeom>
          <a:noFill/>
        </p:spPr>
        <p:txBody>
          <a:bodyPr wrap="square">
            <a:spAutoFit/>
          </a:bodyPr>
          <a:lstStyle/>
          <a:p>
            <a:pPr marL="342900" indent="-342900">
              <a:lnSpc>
                <a:spcPts val="3200"/>
              </a:lnSpc>
              <a:buFont typeface="Wingdings" panose="05000000000000000000" pitchFamily="2" charset="2"/>
              <a:buChar char="u"/>
            </a:pPr>
            <a:r>
              <a:rPr lang="zh-TW" altLang="en-US" sz="2400" b="1" dirty="0">
                <a:latin typeface="微軟正黑體" panose="020B0604030504040204" pitchFamily="34" charset="-120"/>
                <a:ea typeface="微軟正黑體" panose="020B0604030504040204" pitchFamily="34" charset="-120"/>
              </a:rPr>
              <a:t>審閱期期間計算：</a:t>
            </a:r>
          </a:p>
        </p:txBody>
      </p:sp>
      <p:pic>
        <p:nvPicPr>
          <p:cNvPr id="8" name="圖片 7">
            <a:extLst>
              <a:ext uri="{FF2B5EF4-FFF2-40B4-BE49-F238E27FC236}">
                <a16:creationId xmlns:a16="http://schemas.microsoft.com/office/drawing/2014/main" id="{94F2F654-9B40-4D62-B5AE-E4A2015BACF9}"/>
              </a:ext>
            </a:extLst>
          </p:cNvPr>
          <p:cNvPicPr>
            <a:picLocks noChangeAspect="1"/>
          </p:cNvPicPr>
          <p:nvPr/>
        </p:nvPicPr>
        <p:blipFill>
          <a:blip r:embed="rId4"/>
          <a:stretch>
            <a:fillRect/>
          </a:stretch>
        </p:blipFill>
        <p:spPr>
          <a:xfrm>
            <a:off x="1920931" y="2670458"/>
            <a:ext cx="4454392" cy="1202564"/>
          </a:xfrm>
          <a:prstGeom prst="rect">
            <a:avLst/>
          </a:prstGeom>
          <a:ln>
            <a:solidFill>
              <a:schemeClr val="tx1"/>
            </a:solidFill>
          </a:ln>
        </p:spPr>
      </p:pic>
      <p:sp>
        <p:nvSpPr>
          <p:cNvPr id="15" name="文字方塊 14">
            <a:extLst>
              <a:ext uri="{FF2B5EF4-FFF2-40B4-BE49-F238E27FC236}">
                <a16:creationId xmlns:a16="http://schemas.microsoft.com/office/drawing/2014/main" id="{603A64EF-3FB9-4E80-B38D-32B724A8D36C}"/>
              </a:ext>
            </a:extLst>
          </p:cNvPr>
          <p:cNvSpPr txBox="1"/>
          <p:nvPr/>
        </p:nvSpPr>
        <p:spPr>
          <a:xfrm>
            <a:off x="1852602" y="2311425"/>
            <a:ext cx="4591050" cy="338554"/>
          </a:xfrm>
          <a:prstGeom prst="rect">
            <a:avLst/>
          </a:prstGeom>
          <a:noFill/>
        </p:spPr>
        <p:txBody>
          <a:bodyPr wrap="square">
            <a:spAutoFit/>
          </a:bodyPr>
          <a:lstStyle/>
          <a:p>
            <a:r>
              <a:rPr lang="zh-TW" altLang="en-US" sz="1600" b="1" dirty="0">
                <a:solidFill>
                  <a:sysClr val="windowText" lastClr="000000"/>
                </a:solidFill>
                <a:latin typeface="Microsoft JhengHei UI" panose="020B0604030504040204" pitchFamily="34" charset="-120"/>
                <a:ea typeface="Microsoft JhengHei UI" panose="020B0604030504040204" pitchFamily="34" charset="-120"/>
              </a:rPr>
              <a:t>不動產委託銷售契約書範本</a:t>
            </a:r>
          </a:p>
        </p:txBody>
      </p:sp>
      <p:sp>
        <p:nvSpPr>
          <p:cNvPr id="16" name="文字方塊 15">
            <a:extLst>
              <a:ext uri="{FF2B5EF4-FFF2-40B4-BE49-F238E27FC236}">
                <a16:creationId xmlns:a16="http://schemas.microsoft.com/office/drawing/2014/main" id="{79C3CD16-3A9C-410E-9640-AB36951D6CDC}"/>
              </a:ext>
            </a:extLst>
          </p:cNvPr>
          <p:cNvSpPr txBox="1"/>
          <p:nvPr/>
        </p:nvSpPr>
        <p:spPr>
          <a:xfrm>
            <a:off x="1173081" y="4116842"/>
            <a:ext cx="6487008" cy="923330"/>
          </a:xfrm>
          <a:prstGeom prst="rect">
            <a:avLst/>
          </a:prstGeom>
          <a:noFill/>
          <a:ln>
            <a:solidFill>
              <a:schemeClr val="tx1"/>
            </a:solidFill>
          </a:ln>
        </p:spPr>
        <p:txBody>
          <a:bodyPr wrap="square" rtlCol="0">
            <a:spAutoFit/>
          </a:bodyPr>
          <a:lstStyle/>
          <a:p>
            <a:r>
              <a:rPr lang="zh-TW" altLang="en-US" dirty="0">
                <a:latin typeface="標楷體" panose="03000509000000000000" pitchFamily="65" charset="-120"/>
                <a:ea typeface="標楷體" panose="03000509000000000000" pitchFamily="65" charset="-120"/>
              </a:rPr>
              <a:t>本定型化契約於中華民國</a:t>
            </a:r>
            <a:r>
              <a:rPr lang="en-US" altLang="zh-TW" b="1" dirty="0">
                <a:latin typeface="標楷體" panose="03000509000000000000" pitchFamily="65" charset="-120"/>
                <a:ea typeface="標楷體" panose="03000509000000000000" pitchFamily="65" charset="-120"/>
              </a:rPr>
              <a:t>113</a:t>
            </a:r>
            <a:r>
              <a:rPr lang="zh-TW" altLang="en-US" b="1" dirty="0">
                <a:latin typeface="標楷體" panose="03000509000000000000" pitchFamily="65" charset="-120"/>
                <a:ea typeface="標楷體" panose="03000509000000000000" pitchFamily="65" charset="-120"/>
              </a:rPr>
              <a:t>年</a:t>
            </a:r>
            <a:r>
              <a:rPr lang="en-US" altLang="zh-TW" b="1" dirty="0">
                <a:latin typeface="標楷體" panose="03000509000000000000" pitchFamily="65" charset="-120"/>
                <a:ea typeface="標楷體" panose="03000509000000000000" pitchFamily="65" charset="-120"/>
              </a:rPr>
              <a:t>3</a:t>
            </a:r>
            <a:r>
              <a:rPr lang="zh-TW" altLang="en-US" b="1" dirty="0">
                <a:latin typeface="標楷體" panose="03000509000000000000" pitchFamily="65" charset="-120"/>
                <a:ea typeface="標楷體" panose="03000509000000000000" pitchFamily="65" charset="-120"/>
              </a:rPr>
              <a:t>月</a:t>
            </a:r>
            <a:r>
              <a:rPr lang="en-US" altLang="zh-TW"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日</a:t>
            </a:r>
            <a:r>
              <a:rPr lang="zh-TW" altLang="en-US" dirty="0">
                <a:latin typeface="標楷體" panose="03000509000000000000" pitchFamily="65" charset="-120"/>
                <a:ea typeface="標楷體" panose="03000509000000000000" pitchFamily="65" charset="-120"/>
              </a:rPr>
              <a:t>經委託人攜回審閱</a:t>
            </a:r>
            <a:r>
              <a:rPr lang="en-US" altLang="zh-TW" b="1" u="sng" dirty="0">
                <a:latin typeface="標楷體" panose="03000509000000000000" pitchFamily="65" charset="-120"/>
                <a:ea typeface="標楷體" panose="03000509000000000000" pitchFamily="65" charset="-120"/>
              </a:rPr>
              <a:t>3</a:t>
            </a:r>
            <a:r>
              <a:rPr lang="zh-TW" altLang="en-US" b="1" u="sng" dirty="0">
                <a:latin typeface="標楷體" panose="03000509000000000000" pitchFamily="65" charset="-120"/>
                <a:ea typeface="標楷體" panose="03000509000000000000" pitchFamily="65" charset="-120"/>
              </a:rPr>
              <a:t>日</a:t>
            </a:r>
            <a:r>
              <a:rPr lang="zh-TW" altLang="en-US" dirty="0">
                <a:latin typeface="標楷體" panose="03000509000000000000" pitchFamily="65" charset="-120"/>
                <a:ea typeface="標楷體" panose="03000509000000000000" pitchFamily="65" charset="-120"/>
              </a:rPr>
              <a:t>。</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委託人簽章：○○○</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委託契約書簽日期：</a:t>
            </a:r>
            <a:r>
              <a:rPr lang="en-US" altLang="zh-TW" b="1" dirty="0">
                <a:latin typeface="標楷體" panose="03000509000000000000" pitchFamily="65" charset="-120"/>
                <a:ea typeface="標楷體" panose="03000509000000000000" pitchFamily="65" charset="-120"/>
              </a:rPr>
              <a:t>113</a:t>
            </a:r>
            <a:r>
              <a:rPr lang="zh-TW" altLang="en-US" b="1" dirty="0">
                <a:latin typeface="標楷體" panose="03000509000000000000" pitchFamily="65" charset="-120"/>
                <a:ea typeface="標楷體" panose="03000509000000000000" pitchFamily="65" charset="-120"/>
              </a:rPr>
              <a:t>年</a:t>
            </a:r>
            <a:r>
              <a:rPr lang="en-US" altLang="zh-TW" b="1" dirty="0">
                <a:latin typeface="標楷體" panose="03000509000000000000" pitchFamily="65" charset="-120"/>
                <a:ea typeface="標楷體" panose="03000509000000000000" pitchFamily="65" charset="-120"/>
              </a:rPr>
              <a:t>3</a:t>
            </a:r>
            <a:r>
              <a:rPr lang="zh-TW" altLang="en-US" b="1" dirty="0">
                <a:latin typeface="標楷體" panose="03000509000000000000" pitchFamily="65" charset="-120"/>
                <a:ea typeface="標楷體" panose="03000509000000000000" pitchFamily="65" charset="-120"/>
              </a:rPr>
              <a:t>月</a:t>
            </a:r>
            <a:r>
              <a:rPr lang="en-US" altLang="zh-TW"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日</a:t>
            </a:r>
          </a:p>
        </p:txBody>
      </p:sp>
      <p:sp>
        <p:nvSpPr>
          <p:cNvPr id="19" name="文字方塊 18">
            <a:extLst>
              <a:ext uri="{FF2B5EF4-FFF2-40B4-BE49-F238E27FC236}">
                <a16:creationId xmlns:a16="http://schemas.microsoft.com/office/drawing/2014/main" id="{3D37E6F6-FC3C-4F62-BAA5-0B9F347B721C}"/>
              </a:ext>
            </a:extLst>
          </p:cNvPr>
          <p:cNvSpPr txBox="1"/>
          <p:nvPr/>
        </p:nvSpPr>
        <p:spPr>
          <a:xfrm>
            <a:off x="1173081" y="5226942"/>
            <a:ext cx="6487008" cy="923330"/>
          </a:xfrm>
          <a:prstGeom prst="rect">
            <a:avLst/>
          </a:prstGeom>
          <a:noFill/>
          <a:ln>
            <a:solidFill>
              <a:schemeClr val="tx1"/>
            </a:solidFill>
          </a:ln>
        </p:spPr>
        <p:txBody>
          <a:bodyPr wrap="square" rtlCol="0">
            <a:spAutoFit/>
          </a:bodyPr>
          <a:lstStyle/>
          <a:p>
            <a:r>
              <a:rPr lang="zh-TW" altLang="en-US" dirty="0">
                <a:latin typeface="標楷體" panose="03000509000000000000" pitchFamily="65" charset="-120"/>
                <a:ea typeface="標楷體" panose="03000509000000000000" pitchFamily="65" charset="-120"/>
              </a:rPr>
              <a:t>本定型化契約於中華民國</a:t>
            </a:r>
            <a:r>
              <a:rPr lang="en-US" altLang="zh-TW" b="1" dirty="0">
                <a:latin typeface="標楷體" panose="03000509000000000000" pitchFamily="65" charset="-120"/>
                <a:ea typeface="標楷體" panose="03000509000000000000" pitchFamily="65" charset="-120"/>
              </a:rPr>
              <a:t>113</a:t>
            </a:r>
            <a:r>
              <a:rPr lang="zh-TW" altLang="en-US" b="1" dirty="0">
                <a:latin typeface="標楷體" panose="03000509000000000000" pitchFamily="65" charset="-120"/>
                <a:ea typeface="標楷體" panose="03000509000000000000" pitchFamily="65" charset="-120"/>
              </a:rPr>
              <a:t>年</a:t>
            </a:r>
            <a:r>
              <a:rPr lang="en-US" altLang="zh-TW" b="1" dirty="0">
                <a:latin typeface="標楷體" panose="03000509000000000000" pitchFamily="65" charset="-120"/>
                <a:ea typeface="標楷體" panose="03000509000000000000" pitchFamily="65" charset="-120"/>
              </a:rPr>
              <a:t>3</a:t>
            </a:r>
            <a:r>
              <a:rPr lang="zh-TW" altLang="en-US" b="1" dirty="0">
                <a:latin typeface="標楷體" panose="03000509000000000000" pitchFamily="65" charset="-120"/>
                <a:ea typeface="標楷體" panose="03000509000000000000" pitchFamily="65" charset="-120"/>
              </a:rPr>
              <a:t>月</a:t>
            </a:r>
            <a:r>
              <a:rPr lang="en-US" altLang="zh-TW"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日</a:t>
            </a:r>
            <a:r>
              <a:rPr lang="zh-TW" altLang="en-US" dirty="0">
                <a:latin typeface="標楷體" panose="03000509000000000000" pitchFamily="65" charset="-120"/>
                <a:ea typeface="標楷體" panose="03000509000000000000" pitchFamily="65" charset="-120"/>
              </a:rPr>
              <a:t>經委託人攜回審閱</a:t>
            </a:r>
            <a:r>
              <a:rPr lang="en-US" altLang="zh-TW" b="1" u="sng" dirty="0">
                <a:latin typeface="標楷體" panose="03000509000000000000" pitchFamily="65" charset="-120"/>
                <a:ea typeface="標楷體" panose="03000509000000000000" pitchFamily="65" charset="-120"/>
              </a:rPr>
              <a:t>3</a:t>
            </a:r>
            <a:r>
              <a:rPr lang="zh-TW" altLang="en-US" b="1" u="sng" dirty="0">
                <a:latin typeface="標楷體" panose="03000509000000000000" pitchFamily="65" charset="-120"/>
                <a:ea typeface="標楷體" panose="03000509000000000000" pitchFamily="65" charset="-120"/>
              </a:rPr>
              <a:t>日</a:t>
            </a:r>
            <a:r>
              <a:rPr lang="zh-TW" altLang="en-US" dirty="0">
                <a:latin typeface="標楷體" panose="03000509000000000000" pitchFamily="65" charset="-120"/>
                <a:ea typeface="標楷體" panose="03000509000000000000" pitchFamily="65" charset="-120"/>
              </a:rPr>
              <a:t>。</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委託人簽章：○○○</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委託契約書簽日期：</a:t>
            </a:r>
            <a:r>
              <a:rPr lang="en-US" altLang="zh-TW" b="1" dirty="0">
                <a:latin typeface="標楷體" panose="03000509000000000000" pitchFamily="65" charset="-120"/>
                <a:ea typeface="標楷體" panose="03000509000000000000" pitchFamily="65" charset="-120"/>
              </a:rPr>
              <a:t>113</a:t>
            </a:r>
            <a:r>
              <a:rPr lang="zh-TW" altLang="en-US" b="1" dirty="0">
                <a:latin typeface="標楷體" panose="03000509000000000000" pitchFamily="65" charset="-120"/>
                <a:ea typeface="標楷體" panose="03000509000000000000" pitchFamily="65" charset="-120"/>
              </a:rPr>
              <a:t>年</a:t>
            </a:r>
            <a:r>
              <a:rPr lang="en-US" altLang="zh-TW" b="1" dirty="0">
                <a:latin typeface="標楷體" panose="03000509000000000000" pitchFamily="65" charset="-120"/>
                <a:ea typeface="標楷體" panose="03000509000000000000" pitchFamily="65" charset="-120"/>
              </a:rPr>
              <a:t>3</a:t>
            </a:r>
            <a:r>
              <a:rPr lang="zh-TW" altLang="en-US" b="1" dirty="0">
                <a:latin typeface="標楷體" panose="03000509000000000000" pitchFamily="65" charset="-120"/>
                <a:ea typeface="標楷體" panose="03000509000000000000" pitchFamily="65" charset="-120"/>
              </a:rPr>
              <a:t>月</a:t>
            </a:r>
            <a:r>
              <a:rPr lang="en-US" altLang="zh-TW" b="1" dirty="0">
                <a:latin typeface="標楷體" panose="03000509000000000000" pitchFamily="65" charset="-120"/>
                <a:ea typeface="標楷體" panose="03000509000000000000" pitchFamily="65" charset="-120"/>
              </a:rPr>
              <a:t>4</a:t>
            </a:r>
            <a:r>
              <a:rPr lang="zh-TW" altLang="en-US" b="1" dirty="0">
                <a:latin typeface="標楷體" panose="03000509000000000000" pitchFamily="65" charset="-120"/>
                <a:ea typeface="標楷體" panose="03000509000000000000" pitchFamily="65" charset="-120"/>
              </a:rPr>
              <a:t>日</a:t>
            </a:r>
          </a:p>
        </p:txBody>
      </p:sp>
      <p:sp>
        <p:nvSpPr>
          <p:cNvPr id="21" name="文字方塊 20">
            <a:extLst>
              <a:ext uri="{FF2B5EF4-FFF2-40B4-BE49-F238E27FC236}">
                <a16:creationId xmlns:a16="http://schemas.microsoft.com/office/drawing/2014/main" id="{BC6E4597-AFFB-44A7-9E14-538FDD143CAB}"/>
              </a:ext>
            </a:extLst>
          </p:cNvPr>
          <p:cNvSpPr txBox="1"/>
          <p:nvPr/>
        </p:nvSpPr>
        <p:spPr>
          <a:xfrm>
            <a:off x="1096882" y="6269248"/>
            <a:ext cx="6639407" cy="369332"/>
          </a:xfrm>
          <a:prstGeom prst="rect">
            <a:avLst/>
          </a:prstGeom>
          <a:noFill/>
        </p:spPr>
        <p:txBody>
          <a:bodyPr wrap="square">
            <a:spAutoFit/>
          </a:bodyPr>
          <a:lstStyle/>
          <a:p>
            <a:r>
              <a:rPr lang="zh-TW" altLang="en-US" dirty="0">
                <a:solidFill>
                  <a:srgbClr val="0000FF"/>
                </a:solidFill>
                <a:latin typeface="華康粗圓體" panose="020F0709000000000000" pitchFamily="49" charset="-120"/>
                <a:ea typeface="華康粗圓體" panose="020F0709000000000000" pitchFamily="49" charset="-120"/>
              </a:rPr>
              <a:t>民法第</a:t>
            </a:r>
            <a:r>
              <a:rPr lang="en-US" altLang="zh-TW" dirty="0">
                <a:solidFill>
                  <a:srgbClr val="0000FF"/>
                </a:solidFill>
                <a:latin typeface="華康粗圓體" panose="020F0709000000000000" pitchFamily="49" charset="-120"/>
                <a:ea typeface="華康粗圓體" panose="020F0709000000000000" pitchFamily="49" charset="-120"/>
              </a:rPr>
              <a:t>120</a:t>
            </a:r>
            <a:r>
              <a:rPr lang="zh-TW" altLang="en-US" dirty="0">
                <a:solidFill>
                  <a:srgbClr val="0000FF"/>
                </a:solidFill>
                <a:latin typeface="華康粗圓體" panose="020F0709000000000000" pitchFamily="49" charset="-120"/>
                <a:ea typeface="華康粗圓體" panose="020F0709000000000000" pitchFamily="49" charset="-120"/>
              </a:rPr>
              <a:t>條：以日、星期、月或年定期間者，其始日不算入。</a:t>
            </a:r>
          </a:p>
        </p:txBody>
      </p:sp>
      <p:sp>
        <p:nvSpPr>
          <p:cNvPr id="22" name="乘號 21">
            <a:extLst>
              <a:ext uri="{FF2B5EF4-FFF2-40B4-BE49-F238E27FC236}">
                <a16:creationId xmlns:a16="http://schemas.microsoft.com/office/drawing/2014/main" id="{74C1A8C2-A5EB-4C7D-87A8-F4286604CCB5}"/>
              </a:ext>
            </a:extLst>
          </p:cNvPr>
          <p:cNvSpPr/>
          <p:nvPr/>
        </p:nvSpPr>
        <p:spPr>
          <a:xfrm>
            <a:off x="547747" y="4187841"/>
            <a:ext cx="818066" cy="920125"/>
          </a:xfrm>
          <a:prstGeom prst="mathMultiply">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0" name="流程圖: 接點 19">
            <a:extLst>
              <a:ext uri="{FF2B5EF4-FFF2-40B4-BE49-F238E27FC236}">
                <a16:creationId xmlns:a16="http://schemas.microsoft.com/office/drawing/2014/main" id="{8595CFDE-B74D-44C3-9DDE-AB4D898C0E1A}"/>
              </a:ext>
            </a:extLst>
          </p:cNvPr>
          <p:cNvSpPr/>
          <p:nvPr/>
        </p:nvSpPr>
        <p:spPr>
          <a:xfrm>
            <a:off x="713892" y="5499703"/>
            <a:ext cx="485775" cy="457410"/>
          </a:xfrm>
          <a:prstGeom prst="flowChartConnector">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957753771"/>
      </p:ext>
    </p:extLst>
  </p:cSld>
  <p:clrMapOvr>
    <a:masterClrMapping/>
  </p:clrMapOvr>
  <p:transition>
    <p:wheel spokes="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接點 8"/>
          <p:cNvCxnSpPr>
            <a:cxnSpLocks/>
          </p:cNvCxnSpPr>
          <p:nvPr/>
        </p:nvCxnSpPr>
        <p:spPr>
          <a:xfrm>
            <a:off x="0" y="831478"/>
            <a:ext cx="9144000"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3" name="橢圓 32"/>
          <p:cNvSpPr/>
          <p:nvPr/>
        </p:nvSpPr>
        <p:spPr>
          <a:xfrm>
            <a:off x="8658225" y="6477000"/>
            <a:ext cx="323850" cy="323850"/>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華康魏碑體(P)"/>
              <a:ea typeface="微軟正黑體" pitchFamily="34" charset="-120"/>
            </a:endParaRPr>
          </a:p>
        </p:txBody>
      </p:sp>
      <p:sp>
        <p:nvSpPr>
          <p:cNvPr id="3" name="投影片編號版面配置區 2"/>
          <p:cNvSpPr>
            <a:spLocks noGrp="1"/>
          </p:cNvSpPr>
          <p:nvPr>
            <p:ph type="sldNum" sz="quarter" idx="12"/>
          </p:nvPr>
        </p:nvSpPr>
        <p:spPr>
          <a:xfrm>
            <a:off x="6962775" y="6456018"/>
            <a:ext cx="2057400" cy="365125"/>
          </a:xfrm>
        </p:spPr>
        <p:txBody>
          <a:bodyPr/>
          <a:lstStyle/>
          <a:p>
            <a:pPr>
              <a:defRPr/>
            </a:pPr>
            <a:fld id="{B62388E7-26EF-4714-A632-9B7D7908684B}" type="slidenum">
              <a:rPr lang="zh-TW" altLang="en-US" sz="1800" smtClean="0">
                <a:solidFill>
                  <a:schemeClr val="tx1">
                    <a:lumMod val="65000"/>
                    <a:lumOff val="35000"/>
                  </a:schemeClr>
                </a:solidFill>
              </a:rPr>
              <a:pPr>
                <a:defRPr/>
              </a:pPr>
              <a:t>20</a:t>
            </a:fld>
            <a:endParaRPr lang="zh-TW" altLang="en-US" sz="1800" dirty="0">
              <a:solidFill>
                <a:schemeClr val="tx1">
                  <a:lumMod val="65000"/>
                  <a:lumOff val="35000"/>
                </a:schemeClr>
              </a:solidFill>
            </a:endParaRPr>
          </a:p>
        </p:txBody>
      </p:sp>
      <p:sp>
        <p:nvSpPr>
          <p:cNvPr id="14" name="文字方塊 13">
            <a:extLst>
              <a:ext uri="{FF2B5EF4-FFF2-40B4-BE49-F238E27FC236}">
                <a16:creationId xmlns:a16="http://schemas.microsoft.com/office/drawing/2014/main" id="{6C8078ED-7C3F-4D0E-8CB1-381655D4DD65}"/>
              </a:ext>
            </a:extLst>
          </p:cNvPr>
          <p:cNvSpPr txBox="1"/>
          <p:nvPr/>
        </p:nvSpPr>
        <p:spPr>
          <a:xfrm>
            <a:off x="1631191" y="88478"/>
            <a:ext cx="7074188" cy="646331"/>
          </a:xfrm>
          <a:prstGeom prst="rect">
            <a:avLst/>
          </a:prstGeom>
          <a:noFill/>
        </p:spPr>
        <p:txBody>
          <a:bodyPr wrap="square" rtlCol="0">
            <a:spAutoFit/>
          </a:bodyPr>
          <a:lstStyle/>
          <a:p>
            <a:pPr algn="ctr"/>
            <a:r>
              <a:rPr lang="zh-TW" altLang="en-US" sz="3600" dirty="0">
                <a:ln w="12700">
                  <a:solidFill>
                    <a:schemeClr val="bg1"/>
                  </a:solidFill>
                </a:ln>
                <a:solidFill>
                  <a:schemeClr val="tx2">
                    <a:lumMod val="75000"/>
                  </a:schemeClr>
                </a:solidFill>
                <a:effectLst>
                  <a:outerShdw blurRad="38100" dist="38100" dir="2700000" algn="tl">
                    <a:srgbClr val="000000">
                      <a:alpha val="43137"/>
                    </a:srgbClr>
                  </a:outerShdw>
                </a:effectLst>
                <a:latin typeface="華康新特黑體" panose="02010609010101010101" pitchFamily="49" charset="-120"/>
                <a:ea typeface="華康新特黑體" panose="02010609010101010101" pitchFamily="49" charset="-120"/>
                <a:cs typeface="+mj-cs"/>
              </a:rPr>
              <a:t>貳、業務查核重點</a:t>
            </a:r>
          </a:p>
        </p:txBody>
      </p:sp>
      <p:pic>
        <p:nvPicPr>
          <p:cNvPr id="10" name="圖片 9" descr="一張含有 字型, 圖形, 筆跡, 文字 的圖片&#10;&#10;自動產生的描述">
            <a:extLst>
              <a:ext uri="{FF2B5EF4-FFF2-40B4-BE49-F238E27FC236}">
                <a16:creationId xmlns:a16="http://schemas.microsoft.com/office/drawing/2014/main" id="{1F143783-8E69-4BBE-B66C-4D72C3E3C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50" y="127488"/>
            <a:ext cx="1711381" cy="533877"/>
          </a:xfrm>
          <a:prstGeom prst="rect">
            <a:avLst/>
          </a:prstGeom>
        </p:spPr>
      </p:pic>
      <p:sp>
        <p:nvSpPr>
          <p:cNvPr id="17" name="文字方塊 16">
            <a:extLst>
              <a:ext uri="{FF2B5EF4-FFF2-40B4-BE49-F238E27FC236}">
                <a16:creationId xmlns:a16="http://schemas.microsoft.com/office/drawing/2014/main" id="{0822E44E-DDD0-48C4-886A-D9BB53692538}"/>
              </a:ext>
            </a:extLst>
          </p:cNvPr>
          <p:cNvSpPr txBox="1"/>
          <p:nvPr/>
        </p:nvSpPr>
        <p:spPr>
          <a:xfrm>
            <a:off x="209550" y="1034097"/>
            <a:ext cx="7311700" cy="461665"/>
          </a:xfrm>
          <a:prstGeom prst="rect">
            <a:avLst/>
          </a:prstGeom>
          <a:noFill/>
        </p:spPr>
        <p:txBody>
          <a:bodyPr wrap="square">
            <a:spAutoFit/>
          </a:bodyPr>
          <a:lstStyle/>
          <a:p>
            <a:pPr marL="342900" indent="-342900">
              <a:buFont typeface="Wingdings" panose="05000000000000000000" pitchFamily="2" charset="2"/>
              <a:buChar char="u"/>
            </a:pPr>
            <a:r>
              <a:rPr lang="zh-TW" altLang="en-US" sz="2400" b="1" dirty="0">
                <a:latin typeface="微軟正黑體" panose="020B0604030504040204" pitchFamily="34" charset="-120"/>
                <a:ea typeface="微軟正黑體" panose="020B0604030504040204" pitchFamily="34" charset="-120"/>
              </a:rPr>
              <a:t>審閱權條款不得以定型化條款供消費者選擇行使</a:t>
            </a:r>
          </a:p>
        </p:txBody>
      </p:sp>
      <p:sp>
        <p:nvSpPr>
          <p:cNvPr id="13" name="文字方塊 12">
            <a:extLst>
              <a:ext uri="{FF2B5EF4-FFF2-40B4-BE49-F238E27FC236}">
                <a16:creationId xmlns:a16="http://schemas.microsoft.com/office/drawing/2014/main" id="{63B420A8-702A-4EE1-9794-9D037857AD85}"/>
              </a:ext>
            </a:extLst>
          </p:cNvPr>
          <p:cNvSpPr txBox="1"/>
          <p:nvPr/>
        </p:nvSpPr>
        <p:spPr>
          <a:xfrm>
            <a:off x="609599" y="1598467"/>
            <a:ext cx="7924801" cy="708912"/>
          </a:xfrm>
          <a:prstGeom prst="rect">
            <a:avLst/>
          </a:prstGeom>
          <a:solidFill>
            <a:schemeClr val="accent3">
              <a:lumMod val="20000"/>
              <a:lumOff val="80000"/>
            </a:schemeClr>
          </a:solidFill>
        </p:spPr>
        <p:txBody>
          <a:bodyPr wrap="square">
            <a:spAutoFit/>
          </a:bodyPr>
          <a:lstStyle/>
          <a:p>
            <a:pPr>
              <a:lnSpc>
                <a:spcPts val="2500"/>
              </a:lnSpc>
            </a:pPr>
            <a:r>
              <a:rPr lang="zh-TW" altLang="en-US" b="1" dirty="0">
                <a:solidFill>
                  <a:sysClr val="windowText" lastClr="000000"/>
                </a:solidFill>
                <a:latin typeface="Microsoft JhengHei UI" panose="020B0604030504040204" pitchFamily="34" charset="-120"/>
                <a:ea typeface="Microsoft JhengHei UI" panose="020B0604030504040204" pitchFamily="34" charset="-120"/>
              </a:rPr>
              <a:t>內政部</a:t>
            </a:r>
            <a:r>
              <a:rPr lang="en-US" altLang="zh-TW" b="1" dirty="0">
                <a:solidFill>
                  <a:sysClr val="windowText" lastClr="000000"/>
                </a:solidFill>
                <a:latin typeface="Microsoft JhengHei UI" panose="020B0604030504040204" pitchFamily="34" charset="-120"/>
                <a:ea typeface="Microsoft JhengHei UI" panose="020B0604030504040204" pitchFamily="34" charset="-120"/>
              </a:rPr>
              <a:t>103</a:t>
            </a:r>
            <a:r>
              <a:rPr lang="zh-TW" altLang="en-US" b="1" dirty="0">
                <a:solidFill>
                  <a:sysClr val="windowText" lastClr="000000"/>
                </a:solidFill>
                <a:latin typeface="Microsoft JhengHei UI" panose="020B0604030504040204" pitchFamily="34" charset="-120"/>
                <a:ea typeface="Microsoft JhengHei UI" panose="020B0604030504040204" pitchFamily="34" charset="-120"/>
              </a:rPr>
              <a:t>年</a:t>
            </a:r>
            <a:r>
              <a:rPr lang="en-US" altLang="zh-TW" b="1" dirty="0">
                <a:solidFill>
                  <a:sysClr val="windowText" lastClr="000000"/>
                </a:solidFill>
                <a:latin typeface="Microsoft JhengHei UI" panose="020B0604030504040204" pitchFamily="34" charset="-120"/>
                <a:ea typeface="Microsoft JhengHei UI" panose="020B0604030504040204" pitchFamily="34" charset="-120"/>
              </a:rPr>
              <a:t>8</a:t>
            </a:r>
            <a:r>
              <a:rPr lang="zh-TW" altLang="en-US" b="1" dirty="0">
                <a:solidFill>
                  <a:sysClr val="windowText" lastClr="000000"/>
                </a:solidFill>
                <a:latin typeface="Microsoft JhengHei UI" panose="020B0604030504040204" pitchFamily="34" charset="-120"/>
                <a:ea typeface="Microsoft JhengHei UI" panose="020B0604030504040204" pitchFamily="34" charset="-120"/>
              </a:rPr>
              <a:t>月</a:t>
            </a:r>
            <a:r>
              <a:rPr lang="en-US" altLang="zh-TW" b="1" dirty="0">
                <a:solidFill>
                  <a:sysClr val="windowText" lastClr="000000"/>
                </a:solidFill>
                <a:latin typeface="Microsoft JhengHei UI" panose="020B0604030504040204" pitchFamily="34" charset="-120"/>
                <a:ea typeface="Microsoft JhengHei UI" panose="020B0604030504040204" pitchFamily="34" charset="-120"/>
              </a:rPr>
              <a:t>25</a:t>
            </a:r>
            <a:r>
              <a:rPr lang="zh-TW" altLang="en-US" b="1" dirty="0">
                <a:solidFill>
                  <a:sysClr val="windowText" lastClr="000000"/>
                </a:solidFill>
                <a:latin typeface="Microsoft JhengHei UI" panose="020B0604030504040204" pitchFamily="34" charset="-120"/>
                <a:ea typeface="Microsoft JhengHei UI" panose="020B0604030504040204" pitchFamily="34" charset="-120"/>
              </a:rPr>
              <a:t>日內授中辦地字第</a:t>
            </a:r>
            <a:r>
              <a:rPr lang="en-US" altLang="zh-TW" b="1" dirty="0">
                <a:solidFill>
                  <a:sysClr val="windowText" lastClr="000000"/>
                </a:solidFill>
                <a:latin typeface="Microsoft JhengHei UI" panose="020B0604030504040204" pitchFamily="34" charset="-120"/>
                <a:ea typeface="Microsoft JhengHei UI" panose="020B0604030504040204" pitchFamily="34" charset="-120"/>
              </a:rPr>
              <a:t>1036004164</a:t>
            </a:r>
            <a:r>
              <a:rPr lang="zh-TW" altLang="en-US" b="1" dirty="0">
                <a:solidFill>
                  <a:sysClr val="windowText" lastClr="000000"/>
                </a:solidFill>
                <a:latin typeface="Microsoft JhengHei UI" panose="020B0604030504040204" pitchFamily="34" charset="-120"/>
                <a:ea typeface="Microsoft JhengHei UI" panose="020B0604030504040204" pitchFamily="34" charset="-120"/>
              </a:rPr>
              <a:t>號函「</a:t>
            </a:r>
            <a:r>
              <a:rPr lang="zh-TW" altLang="zh-TW" b="1" dirty="0">
                <a:solidFill>
                  <a:sysClr val="windowText" lastClr="000000"/>
                </a:solidFill>
                <a:latin typeface="Microsoft JhengHei UI" panose="020B0604030504040204" pitchFamily="34" charset="-120"/>
                <a:ea typeface="Microsoft JhengHei UI" panose="020B0604030504040204" pitchFamily="34" charset="-120"/>
              </a:rPr>
              <a:t>關於不動產委託銷售契約書審閱權條款得否以定型化條款供消費者選擇行使疑義 1 案 </a:t>
            </a:r>
            <a:r>
              <a:rPr lang="zh-TW" altLang="en-US" b="1" dirty="0">
                <a:solidFill>
                  <a:sysClr val="windowText" lastClr="000000"/>
                </a:solidFill>
                <a:latin typeface="Microsoft JhengHei UI" panose="020B0604030504040204" pitchFamily="34" charset="-120"/>
                <a:ea typeface="Microsoft JhengHei UI" panose="020B0604030504040204" pitchFamily="34" charset="-120"/>
              </a:rPr>
              <a:t>」</a:t>
            </a:r>
          </a:p>
        </p:txBody>
      </p:sp>
      <p:sp>
        <p:nvSpPr>
          <p:cNvPr id="18" name="文字方塊 17">
            <a:extLst>
              <a:ext uri="{FF2B5EF4-FFF2-40B4-BE49-F238E27FC236}">
                <a16:creationId xmlns:a16="http://schemas.microsoft.com/office/drawing/2014/main" id="{095E39D6-6CD5-427C-B1DF-C7E545FEC69A}"/>
              </a:ext>
            </a:extLst>
          </p:cNvPr>
          <p:cNvSpPr txBox="1"/>
          <p:nvPr/>
        </p:nvSpPr>
        <p:spPr>
          <a:xfrm>
            <a:off x="1219198" y="2445332"/>
            <a:ext cx="5591177" cy="927946"/>
          </a:xfrm>
          <a:prstGeom prst="rect">
            <a:avLst/>
          </a:prstGeom>
          <a:noFill/>
          <a:ln>
            <a:solidFill>
              <a:schemeClr val="tx1"/>
            </a:solidFill>
          </a:ln>
        </p:spPr>
        <p:txBody>
          <a:bodyPr wrap="square">
            <a:spAutoFit/>
          </a:bodyPr>
          <a:lstStyle/>
          <a:p>
            <a:pPr>
              <a:lnSpc>
                <a:spcPts val="2200"/>
              </a:lnSpc>
            </a:pPr>
            <a:r>
              <a:rPr lang="zh-TW" altLang="en-US" b="1" dirty="0">
                <a:latin typeface="Microsoft JhengHei UI" panose="020B0604030504040204" pitchFamily="34" charset="-120"/>
                <a:ea typeface="Microsoft JhengHei UI" panose="020B0604030504040204" pitchFamily="34" charset="-120"/>
              </a:rPr>
              <a:t>審閱期</a:t>
            </a:r>
            <a:endParaRPr lang="en-US" altLang="zh-TW" b="1" dirty="0">
              <a:latin typeface="Microsoft JhengHei UI" panose="020B0604030504040204" pitchFamily="34" charset="-120"/>
              <a:ea typeface="Microsoft JhengHei UI" panose="020B0604030504040204" pitchFamily="34" charset="-120"/>
            </a:endParaRPr>
          </a:p>
          <a:p>
            <a:pPr>
              <a:lnSpc>
                <a:spcPts val="2200"/>
              </a:lnSpc>
            </a:pPr>
            <a:r>
              <a:rPr lang="zh-TW" altLang="zh-TW" b="1" dirty="0">
                <a:latin typeface="Microsoft JhengHei UI" panose="020B0604030504040204" pitchFamily="34" charset="-120"/>
                <a:ea typeface="Microsoft JhengHei UI" panose="020B0604030504040204" pitchFamily="34" charset="-120"/>
              </a:rPr>
              <a:t>□業已行使契約審閱期權利，並充分瞭解契約內容。</a:t>
            </a:r>
            <a:endParaRPr lang="en-US" altLang="zh-TW" b="1" dirty="0">
              <a:latin typeface="Microsoft JhengHei UI" panose="020B0604030504040204" pitchFamily="34" charset="-120"/>
              <a:ea typeface="Microsoft JhengHei UI" panose="020B0604030504040204" pitchFamily="34" charset="-120"/>
            </a:endParaRPr>
          </a:p>
          <a:p>
            <a:pPr>
              <a:lnSpc>
                <a:spcPts val="2200"/>
              </a:lnSpc>
            </a:pPr>
            <a:r>
              <a:rPr lang="zh-TW" altLang="zh-TW" b="1" dirty="0">
                <a:latin typeface="Microsoft JhengHei UI" panose="020B0604030504040204" pitchFamily="34" charset="-120"/>
                <a:ea typeface="Microsoft JhengHei UI" panose="020B0604030504040204" pitchFamily="34" charset="-120"/>
              </a:rPr>
              <a:t>□業已當場充分瞭解契約內容，無需另行攜回審閱。</a:t>
            </a:r>
            <a:endParaRPr lang="zh-TW" altLang="en-US" dirty="0"/>
          </a:p>
        </p:txBody>
      </p:sp>
      <p:sp>
        <p:nvSpPr>
          <p:cNvPr id="12" name="乘號 11">
            <a:extLst>
              <a:ext uri="{FF2B5EF4-FFF2-40B4-BE49-F238E27FC236}">
                <a16:creationId xmlns:a16="http://schemas.microsoft.com/office/drawing/2014/main" id="{6BE5F3A5-D2F0-4E43-9B9C-3D1CF19DA8C3}"/>
              </a:ext>
            </a:extLst>
          </p:cNvPr>
          <p:cNvSpPr/>
          <p:nvPr/>
        </p:nvSpPr>
        <p:spPr>
          <a:xfrm>
            <a:off x="627631" y="2453153"/>
            <a:ext cx="818066" cy="920125"/>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Rectangle 4">
            <a:extLst>
              <a:ext uri="{FF2B5EF4-FFF2-40B4-BE49-F238E27FC236}">
                <a16:creationId xmlns:a16="http://schemas.microsoft.com/office/drawing/2014/main" id="{41BB60AC-10B0-4797-B664-1115693F98D1}"/>
              </a:ext>
            </a:extLst>
          </p:cNvPr>
          <p:cNvSpPr>
            <a:spLocks noChangeArrowheads="1"/>
          </p:cNvSpPr>
          <p:nvPr/>
        </p:nvSpPr>
        <p:spPr bwMode="auto">
          <a:xfrm>
            <a:off x="480221" y="3511232"/>
            <a:ext cx="8225158" cy="3197029"/>
          </a:xfrm>
          <a:prstGeom prst="rect">
            <a:avLst/>
          </a:prstGeom>
          <a:noFill/>
          <a:ln>
            <a:noFill/>
          </a:ln>
          <a:effectLst/>
        </p:spPr>
        <p:txBody>
          <a:bodyPr vert="horz" wrap="square" lIns="0" tIns="0" rIns="0" bIns="0" numCol="1" anchor="ctr" anchorCtr="0" compatLnSpc="1">
            <a:prstTxWarp prst="textNoShape">
              <a:avLst/>
            </a:prstTxWarp>
            <a:spAutoFit/>
          </a:bodyPr>
          <a:lstStyle/>
          <a:p>
            <a:pPr marL="285750" marR="0" lvl="0" indent="-285750" algn="l" defTabSz="914400" rtl="0" eaLnBrk="0" fontAlgn="base" latinLnBrk="0" hangingPunct="0">
              <a:lnSpc>
                <a:spcPts val="2800"/>
              </a:lnSpc>
              <a:spcBef>
                <a:spcPts val="600"/>
              </a:spcBef>
              <a:spcAft>
                <a:spcPct val="0"/>
              </a:spcAft>
              <a:buClrTx/>
              <a:buSzTx/>
              <a:buFont typeface="Arial" panose="020B0604020202020204" pitchFamily="34" charset="0"/>
              <a:buChar char="•"/>
              <a:tabLst/>
            </a:pPr>
            <a:r>
              <a:rPr lang="zh-TW" altLang="zh-TW" dirty="0">
                <a:latin typeface="華康粗圓體" panose="020F0709000000000000" pitchFamily="49" charset="-120"/>
                <a:ea typeface="華康粗圓體" panose="020F0709000000000000" pitchFamily="49" charset="-120"/>
              </a:rPr>
              <a:t>本案</a:t>
            </a:r>
            <a:r>
              <a:rPr lang="zh-TW" altLang="en-US" dirty="0">
                <a:latin typeface="華康粗圓體" panose="020F0709000000000000" pitchFamily="49" charset="-120"/>
                <a:ea typeface="華康粗圓體" panose="020F0709000000000000" pitchFamily="49" charset="-120"/>
              </a:rPr>
              <a:t>○○</a:t>
            </a:r>
            <a:r>
              <a:rPr lang="zh-TW" altLang="zh-TW" dirty="0">
                <a:latin typeface="華康粗圓體" panose="020F0709000000000000" pitchFamily="49" charset="-120"/>
                <a:ea typeface="華康粗圓體" panose="020F0709000000000000" pitchFamily="49" charset="-120"/>
              </a:rPr>
              <a:t>房屋提供之不動產專任委託銷售契約書之契約審閱期，以定型化契約條款約定「依據內政部公告：本契約書審閱期間至少為3日。違反前項規定者，該條款不構成契約內容。但消費者得主張該條款仍構成契約內容。委託人於簽立本契約時：</a:t>
            </a:r>
            <a:r>
              <a:rPr lang="zh-TW" altLang="zh-TW" dirty="0">
                <a:solidFill>
                  <a:srgbClr val="0000FF"/>
                </a:solidFill>
                <a:latin typeface="華康粗圓體" panose="020F0709000000000000" pitchFamily="49" charset="-120"/>
                <a:ea typeface="華康粗圓體" panose="020F0709000000000000" pitchFamily="49" charset="-120"/>
              </a:rPr>
              <a:t>□業已行使契約審閱期權利，並充分瞭解契約內容。□業已當場充分瞭解契約內容，無需另行攜回審閱。</a:t>
            </a:r>
            <a:r>
              <a:rPr lang="zh-TW" altLang="zh-TW" dirty="0">
                <a:latin typeface="華康粗圓體" panose="020F0709000000000000" pitchFamily="49" charset="-120"/>
                <a:ea typeface="華康粗圓體" panose="020F0709000000000000" pitchFamily="49" charset="-120"/>
              </a:rPr>
              <a:t>貴客簽署：」依上開說明第2種選項已</a:t>
            </a:r>
            <a:r>
              <a:rPr lang="zh-TW" altLang="zh-TW" dirty="0">
                <a:solidFill>
                  <a:srgbClr val="FF0000"/>
                </a:solidFill>
                <a:latin typeface="華康粗圓體" panose="020F0709000000000000" pitchFamily="49" charset="-120"/>
                <a:ea typeface="華康粗圓體" panose="020F0709000000000000" pitchFamily="49" charset="-120"/>
              </a:rPr>
              <a:t>使消費者無從行使審閱權，自為法所不許</a:t>
            </a:r>
            <a:r>
              <a:rPr lang="zh-TW" altLang="zh-TW" dirty="0">
                <a:solidFill>
                  <a:srgbClr val="0000FF"/>
                </a:solidFill>
                <a:latin typeface="華康粗圓體" panose="020F0709000000000000" pitchFamily="49" charset="-120"/>
                <a:ea typeface="華康粗圓體" panose="020F0709000000000000" pitchFamily="49" charset="-120"/>
              </a:rPr>
              <a:t>。</a:t>
            </a:r>
            <a:r>
              <a:rPr lang="zh-TW" altLang="zh-TW" dirty="0">
                <a:latin typeface="華康粗圓體" panose="020F0709000000000000" pitchFamily="49" charset="-120"/>
                <a:ea typeface="華康粗圓體" panose="020F0709000000000000" pitchFamily="49" charset="-120"/>
              </a:rPr>
              <a:t>至於第1種選項</a:t>
            </a:r>
            <a:r>
              <a:rPr lang="zh-TW" altLang="zh-TW" dirty="0">
                <a:solidFill>
                  <a:srgbClr val="FF0000"/>
                </a:solidFill>
                <a:latin typeface="華康粗圓體" panose="020F0709000000000000" pitchFamily="49" charset="-120"/>
                <a:ea typeface="華康粗圓體" panose="020F0709000000000000" pitchFamily="49" charset="-120"/>
              </a:rPr>
              <a:t>消費者攜回審閱日期未明，有違本部公告之不動產委託銷售定型化契約應記載事項第1點（契約審閱期間）規定</a:t>
            </a:r>
            <a:r>
              <a:rPr lang="zh-TW" altLang="zh-TW" dirty="0">
                <a:solidFill>
                  <a:srgbClr val="0000FF"/>
                </a:solidFill>
                <a:latin typeface="華康粗圓體" panose="020F0709000000000000" pitchFamily="49" charset="-120"/>
                <a:ea typeface="華康粗圓體" panose="020F0709000000000000" pitchFamily="49" charset="-120"/>
              </a:rPr>
              <a:t>。</a:t>
            </a:r>
            <a:r>
              <a:rPr lang="zh-TW" altLang="zh-TW" dirty="0">
                <a:latin typeface="華康粗圓體" panose="020F0709000000000000" pitchFamily="49" charset="-120"/>
                <a:ea typeface="華康粗圓體" panose="020F0709000000000000" pitchFamily="49" charset="-120"/>
              </a:rPr>
              <a:t>是以不動產委託銷售契約書審閱權條款</a:t>
            </a:r>
            <a:r>
              <a:rPr lang="zh-TW" altLang="zh-TW" sz="2000" i="1" dirty="0">
                <a:solidFill>
                  <a:srgbClr val="FF0000"/>
                </a:solidFill>
                <a:latin typeface="華康粗圓體" panose="020F0709000000000000" pitchFamily="49" charset="-120"/>
                <a:ea typeface="華康粗圓體" panose="020F0709000000000000" pitchFamily="49" charset="-120"/>
              </a:rPr>
              <a:t>不得以上開方式供消費者選擇行使</a:t>
            </a:r>
            <a:r>
              <a:rPr lang="zh-TW" altLang="zh-TW" dirty="0">
                <a:latin typeface="華康粗圓體" panose="020F0709000000000000" pitchFamily="49" charset="-120"/>
                <a:ea typeface="華康粗圓體" panose="020F0709000000000000" pitchFamily="49" charset="-120"/>
              </a:rPr>
              <a:t>。 </a:t>
            </a:r>
          </a:p>
        </p:txBody>
      </p:sp>
    </p:spTree>
    <p:extLst>
      <p:ext uri="{BB962C8B-B14F-4D97-AF65-F5344CB8AC3E}">
        <p14:creationId xmlns:p14="http://schemas.microsoft.com/office/powerpoint/2010/main" val="1257200584"/>
      </p:ext>
    </p:extLst>
  </p:cSld>
  <p:clrMapOvr>
    <a:masterClrMapping/>
  </p:clrMapOvr>
  <p:transition>
    <p:wheel spokes="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接點 8"/>
          <p:cNvCxnSpPr>
            <a:cxnSpLocks/>
          </p:cNvCxnSpPr>
          <p:nvPr/>
        </p:nvCxnSpPr>
        <p:spPr>
          <a:xfrm>
            <a:off x="0" y="831478"/>
            <a:ext cx="9144000"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3" name="橢圓 32"/>
          <p:cNvSpPr/>
          <p:nvPr/>
        </p:nvSpPr>
        <p:spPr>
          <a:xfrm>
            <a:off x="8658225" y="6477000"/>
            <a:ext cx="323850" cy="323850"/>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華康魏碑體(P)"/>
              <a:ea typeface="微軟正黑體" pitchFamily="34" charset="-120"/>
            </a:endParaRPr>
          </a:p>
        </p:txBody>
      </p:sp>
      <p:sp>
        <p:nvSpPr>
          <p:cNvPr id="3" name="投影片編號版面配置區 2"/>
          <p:cNvSpPr>
            <a:spLocks noGrp="1"/>
          </p:cNvSpPr>
          <p:nvPr>
            <p:ph type="sldNum" sz="quarter" idx="12"/>
          </p:nvPr>
        </p:nvSpPr>
        <p:spPr>
          <a:xfrm>
            <a:off x="6962775" y="6456018"/>
            <a:ext cx="2057400" cy="365125"/>
          </a:xfrm>
        </p:spPr>
        <p:txBody>
          <a:bodyPr/>
          <a:lstStyle/>
          <a:p>
            <a:pPr>
              <a:defRPr/>
            </a:pPr>
            <a:fld id="{B62388E7-26EF-4714-A632-9B7D7908684B}" type="slidenum">
              <a:rPr lang="zh-TW" altLang="en-US" sz="1800" smtClean="0">
                <a:solidFill>
                  <a:schemeClr val="tx1">
                    <a:lumMod val="65000"/>
                    <a:lumOff val="35000"/>
                  </a:schemeClr>
                </a:solidFill>
              </a:rPr>
              <a:pPr>
                <a:defRPr/>
              </a:pPr>
              <a:t>21</a:t>
            </a:fld>
            <a:endParaRPr lang="zh-TW" altLang="en-US" sz="1800" dirty="0">
              <a:solidFill>
                <a:schemeClr val="tx1">
                  <a:lumMod val="65000"/>
                  <a:lumOff val="35000"/>
                </a:schemeClr>
              </a:solidFill>
            </a:endParaRPr>
          </a:p>
        </p:txBody>
      </p:sp>
      <p:sp>
        <p:nvSpPr>
          <p:cNvPr id="14" name="文字方塊 13">
            <a:extLst>
              <a:ext uri="{FF2B5EF4-FFF2-40B4-BE49-F238E27FC236}">
                <a16:creationId xmlns:a16="http://schemas.microsoft.com/office/drawing/2014/main" id="{6C8078ED-7C3F-4D0E-8CB1-381655D4DD65}"/>
              </a:ext>
            </a:extLst>
          </p:cNvPr>
          <p:cNvSpPr txBox="1"/>
          <p:nvPr/>
        </p:nvSpPr>
        <p:spPr>
          <a:xfrm>
            <a:off x="1631191" y="88478"/>
            <a:ext cx="7074188" cy="646331"/>
          </a:xfrm>
          <a:prstGeom prst="rect">
            <a:avLst/>
          </a:prstGeom>
          <a:noFill/>
        </p:spPr>
        <p:txBody>
          <a:bodyPr wrap="square" rtlCol="0">
            <a:spAutoFit/>
          </a:bodyPr>
          <a:lstStyle/>
          <a:p>
            <a:pPr algn="ctr"/>
            <a:r>
              <a:rPr lang="zh-TW" altLang="en-US" sz="3600" dirty="0">
                <a:ln w="12700">
                  <a:solidFill>
                    <a:schemeClr val="bg1"/>
                  </a:solidFill>
                </a:ln>
                <a:solidFill>
                  <a:schemeClr val="tx2">
                    <a:lumMod val="75000"/>
                  </a:schemeClr>
                </a:solidFill>
                <a:effectLst>
                  <a:outerShdw blurRad="38100" dist="38100" dir="2700000" algn="tl">
                    <a:srgbClr val="000000">
                      <a:alpha val="43137"/>
                    </a:srgbClr>
                  </a:outerShdw>
                </a:effectLst>
                <a:latin typeface="華康新特黑體" panose="02010609010101010101" pitchFamily="49" charset="-120"/>
                <a:ea typeface="華康新特黑體" panose="02010609010101010101" pitchFamily="49" charset="-120"/>
                <a:cs typeface="+mj-cs"/>
              </a:rPr>
              <a:t>貳、業務查核重點</a:t>
            </a:r>
          </a:p>
        </p:txBody>
      </p:sp>
      <p:pic>
        <p:nvPicPr>
          <p:cNvPr id="10" name="圖片 9" descr="一張含有 字型, 圖形, 筆跡, 文字 的圖片&#10;&#10;自動產生的描述">
            <a:extLst>
              <a:ext uri="{FF2B5EF4-FFF2-40B4-BE49-F238E27FC236}">
                <a16:creationId xmlns:a16="http://schemas.microsoft.com/office/drawing/2014/main" id="{1F143783-8E69-4BBE-B66C-4D72C3E3C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50" y="127488"/>
            <a:ext cx="1711381" cy="533877"/>
          </a:xfrm>
          <a:prstGeom prst="rect">
            <a:avLst/>
          </a:prstGeom>
        </p:spPr>
      </p:pic>
      <p:sp>
        <p:nvSpPr>
          <p:cNvPr id="17" name="文字方塊 16">
            <a:extLst>
              <a:ext uri="{FF2B5EF4-FFF2-40B4-BE49-F238E27FC236}">
                <a16:creationId xmlns:a16="http://schemas.microsoft.com/office/drawing/2014/main" id="{0822E44E-DDD0-48C4-886A-D9BB53692538}"/>
              </a:ext>
            </a:extLst>
          </p:cNvPr>
          <p:cNvSpPr txBox="1"/>
          <p:nvPr/>
        </p:nvSpPr>
        <p:spPr>
          <a:xfrm>
            <a:off x="209550" y="1016056"/>
            <a:ext cx="4591050" cy="461665"/>
          </a:xfrm>
          <a:prstGeom prst="rect">
            <a:avLst/>
          </a:prstGeom>
          <a:noFill/>
        </p:spPr>
        <p:txBody>
          <a:bodyPr wrap="square">
            <a:spAutoFit/>
          </a:bodyPr>
          <a:lstStyle/>
          <a:p>
            <a:pPr marL="342900" indent="-342900">
              <a:buFont typeface="Wingdings" panose="05000000000000000000" pitchFamily="2" charset="2"/>
              <a:buChar char="u"/>
            </a:pPr>
            <a:r>
              <a:rPr lang="zh-TW" altLang="en-US" sz="2400" b="1" dirty="0">
                <a:latin typeface="微軟正黑體" panose="020B0604030504040204" pitchFamily="34" charset="-120"/>
                <a:ea typeface="微軟正黑體" panose="020B0604030504040204" pitchFamily="34" charset="-120"/>
              </a:rPr>
              <a:t>委託銷售金額</a:t>
            </a:r>
          </a:p>
        </p:txBody>
      </p:sp>
      <p:sp>
        <p:nvSpPr>
          <p:cNvPr id="13" name="文字方塊 12">
            <a:extLst>
              <a:ext uri="{FF2B5EF4-FFF2-40B4-BE49-F238E27FC236}">
                <a16:creationId xmlns:a16="http://schemas.microsoft.com/office/drawing/2014/main" id="{63B420A8-702A-4EE1-9794-9D037857AD85}"/>
              </a:ext>
            </a:extLst>
          </p:cNvPr>
          <p:cNvSpPr txBox="1"/>
          <p:nvPr/>
        </p:nvSpPr>
        <p:spPr>
          <a:xfrm>
            <a:off x="562444" y="1619839"/>
            <a:ext cx="8095781" cy="708912"/>
          </a:xfrm>
          <a:prstGeom prst="rect">
            <a:avLst/>
          </a:prstGeom>
          <a:solidFill>
            <a:schemeClr val="accent3">
              <a:lumMod val="20000"/>
              <a:lumOff val="80000"/>
            </a:schemeClr>
          </a:solidFill>
        </p:spPr>
        <p:txBody>
          <a:bodyPr wrap="square">
            <a:spAutoFit/>
          </a:bodyPr>
          <a:lstStyle/>
          <a:p>
            <a:pPr>
              <a:lnSpc>
                <a:spcPts val="2500"/>
              </a:lnSpc>
            </a:pPr>
            <a:r>
              <a:rPr lang="zh-TW" altLang="en-US" b="1" dirty="0">
                <a:solidFill>
                  <a:sysClr val="windowText" lastClr="000000"/>
                </a:solidFill>
                <a:latin typeface="Microsoft JhengHei UI" panose="020B0604030504040204" pitchFamily="34" charset="-120"/>
                <a:ea typeface="Microsoft JhengHei UI" panose="020B0604030504040204" pitchFamily="34" charset="-120"/>
              </a:rPr>
              <a:t>行政院消費者保護處 </a:t>
            </a:r>
            <a:r>
              <a:rPr lang="en-US" altLang="zh-TW" b="1" dirty="0">
                <a:solidFill>
                  <a:sysClr val="windowText" lastClr="000000"/>
                </a:solidFill>
                <a:latin typeface="Microsoft JhengHei UI" panose="020B0604030504040204" pitchFamily="34" charset="-120"/>
                <a:ea typeface="Microsoft JhengHei UI" panose="020B0604030504040204" pitchFamily="34" charset="-120"/>
              </a:rPr>
              <a:t>104 </a:t>
            </a:r>
            <a:r>
              <a:rPr lang="zh-TW" altLang="en-US" b="1" dirty="0">
                <a:solidFill>
                  <a:sysClr val="windowText" lastClr="000000"/>
                </a:solidFill>
                <a:latin typeface="Microsoft JhengHei UI" panose="020B0604030504040204" pitchFamily="34" charset="-120"/>
                <a:ea typeface="Microsoft JhengHei UI" panose="020B0604030504040204" pitchFamily="34" charset="-120"/>
              </a:rPr>
              <a:t>年 </a:t>
            </a:r>
            <a:r>
              <a:rPr lang="en-US" altLang="zh-TW" b="1" dirty="0">
                <a:solidFill>
                  <a:sysClr val="windowText" lastClr="000000"/>
                </a:solidFill>
                <a:latin typeface="Microsoft JhengHei UI" panose="020B0604030504040204" pitchFamily="34" charset="-120"/>
                <a:ea typeface="Microsoft JhengHei UI" panose="020B0604030504040204" pitchFamily="34" charset="-120"/>
              </a:rPr>
              <a:t>10 </a:t>
            </a:r>
            <a:r>
              <a:rPr lang="zh-TW" altLang="en-US" b="1" dirty="0">
                <a:solidFill>
                  <a:sysClr val="windowText" lastClr="000000"/>
                </a:solidFill>
                <a:latin typeface="Microsoft JhengHei UI" panose="020B0604030504040204" pitchFamily="34" charset="-120"/>
                <a:ea typeface="Microsoft JhengHei UI" panose="020B0604030504040204" pitchFamily="34" charset="-120"/>
              </a:rPr>
              <a:t>月 </a:t>
            </a:r>
            <a:r>
              <a:rPr lang="en-US" altLang="zh-TW" b="1" dirty="0">
                <a:solidFill>
                  <a:sysClr val="windowText" lastClr="000000"/>
                </a:solidFill>
                <a:latin typeface="Microsoft JhengHei UI" panose="020B0604030504040204" pitchFamily="34" charset="-120"/>
                <a:ea typeface="Microsoft JhengHei UI" panose="020B0604030504040204" pitchFamily="34" charset="-120"/>
              </a:rPr>
              <a:t>29 </a:t>
            </a:r>
            <a:r>
              <a:rPr lang="zh-TW" altLang="en-US" b="1" dirty="0">
                <a:solidFill>
                  <a:sysClr val="windowText" lastClr="000000"/>
                </a:solidFill>
                <a:latin typeface="Microsoft JhengHei UI" panose="020B0604030504040204" pitchFamily="34" charset="-120"/>
                <a:ea typeface="Microsoft JhengHei UI" panose="020B0604030504040204" pitchFamily="34" charset="-120"/>
              </a:rPr>
              <a:t>日院臺消保字第 </a:t>
            </a:r>
            <a:r>
              <a:rPr lang="en-US" altLang="zh-TW" b="1" dirty="0">
                <a:solidFill>
                  <a:sysClr val="windowText" lastClr="000000"/>
                </a:solidFill>
                <a:latin typeface="Microsoft JhengHei UI" panose="020B0604030504040204" pitchFamily="34" charset="-120"/>
                <a:ea typeface="Microsoft JhengHei UI" panose="020B0604030504040204" pitchFamily="34" charset="-120"/>
              </a:rPr>
              <a:t>1040058297 </a:t>
            </a:r>
            <a:r>
              <a:rPr lang="zh-TW" altLang="en-US" b="1" dirty="0">
                <a:solidFill>
                  <a:sysClr val="windowText" lastClr="000000"/>
                </a:solidFill>
                <a:latin typeface="Microsoft JhengHei UI" panose="020B0604030504040204" pitchFamily="34" charset="-120"/>
                <a:ea typeface="Microsoft JhengHei UI" panose="020B0604030504040204" pitchFamily="34" charset="-120"/>
              </a:rPr>
              <a:t>號函「</a:t>
            </a:r>
            <a:r>
              <a:rPr lang="zh-TW" altLang="zh-TW" b="1" dirty="0">
                <a:solidFill>
                  <a:sysClr val="windowText" lastClr="000000"/>
                </a:solidFill>
                <a:latin typeface="Microsoft JhengHei UI" panose="020B0604030504040204" pitchFamily="34" charset="-120"/>
                <a:ea typeface="Microsoft JhengHei UI" panose="020B0604030504040204" pitchFamily="34" charset="-120"/>
              </a:rPr>
              <a:t>不動產委託銷售契約書之『委託銷售價格』得否以區間價方式訂定疑義」一案 </a:t>
            </a:r>
            <a:r>
              <a:rPr lang="zh-TW" altLang="en-US" b="1" dirty="0">
                <a:solidFill>
                  <a:sysClr val="windowText" lastClr="000000"/>
                </a:solidFill>
                <a:latin typeface="Microsoft JhengHei UI" panose="020B0604030504040204" pitchFamily="34" charset="-120"/>
                <a:ea typeface="Microsoft JhengHei UI" panose="020B0604030504040204" pitchFamily="34" charset="-120"/>
              </a:rPr>
              <a:t>」</a:t>
            </a:r>
          </a:p>
        </p:txBody>
      </p:sp>
      <p:sp>
        <p:nvSpPr>
          <p:cNvPr id="18" name="文字方塊 17">
            <a:extLst>
              <a:ext uri="{FF2B5EF4-FFF2-40B4-BE49-F238E27FC236}">
                <a16:creationId xmlns:a16="http://schemas.microsoft.com/office/drawing/2014/main" id="{095E39D6-6CD5-427C-B1DF-C7E545FEC69A}"/>
              </a:ext>
            </a:extLst>
          </p:cNvPr>
          <p:cNvSpPr txBox="1"/>
          <p:nvPr/>
        </p:nvSpPr>
        <p:spPr>
          <a:xfrm>
            <a:off x="1409699" y="2525267"/>
            <a:ext cx="6781802" cy="1135311"/>
          </a:xfrm>
          <a:prstGeom prst="rect">
            <a:avLst/>
          </a:prstGeom>
          <a:noFill/>
          <a:ln>
            <a:solidFill>
              <a:schemeClr val="tx1"/>
            </a:solidFill>
          </a:ln>
        </p:spPr>
        <p:txBody>
          <a:bodyPr wrap="square">
            <a:spAutoFit/>
          </a:bodyPr>
          <a:lstStyle/>
          <a:p>
            <a:pPr>
              <a:lnSpc>
                <a:spcPts val="2800"/>
              </a:lnSpc>
            </a:pPr>
            <a:r>
              <a:rPr lang="zh-TW" altLang="en-US" b="1" dirty="0">
                <a:latin typeface="Microsoft JhengHei UI" panose="020B0604030504040204" pitchFamily="34" charset="-120"/>
                <a:ea typeface="Microsoft JhengHei UI" panose="020B0604030504040204" pitchFamily="34" charset="-120"/>
              </a:rPr>
              <a:t>委託銷售價格</a:t>
            </a:r>
            <a:endParaRPr lang="en-US" altLang="zh-TW" b="1" dirty="0">
              <a:latin typeface="Microsoft JhengHei UI" panose="020B0604030504040204" pitchFamily="34" charset="-120"/>
              <a:ea typeface="Microsoft JhengHei UI" panose="020B0604030504040204" pitchFamily="34" charset="-120"/>
            </a:endParaRPr>
          </a:p>
          <a:p>
            <a:pPr>
              <a:lnSpc>
                <a:spcPts val="2800"/>
              </a:lnSpc>
            </a:pPr>
            <a:r>
              <a:rPr lang="zh-TW" altLang="en-US" b="1" dirty="0">
                <a:latin typeface="Microsoft JhengHei UI" panose="020B0604030504040204" pitchFamily="34" charset="-120"/>
                <a:ea typeface="Microsoft JhengHei UI" panose="020B0604030504040204" pitchFamily="34" charset="-120"/>
              </a:rPr>
              <a:t>委託人願意出售之土地、建築改良物，總價格為</a:t>
            </a:r>
            <a:r>
              <a:rPr lang="zh-TW" altLang="en-US" b="1" u="sng" dirty="0">
                <a:latin typeface="Microsoft JhengHei UI" panose="020B0604030504040204" pitchFamily="34" charset="-120"/>
                <a:ea typeface="Microsoft JhengHei UI" panose="020B0604030504040204" pitchFamily="34" charset="-120"/>
              </a:rPr>
              <a:t>新台幣          元至</a:t>
            </a:r>
            <a:r>
              <a:rPr lang="en-US" altLang="zh-TW" b="1" u="sng" dirty="0">
                <a:latin typeface="Microsoft JhengHei UI" panose="020B0604030504040204" pitchFamily="34" charset="-120"/>
                <a:ea typeface="Microsoft JhengHei UI" panose="020B0604030504040204" pitchFamily="34" charset="-120"/>
              </a:rPr>
              <a:t>     </a:t>
            </a:r>
            <a:r>
              <a:rPr lang="zh-TW" altLang="en-US" b="1" u="sng" dirty="0">
                <a:latin typeface="Microsoft JhengHei UI" panose="020B0604030504040204" pitchFamily="34" charset="-120"/>
                <a:ea typeface="Microsoft JhengHei UI" panose="020B0604030504040204" pitchFamily="34" charset="-120"/>
              </a:rPr>
              <a:t>              </a:t>
            </a:r>
            <a:endParaRPr lang="en-US" altLang="zh-TW" b="1" u="sng" dirty="0">
              <a:latin typeface="Microsoft JhengHei UI" panose="020B0604030504040204" pitchFamily="34" charset="-120"/>
              <a:ea typeface="Microsoft JhengHei UI" panose="020B0604030504040204" pitchFamily="34" charset="-120"/>
            </a:endParaRPr>
          </a:p>
          <a:p>
            <a:pPr>
              <a:lnSpc>
                <a:spcPts val="2800"/>
              </a:lnSpc>
            </a:pPr>
            <a:r>
              <a:rPr lang="en-US" altLang="zh-TW" b="1" u="sng" dirty="0">
                <a:latin typeface="Microsoft JhengHei UI" panose="020B0604030504040204" pitchFamily="34" charset="-120"/>
                <a:ea typeface="Microsoft JhengHei UI" panose="020B0604030504040204" pitchFamily="34" charset="-120"/>
              </a:rPr>
              <a:t>            </a:t>
            </a:r>
            <a:r>
              <a:rPr lang="zh-TW" altLang="en-US" b="1" u="sng" dirty="0">
                <a:latin typeface="Microsoft JhengHei UI" panose="020B0604030504040204" pitchFamily="34" charset="-120"/>
                <a:ea typeface="Microsoft JhengHei UI" panose="020B0604030504040204" pitchFamily="34" charset="-120"/>
              </a:rPr>
              <a:t>元</a:t>
            </a:r>
            <a:r>
              <a:rPr lang="zh-TW" altLang="en-US" b="1" dirty="0">
                <a:latin typeface="Microsoft JhengHei UI" panose="020B0604030504040204" pitchFamily="34" charset="-120"/>
                <a:ea typeface="Microsoft JhengHei UI" panose="020B0604030504040204" pitchFamily="34" charset="-120"/>
              </a:rPr>
              <a:t>。</a:t>
            </a:r>
          </a:p>
        </p:txBody>
      </p:sp>
      <p:sp>
        <p:nvSpPr>
          <p:cNvPr id="12" name="乘號 11">
            <a:extLst>
              <a:ext uri="{FF2B5EF4-FFF2-40B4-BE49-F238E27FC236}">
                <a16:creationId xmlns:a16="http://schemas.microsoft.com/office/drawing/2014/main" id="{6BE5F3A5-D2F0-4E43-9B9C-3D1CF19DA8C3}"/>
              </a:ext>
            </a:extLst>
          </p:cNvPr>
          <p:cNvSpPr/>
          <p:nvPr/>
        </p:nvSpPr>
        <p:spPr>
          <a:xfrm>
            <a:off x="825608" y="2614268"/>
            <a:ext cx="818066" cy="920125"/>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Rectangle 4">
            <a:extLst>
              <a:ext uri="{FF2B5EF4-FFF2-40B4-BE49-F238E27FC236}">
                <a16:creationId xmlns:a16="http://schemas.microsoft.com/office/drawing/2014/main" id="{41BB60AC-10B0-4797-B664-1115693F98D1}"/>
              </a:ext>
            </a:extLst>
          </p:cNvPr>
          <p:cNvSpPr>
            <a:spLocks noChangeArrowheads="1"/>
          </p:cNvSpPr>
          <p:nvPr/>
        </p:nvSpPr>
        <p:spPr bwMode="auto">
          <a:xfrm>
            <a:off x="595075" y="3727939"/>
            <a:ext cx="8225075" cy="2837956"/>
          </a:xfrm>
          <a:prstGeom prst="rect">
            <a:avLst/>
          </a:prstGeom>
          <a:noFill/>
          <a:ln>
            <a:noFill/>
          </a:ln>
          <a:effectLst/>
        </p:spPr>
        <p:txBody>
          <a:bodyPr vert="horz" wrap="square" lIns="0" tIns="0" rIns="0" bIns="0" numCol="1" anchor="ctr" anchorCtr="0" compatLnSpc="1">
            <a:prstTxWarp prst="textNoShape">
              <a:avLst/>
            </a:prstTxWarp>
            <a:spAutoFit/>
          </a:bodyPr>
          <a:lstStyle/>
          <a:p>
            <a:pPr marL="285750" marR="0" lvl="0" indent="-285750" algn="l" defTabSz="914400" rtl="0" eaLnBrk="0" fontAlgn="base" latinLnBrk="0" hangingPunct="0">
              <a:lnSpc>
                <a:spcPts val="2800"/>
              </a:lnSpc>
              <a:spcBef>
                <a:spcPct val="0"/>
              </a:spcBef>
              <a:spcAft>
                <a:spcPct val="0"/>
              </a:spcAft>
              <a:buClrTx/>
              <a:buSzTx/>
              <a:buFont typeface="Arial" panose="020B0604020202020204" pitchFamily="34" charset="0"/>
              <a:buChar char="•"/>
              <a:tabLst/>
            </a:pPr>
            <a:r>
              <a:rPr lang="zh-TW" altLang="en-US" dirty="0">
                <a:latin typeface="華康粗圓體" panose="020F0709000000000000" pitchFamily="49" charset="-120"/>
                <a:ea typeface="華康粗圓體" panose="020F0709000000000000" pitchFamily="49" charset="-120"/>
              </a:rPr>
              <a:t>「不動產委託銷售定型化契約應記載及不得記載事項」，其中應記載事項第</a:t>
            </a:r>
            <a:r>
              <a:rPr lang="en-US" altLang="zh-TW" dirty="0">
                <a:latin typeface="華康粗圓體" panose="020F0709000000000000" pitchFamily="49" charset="-120"/>
                <a:ea typeface="華康粗圓體" panose="020F0709000000000000" pitchFamily="49" charset="-120"/>
              </a:rPr>
              <a:t>3</a:t>
            </a:r>
            <a:r>
              <a:rPr lang="zh-TW" altLang="en-US" dirty="0">
                <a:latin typeface="華康粗圓體" panose="020F0709000000000000" pitchFamily="49" charset="-120"/>
                <a:ea typeface="華康粗圓體" panose="020F0709000000000000" pitchFamily="49" charset="-120"/>
              </a:rPr>
              <a:t>點（委託銷售價格）第</a:t>
            </a:r>
            <a:r>
              <a:rPr lang="en-US" altLang="zh-TW" dirty="0">
                <a:latin typeface="華康粗圓體" panose="020F0709000000000000" pitchFamily="49" charset="-120"/>
                <a:ea typeface="華康粗圓體" panose="020F0709000000000000" pitchFamily="49" charset="-120"/>
              </a:rPr>
              <a:t>1</a:t>
            </a:r>
            <a:r>
              <a:rPr lang="zh-TW" altLang="en-US" dirty="0">
                <a:latin typeface="華康粗圓體" panose="020F0709000000000000" pitchFamily="49" charset="-120"/>
                <a:ea typeface="華康粗圓體" panose="020F0709000000000000" pitchFamily="49" charset="-120"/>
              </a:rPr>
              <a:t>項規定：「委託人願意出售之土地、建築改良物、</a:t>
            </a:r>
            <a:r>
              <a:rPr lang="en-US" altLang="zh-TW" dirty="0">
                <a:latin typeface="華康粗圓體" panose="020F0709000000000000" pitchFamily="49" charset="-120"/>
                <a:ea typeface="華康粗圓體" panose="020F0709000000000000" pitchFamily="49" charset="-120"/>
              </a:rPr>
              <a:t>__</a:t>
            </a:r>
            <a:r>
              <a:rPr lang="zh-TW" altLang="en-US" dirty="0">
                <a:latin typeface="華康粗圓體" panose="020F0709000000000000" pitchFamily="49" charset="-120"/>
                <a:ea typeface="華康粗圓體" panose="020F0709000000000000" pitchFamily="49" charset="-120"/>
              </a:rPr>
              <a:t>，總價格為新台幣</a:t>
            </a:r>
            <a:r>
              <a:rPr lang="en-US" altLang="zh-TW" dirty="0">
                <a:latin typeface="華康粗圓體" panose="020F0709000000000000" pitchFamily="49" charset="-120"/>
                <a:ea typeface="華康粗圓體" panose="020F0709000000000000" pitchFamily="49" charset="-120"/>
              </a:rPr>
              <a:t>__</a:t>
            </a:r>
            <a:r>
              <a:rPr lang="zh-TW" altLang="en-US" dirty="0">
                <a:latin typeface="華康粗圓體" panose="020F0709000000000000" pitchFamily="49" charset="-120"/>
                <a:ea typeface="華康粗圓體" panose="020F0709000000000000" pitchFamily="49" charset="-120"/>
              </a:rPr>
              <a:t>元整，車位價格為新台幣</a:t>
            </a:r>
            <a:r>
              <a:rPr lang="en-US" altLang="zh-TW" dirty="0">
                <a:latin typeface="華康粗圓體" panose="020F0709000000000000" pitchFamily="49" charset="-120"/>
                <a:ea typeface="華康粗圓體" panose="020F0709000000000000" pitchFamily="49" charset="-120"/>
              </a:rPr>
              <a:t>__</a:t>
            </a:r>
            <a:r>
              <a:rPr lang="zh-TW" altLang="en-US" dirty="0">
                <a:latin typeface="華康粗圓體" panose="020F0709000000000000" pitchFamily="49" charset="-120"/>
                <a:ea typeface="華康粗圓體" panose="020F0709000000000000" pitchFamily="49" charset="-120"/>
              </a:rPr>
              <a:t>元整，合計新台幣</a:t>
            </a:r>
            <a:r>
              <a:rPr lang="en-US" altLang="zh-TW" dirty="0">
                <a:latin typeface="華康粗圓體" panose="020F0709000000000000" pitchFamily="49" charset="-120"/>
                <a:ea typeface="華康粗圓體" panose="020F0709000000000000" pitchFamily="49" charset="-120"/>
              </a:rPr>
              <a:t>__</a:t>
            </a:r>
            <a:r>
              <a:rPr lang="zh-TW" altLang="en-US" dirty="0">
                <a:latin typeface="華康粗圓體" panose="020F0709000000000000" pitchFamily="49" charset="-120"/>
                <a:ea typeface="華康粗圓體" panose="020F0709000000000000" pitchFamily="49" charset="-120"/>
              </a:rPr>
              <a:t>元整。」</a:t>
            </a:r>
            <a:endParaRPr lang="en-US" altLang="zh-TW" dirty="0">
              <a:latin typeface="華康粗圓體" panose="020F0709000000000000" pitchFamily="49" charset="-120"/>
              <a:ea typeface="華康粗圓體" panose="020F0709000000000000" pitchFamily="49" charset="-120"/>
            </a:endParaRPr>
          </a:p>
          <a:p>
            <a:pPr marL="285750" marR="0" lvl="0" indent="-285750" algn="l" defTabSz="914400" rtl="0" eaLnBrk="0" fontAlgn="base" latinLnBrk="0" hangingPunct="0">
              <a:lnSpc>
                <a:spcPts val="2800"/>
              </a:lnSpc>
              <a:spcBef>
                <a:spcPct val="0"/>
              </a:spcBef>
              <a:spcAft>
                <a:spcPct val="0"/>
              </a:spcAft>
              <a:buClrTx/>
              <a:buSzTx/>
              <a:buFont typeface="Arial" panose="020B0604020202020204" pitchFamily="34" charset="0"/>
              <a:buChar char="•"/>
              <a:tabLst/>
            </a:pPr>
            <a:r>
              <a:rPr lang="zh-TW" altLang="en-US" dirty="0">
                <a:latin typeface="華康粗圓體" panose="020F0709000000000000" pitchFamily="49" charset="-120"/>
                <a:ea typeface="華康粗圓體" panose="020F0709000000000000" pitchFamily="49" charset="-120"/>
              </a:rPr>
              <a:t>若委託銷售價格以區間方式訂定，就</a:t>
            </a:r>
            <a:r>
              <a:rPr lang="zh-TW" altLang="en-US" dirty="0">
                <a:solidFill>
                  <a:srgbClr val="0000FF"/>
                </a:solidFill>
                <a:latin typeface="華康粗圓體" panose="020F0709000000000000" pitchFamily="49" charset="-120"/>
                <a:ea typeface="華康粗圓體" panose="020F0709000000000000" pitchFamily="49" charset="-120"/>
              </a:rPr>
              <a:t>委託人（賣方）而言，有最高售價之期待，房仲業者對於賣方之委售價格亦較有操作空間，但同一物件若委託不同房仲業銷售（一般委託）亦可能產生不同售價，</a:t>
            </a:r>
            <a:r>
              <a:rPr lang="zh-TW" altLang="en-US" dirty="0">
                <a:latin typeface="華康粗圓體" panose="020F0709000000000000" pitchFamily="49" charset="-120"/>
                <a:ea typeface="華康粗圓體" panose="020F0709000000000000" pitchFamily="49" charset="-120"/>
              </a:rPr>
              <a:t>恐致不動產交易市場混亂，影響交易秩序，故</a:t>
            </a:r>
            <a:r>
              <a:rPr lang="zh-TW" altLang="en-US" sz="2000" i="1" dirty="0">
                <a:solidFill>
                  <a:srgbClr val="FF0000"/>
                </a:solidFill>
                <a:latin typeface="華康粗圓體" panose="020F0709000000000000" pitchFamily="49" charset="-120"/>
                <a:ea typeface="華康粗圓體" panose="020F0709000000000000" pitchFamily="49" charset="-120"/>
              </a:rPr>
              <a:t>委託銷售價格似應為明確且固定之金額</a:t>
            </a:r>
            <a:r>
              <a:rPr lang="zh-TW" altLang="en-US" dirty="0">
                <a:solidFill>
                  <a:srgbClr val="FF0000"/>
                </a:solidFill>
                <a:latin typeface="華康粗圓體" panose="020F0709000000000000" pitchFamily="49" charset="-120"/>
                <a:ea typeface="華康粗圓體" panose="020F0709000000000000" pitchFamily="49" charset="-120"/>
              </a:rPr>
              <a:t>，以避免因委託銷售價格不確定</a:t>
            </a:r>
            <a:r>
              <a:rPr lang="zh-TW" altLang="en-US" dirty="0">
                <a:latin typeface="華康粗圓體" panose="020F0709000000000000" pitchFamily="49" charset="-120"/>
                <a:ea typeface="華康粗圓體" panose="020F0709000000000000" pitchFamily="49" charset="-120"/>
              </a:rPr>
              <a:t>，滋生消費爭議。</a:t>
            </a:r>
            <a:endParaRPr lang="zh-TW" altLang="zh-TW" dirty="0">
              <a:latin typeface="華康粗圓體" panose="020F0709000000000000" pitchFamily="49" charset="-120"/>
              <a:ea typeface="華康粗圓體" panose="020F0709000000000000" pitchFamily="49" charset="-120"/>
            </a:endParaRPr>
          </a:p>
        </p:txBody>
      </p:sp>
    </p:spTree>
    <p:extLst>
      <p:ext uri="{BB962C8B-B14F-4D97-AF65-F5344CB8AC3E}">
        <p14:creationId xmlns:p14="http://schemas.microsoft.com/office/powerpoint/2010/main" val="2495449649"/>
      </p:ext>
    </p:extLst>
  </p:cSld>
  <p:clrMapOvr>
    <a:masterClrMapping/>
  </p:clrMapOvr>
  <p:transition>
    <p:wheel spokes="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接點 8"/>
          <p:cNvCxnSpPr>
            <a:cxnSpLocks/>
          </p:cNvCxnSpPr>
          <p:nvPr/>
        </p:nvCxnSpPr>
        <p:spPr>
          <a:xfrm>
            <a:off x="0" y="831478"/>
            <a:ext cx="9144000"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3" name="橢圓 32"/>
          <p:cNvSpPr/>
          <p:nvPr/>
        </p:nvSpPr>
        <p:spPr>
          <a:xfrm>
            <a:off x="8658225" y="6477000"/>
            <a:ext cx="323850" cy="323850"/>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華康魏碑體(P)"/>
              <a:ea typeface="微軟正黑體" pitchFamily="34" charset="-120"/>
            </a:endParaRPr>
          </a:p>
        </p:txBody>
      </p:sp>
      <p:sp>
        <p:nvSpPr>
          <p:cNvPr id="3" name="投影片編號版面配置區 2"/>
          <p:cNvSpPr>
            <a:spLocks noGrp="1"/>
          </p:cNvSpPr>
          <p:nvPr>
            <p:ph type="sldNum" sz="quarter" idx="12"/>
          </p:nvPr>
        </p:nvSpPr>
        <p:spPr>
          <a:xfrm>
            <a:off x="6962775" y="6456018"/>
            <a:ext cx="2057400" cy="365125"/>
          </a:xfrm>
        </p:spPr>
        <p:txBody>
          <a:bodyPr/>
          <a:lstStyle/>
          <a:p>
            <a:pPr>
              <a:defRPr/>
            </a:pPr>
            <a:fld id="{B62388E7-26EF-4714-A632-9B7D7908684B}" type="slidenum">
              <a:rPr lang="zh-TW" altLang="en-US" sz="1800" smtClean="0">
                <a:solidFill>
                  <a:schemeClr val="tx1">
                    <a:lumMod val="65000"/>
                    <a:lumOff val="35000"/>
                  </a:schemeClr>
                </a:solidFill>
              </a:rPr>
              <a:pPr>
                <a:defRPr/>
              </a:pPr>
              <a:t>22</a:t>
            </a:fld>
            <a:endParaRPr lang="zh-TW" altLang="en-US" sz="1800" dirty="0">
              <a:solidFill>
                <a:schemeClr val="tx1">
                  <a:lumMod val="65000"/>
                  <a:lumOff val="35000"/>
                </a:schemeClr>
              </a:solidFill>
            </a:endParaRPr>
          </a:p>
        </p:txBody>
      </p:sp>
      <p:sp>
        <p:nvSpPr>
          <p:cNvPr id="14" name="文字方塊 13">
            <a:extLst>
              <a:ext uri="{FF2B5EF4-FFF2-40B4-BE49-F238E27FC236}">
                <a16:creationId xmlns:a16="http://schemas.microsoft.com/office/drawing/2014/main" id="{6C8078ED-7C3F-4D0E-8CB1-381655D4DD65}"/>
              </a:ext>
            </a:extLst>
          </p:cNvPr>
          <p:cNvSpPr txBox="1"/>
          <p:nvPr/>
        </p:nvSpPr>
        <p:spPr>
          <a:xfrm>
            <a:off x="1631191" y="88478"/>
            <a:ext cx="7074188" cy="646331"/>
          </a:xfrm>
          <a:prstGeom prst="rect">
            <a:avLst/>
          </a:prstGeom>
          <a:noFill/>
        </p:spPr>
        <p:txBody>
          <a:bodyPr wrap="square" rtlCol="0">
            <a:spAutoFit/>
          </a:bodyPr>
          <a:lstStyle/>
          <a:p>
            <a:pPr algn="ctr"/>
            <a:r>
              <a:rPr lang="zh-TW" altLang="en-US" sz="3600" dirty="0">
                <a:ln w="12700">
                  <a:solidFill>
                    <a:schemeClr val="bg1"/>
                  </a:solidFill>
                </a:ln>
                <a:solidFill>
                  <a:schemeClr val="tx2">
                    <a:lumMod val="75000"/>
                  </a:schemeClr>
                </a:solidFill>
                <a:effectLst>
                  <a:outerShdw blurRad="38100" dist="38100" dir="2700000" algn="tl">
                    <a:srgbClr val="000000">
                      <a:alpha val="43137"/>
                    </a:srgbClr>
                  </a:outerShdw>
                </a:effectLst>
                <a:latin typeface="華康新特黑體" panose="02010609010101010101" pitchFamily="49" charset="-120"/>
                <a:ea typeface="華康新特黑體" panose="02010609010101010101" pitchFamily="49" charset="-120"/>
                <a:cs typeface="+mj-cs"/>
              </a:rPr>
              <a:t>貳、業務查核重點</a:t>
            </a:r>
          </a:p>
        </p:txBody>
      </p:sp>
      <p:pic>
        <p:nvPicPr>
          <p:cNvPr id="10" name="圖片 9" descr="一張含有 字型, 圖形, 筆跡, 文字 的圖片&#10;&#10;自動產生的描述">
            <a:extLst>
              <a:ext uri="{FF2B5EF4-FFF2-40B4-BE49-F238E27FC236}">
                <a16:creationId xmlns:a16="http://schemas.microsoft.com/office/drawing/2014/main" id="{1F143783-8E69-4BBE-B66C-4D72C3E3C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50" y="127488"/>
            <a:ext cx="1711381" cy="533877"/>
          </a:xfrm>
          <a:prstGeom prst="rect">
            <a:avLst/>
          </a:prstGeom>
        </p:spPr>
      </p:pic>
      <p:sp>
        <p:nvSpPr>
          <p:cNvPr id="17" name="文字方塊 16">
            <a:extLst>
              <a:ext uri="{FF2B5EF4-FFF2-40B4-BE49-F238E27FC236}">
                <a16:creationId xmlns:a16="http://schemas.microsoft.com/office/drawing/2014/main" id="{0822E44E-DDD0-48C4-886A-D9BB53692538}"/>
              </a:ext>
            </a:extLst>
          </p:cNvPr>
          <p:cNvSpPr txBox="1"/>
          <p:nvPr/>
        </p:nvSpPr>
        <p:spPr>
          <a:xfrm>
            <a:off x="209550" y="998479"/>
            <a:ext cx="4591050" cy="461665"/>
          </a:xfrm>
          <a:prstGeom prst="rect">
            <a:avLst/>
          </a:prstGeom>
          <a:noFill/>
        </p:spPr>
        <p:txBody>
          <a:bodyPr wrap="square">
            <a:spAutoFit/>
          </a:bodyPr>
          <a:lstStyle/>
          <a:p>
            <a:pPr marL="342900" indent="-342900">
              <a:buFont typeface="Wingdings" panose="05000000000000000000" pitchFamily="2" charset="2"/>
              <a:buChar char="u"/>
            </a:pPr>
            <a:r>
              <a:rPr lang="zh-TW" altLang="en-US" sz="2400" b="1" dirty="0">
                <a:latin typeface="微軟正黑體" panose="020B0604030504040204" pitchFamily="34" charset="-120"/>
                <a:ea typeface="微軟正黑體" panose="020B0604030504040204" pitchFamily="34" charset="-120"/>
              </a:rPr>
              <a:t>委託人非不動產所有權人</a:t>
            </a:r>
          </a:p>
        </p:txBody>
      </p:sp>
      <p:sp>
        <p:nvSpPr>
          <p:cNvPr id="13" name="文字方塊 12">
            <a:extLst>
              <a:ext uri="{FF2B5EF4-FFF2-40B4-BE49-F238E27FC236}">
                <a16:creationId xmlns:a16="http://schemas.microsoft.com/office/drawing/2014/main" id="{63B420A8-702A-4EE1-9794-9D037857AD85}"/>
              </a:ext>
            </a:extLst>
          </p:cNvPr>
          <p:cNvSpPr txBox="1"/>
          <p:nvPr/>
        </p:nvSpPr>
        <p:spPr>
          <a:xfrm>
            <a:off x="594924" y="1528267"/>
            <a:ext cx="8095781" cy="1029449"/>
          </a:xfrm>
          <a:prstGeom prst="rect">
            <a:avLst/>
          </a:prstGeom>
          <a:solidFill>
            <a:schemeClr val="accent3">
              <a:lumMod val="20000"/>
              <a:lumOff val="80000"/>
            </a:schemeClr>
          </a:solidFill>
        </p:spPr>
        <p:txBody>
          <a:bodyPr wrap="square">
            <a:spAutoFit/>
          </a:bodyPr>
          <a:lstStyle/>
          <a:p>
            <a:pPr>
              <a:lnSpc>
                <a:spcPts val="2500"/>
              </a:lnSpc>
            </a:pPr>
            <a:r>
              <a:rPr lang="zh-TW" altLang="en-US" b="1" dirty="0">
                <a:solidFill>
                  <a:sysClr val="windowText" lastClr="000000"/>
                </a:solidFill>
                <a:latin typeface="Microsoft JhengHei UI" panose="020B0604030504040204" pitchFamily="34" charset="-120"/>
                <a:ea typeface="Microsoft JhengHei UI" panose="020B0604030504040204" pitchFamily="34" charset="-120"/>
              </a:rPr>
              <a:t>內政部</a:t>
            </a:r>
            <a:r>
              <a:rPr lang="en-US" altLang="zh-TW" b="1" dirty="0">
                <a:solidFill>
                  <a:sysClr val="windowText" lastClr="000000"/>
                </a:solidFill>
                <a:latin typeface="Microsoft JhengHei UI" panose="020B0604030504040204" pitchFamily="34" charset="-120"/>
                <a:ea typeface="Microsoft JhengHei UI" panose="020B0604030504040204" pitchFamily="34" charset="-120"/>
              </a:rPr>
              <a:t>113</a:t>
            </a:r>
            <a:r>
              <a:rPr lang="zh-TW" altLang="en-US" b="1" dirty="0">
                <a:solidFill>
                  <a:sysClr val="windowText" lastClr="000000"/>
                </a:solidFill>
                <a:latin typeface="Microsoft JhengHei UI" panose="020B0604030504040204" pitchFamily="34" charset="-120"/>
                <a:ea typeface="Microsoft JhengHei UI" panose="020B0604030504040204" pitchFamily="34" charset="-120"/>
              </a:rPr>
              <a:t>年</a:t>
            </a:r>
            <a:r>
              <a:rPr lang="en-US" altLang="zh-TW" b="1" dirty="0">
                <a:solidFill>
                  <a:sysClr val="windowText" lastClr="000000"/>
                </a:solidFill>
                <a:latin typeface="Microsoft JhengHei UI" panose="020B0604030504040204" pitchFamily="34" charset="-120"/>
                <a:ea typeface="Microsoft JhengHei UI" panose="020B0604030504040204" pitchFamily="34" charset="-120"/>
              </a:rPr>
              <a:t>3</a:t>
            </a:r>
            <a:r>
              <a:rPr lang="zh-TW" altLang="en-US" b="1" dirty="0">
                <a:solidFill>
                  <a:sysClr val="windowText" lastClr="000000"/>
                </a:solidFill>
                <a:latin typeface="Microsoft JhengHei UI" panose="020B0604030504040204" pitchFamily="34" charset="-120"/>
                <a:ea typeface="Microsoft JhengHei UI" panose="020B0604030504040204" pitchFamily="34" charset="-120"/>
              </a:rPr>
              <a:t>月</a:t>
            </a:r>
            <a:r>
              <a:rPr lang="en-US" altLang="zh-TW" b="1" dirty="0">
                <a:solidFill>
                  <a:sysClr val="windowText" lastClr="000000"/>
                </a:solidFill>
                <a:latin typeface="Microsoft JhengHei UI" panose="020B0604030504040204" pitchFamily="34" charset="-120"/>
                <a:ea typeface="Microsoft JhengHei UI" panose="020B0604030504040204" pitchFamily="34" charset="-120"/>
              </a:rPr>
              <a:t>25</a:t>
            </a:r>
            <a:r>
              <a:rPr lang="zh-TW" altLang="en-US" b="1" dirty="0">
                <a:solidFill>
                  <a:sysClr val="windowText" lastClr="000000"/>
                </a:solidFill>
                <a:latin typeface="Microsoft JhengHei UI" panose="020B0604030504040204" pitchFamily="34" charset="-120"/>
                <a:ea typeface="Microsoft JhengHei UI" panose="020B0604030504040204" pitchFamily="34" charset="-120"/>
              </a:rPr>
              <a:t>日台內地字第</a:t>
            </a:r>
            <a:r>
              <a:rPr lang="en-US" altLang="zh-TW" b="1" dirty="0">
                <a:solidFill>
                  <a:sysClr val="windowText" lastClr="000000"/>
                </a:solidFill>
                <a:latin typeface="Microsoft JhengHei UI" panose="020B0604030504040204" pitchFamily="34" charset="-120"/>
                <a:ea typeface="Microsoft JhengHei UI" panose="020B0604030504040204" pitchFamily="34" charset="-120"/>
              </a:rPr>
              <a:t>1130261689</a:t>
            </a:r>
            <a:r>
              <a:rPr lang="zh-TW" altLang="en-US" b="1" dirty="0">
                <a:solidFill>
                  <a:sysClr val="windowText" lastClr="000000"/>
                </a:solidFill>
                <a:latin typeface="Microsoft JhengHei UI" panose="020B0604030504040204" pitchFamily="34" charset="-120"/>
                <a:ea typeface="Microsoft JhengHei UI" panose="020B0604030504040204" pitchFamily="34" charset="-120"/>
              </a:rPr>
              <a:t>號「不動產仲介經紀業於簽訂委託銷售契約書時，如委託人非不動產所有權人者，應請其出具所有權人之授權書，並應善盡調查雙方當事人履約能力之責任」</a:t>
            </a:r>
          </a:p>
        </p:txBody>
      </p:sp>
      <p:sp>
        <p:nvSpPr>
          <p:cNvPr id="20" name="Rectangle 4">
            <a:extLst>
              <a:ext uri="{FF2B5EF4-FFF2-40B4-BE49-F238E27FC236}">
                <a16:creationId xmlns:a16="http://schemas.microsoft.com/office/drawing/2014/main" id="{41BB60AC-10B0-4797-B664-1115693F98D1}"/>
              </a:ext>
            </a:extLst>
          </p:cNvPr>
          <p:cNvSpPr>
            <a:spLocks noChangeArrowheads="1"/>
          </p:cNvSpPr>
          <p:nvPr/>
        </p:nvSpPr>
        <p:spPr bwMode="auto">
          <a:xfrm>
            <a:off x="376864" y="2632353"/>
            <a:ext cx="8531900" cy="4267835"/>
          </a:xfrm>
          <a:prstGeom prst="rect">
            <a:avLst/>
          </a:prstGeom>
          <a:noFill/>
          <a:ln>
            <a:noFill/>
          </a:ln>
          <a:effectLst/>
        </p:spPr>
        <p:txBody>
          <a:bodyPr vert="horz" wrap="square" lIns="0" tIns="0" rIns="0" bIns="0" numCol="1" anchor="ctr" anchorCtr="0" compatLnSpc="1">
            <a:prstTxWarp prst="textNoShape">
              <a:avLst/>
            </a:prstTxWarp>
            <a:spAutoFit/>
          </a:bodyPr>
          <a:lstStyle/>
          <a:p>
            <a:pPr marL="285750" marR="0" lvl="0" indent="-285750" algn="l" defTabSz="914400" rtl="0" eaLnBrk="0" fontAlgn="base" latinLnBrk="0" hangingPunct="0">
              <a:lnSpc>
                <a:spcPts val="2600"/>
              </a:lnSpc>
              <a:spcBef>
                <a:spcPct val="0"/>
              </a:spcBef>
              <a:spcAft>
                <a:spcPct val="0"/>
              </a:spcAft>
              <a:buClrTx/>
              <a:buSzTx/>
              <a:buFont typeface="Arial" panose="020B0604020202020204" pitchFamily="34" charset="0"/>
              <a:buChar char="•"/>
              <a:tabLst/>
            </a:pPr>
            <a:r>
              <a:rPr lang="zh-TW" altLang="en-US" sz="1650" dirty="0">
                <a:latin typeface="華康粗圓體" panose="020F0709000000000000" pitchFamily="49" charset="-120"/>
                <a:ea typeface="華康粗圓體" panose="020F0709000000000000" pitchFamily="49" charset="-120"/>
              </a:rPr>
              <a:t>邇來接獲民眾陳情，透過不動產仲介經紀業（以下簡稱業者）居間購屋成交後，買方卻無法順利取得不動產所有權，經查係因委託銷售不動產之委託人，非為所有權人，且經紀業之經紀人員於受託銷售前，並未取得所有權人授權銷售該不動產之相關證明文件，致</a:t>
            </a:r>
            <a:r>
              <a:rPr lang="zh-TW" altLang="en-US" sz="1650" dirty="0">
                <a:solidFill>
                  <a:srgbClr val="0000FF"/>
                </a:solidFill>
                <a:latin typeface="華康粗圓體" panose="020F0709000000000000" pitchFamily="49" charset="-120"/>
                <a:ea typeface="華康粗圓體" panose="020F0709000000000000" pitchFamily="49" charset="-120"/>
              </a:rPr>
              <a:t>仲介居間成交後所有權人因故無法配合移轉所有權</a:t>
            </a:r>
            <a:r>
              <a:rPr lang="zh-TW" altLang="en-US" sz="1650" dirty="0">
                <a:latin typeface="華康粗圓體" panose="020F0709000000000000" pitchFamily="49" charset="-120"/>
                <a:ea typeface="華康粗圓體" panose="020F0709000000000000" pitchFamily="49" charset="-120"/>
              </a:rPr>
              <a:t>，衍生交易糾紛，先予敘明。</a:t>
            </a:r>
            <a:endParaRPr lang="en-US" altLang="zh-TW" sz="1650" dirty="0">
              <a:latin typeface="華康粗圓體" panose="020F0709000000000000" pitchFamily="49" charset="-120"/>
              <a:ea typeface="華康粗圓體" panose="020F0709000000000000" pitchFamily="49" charset="-120"/>
            </a:endParaRPr>
          </a:p>
          <a:p>
            <a:pPr marL="285750" marR="0" lvl="0" indent="-285750" algn="l" defTabSz="914400" rtl="0" eaLnBrk="0" fontAlgn="base" latinLnBrk="0" hangingPunct="0">
              <a:lnSpc>
                <a:spcPts val="2600"/>
              </a:lnSpc>
              <a:spcBef>
                <a:spcPct val="0"/>
              </a:spcBef>
              <a:spcAft>
                <a:spcPct val="0"/>
              </a:spcAft>
              <a:buClrTx/>
              <a:buSzTx/>
              <a:buFont typeface="Arial" panose="020B0604020202020204" pitchFamily="34" charset="0"/>
              <a:buChar char="•"/>
              <a:tabLst/>
            </a:pPr>
            <a:r>
              <a:rPr lang="zh-TW" altLang="en-US" sz="1650" dirty="0">
                <a:latin typeface="華康粗圓體" panose="020F0709000000000000" pitchFamily="49" charset="-120"/>
                <a:ea typeface="華康粗圓體" panose="020F0709000000000000" pitchFamily="49" charset="-120"/>
              </a:rPr>
              <a:t>按民法第</a:t>
            </a:r>
            <a:r>
              <a:rPr lang="en-US" altLang="zh-TW" sz="1650" dirty="0">
                <a:latin typeface="華康粗圓體" panose="020F0709000000000000" pitchFamily="49" charset="-120"/>
                <a:ea typeface="華康粗圓體" panose="020F0709000000000000" pitchFamily="49" charset="-120"/>
              </a:rPr>
              <a:t>567</a:t>
            </a:r>
            <a:r>
              <a:rPr lang="zh-TW" altLang="en-US" sz="1650" dirty="0">
                <a:latin typeface="華康粗圓體" panose="020F0709000000000000" pitchFamily="49" charset="-120"/>
                <a:ea typeface="華康粗圓體" panose="020F0709000000000000" pitchFamily="49" charset="-120"/>
              </a:rPr>
              <a:t>條規定，居間人對於訂約事項顯無履行能力之人，或知其無訂立該約能力之人，不得為其媒介，且以居間為營業者，對於訂約事項及當事人履行能力或訂立該約之能力，有調查之義務。次按民法第</a:t>
            </a:r>
            <a:r>
              <a:rPr lang="en-US" altLang="zh-TW" sz="1650" dirty="0">
                <a:latin typeface="華康粗圓體" panose="020F0709000000000000" pitchFamily="49" charset="-120"/>
                <a:ea typeface="華康粗圓體" panose="020F0709000000000000" pitchFamily="49" charset="-120"/>
              </a:rPr>
              <a:t>535</a:t>
            </a:r>
            <a:r>
              <a:rPr lang="zh-TW" altLang="en-US" sz="1650" dirty="0">
                <a:latin typeface="華康粗圓體" panose="020F0709000000000000" pitchFamily="49" charset="-120"/>
                <a:ea typeface="華康粗圓體" panose="020F0709000000000000" pitchFamily="49" charset="-120"/>
              </a:rPr>
              <a:t>條及第</a:t>
            </a:r>
            <a:r>
              <a:rPr lang="en-US" altLang="zh-TW" sz="1650" dirty="0">
                <a:latin typeface="華康粗圓體" panose="020F0709000000000000" pitchFamily="49" charset="-120"/>
                <a:ea typeface="華康粗圓體" panose="020F0709000000000000" pitchFamily="49" charset="-120"/>
              </a:rPr>
              <a:t>544</a:t>
            </a:r>
            <a:r>
              <a:rPr lang="zh-TW" altLang="en-US" sz="1650" dirty="0">
                <a:latin typeface="華康粗圓體" panose="020F0709000000000000" pitchFamily="49" charset="-120"/>
                <a:ea typeface="華康粗圓體" panose="020F0709000000000000" pitchFamily="49" charset="-120"/>
              </a:rPr>
              <a:t>條規定，受任人處理委任事務，應依委任人之指示，並與處理自己事務為同一之注意，其受有報酬者，應以善良管理人之注意為之；受任人因處理委任事務有過失，或因逾越權限之行為所生之損害，對於委任人應負賠償之責。故</a:t>
            </a:r>
            <a:r>
              <a:rPr lang="zh-TW" altLang="en-US" sz="1650" dirty="0">
                <a:solidFill>
                  <a:srgbClr val="FF0000"/>
                </a:solidFill>
                <a:latin typeface="華康粗圓體" panose="020F0709000000000000" pitchFamily="49" charset="-120"/>
                <a:ea typeface="華康粗圓體" panose="020F0709000000000000" pitchFamily="49" charset="-120"/>
              </a:rPr>
              <a:t>經紀業與委託人簽訂委託契約書時，經紀業應盡善良管理人之注意義務調查委託人履約能力，如委託人非為該委託銷售不動產之所有權人，亦應請委託人出具授權書佐證，並調查所有權人授予代理權予委託人及其銷售不動產之真意</a:t>
            </a:r>
            <a:r>
              <a:rPr lang="zh-TW" altLang="en-US" sz="1650" dirty="0">
                <a:latin typeface="華康粗圓體" panose="020F0709000000000000" pitchFamily="49" charset="-120"/>
                <a:ea typeface="華康粗圓體" panose="020F0709000000000000" pitchFamily="49" charset="-120"/>
              </a:rPr>
              <a:t>，以避免後續交易糾紛。</a:t>
            </a:r>
          </a:p>
          <a:p>
            <a:pPr marL="285750" marR="0" lvl="0" indent="-285750" algn="l" defTabSz="914400" rtl="0" eaLnBrk="0" fontAlgn="base" latinLnBrk="0" hangingPunct="0">
              <a:lnSpc>
                <a:spcPts val="2200"/>
              </a:lnSpc>
              <a:spcBef>
                <a:spcPct val="0"/>
              </a:spcBef>
              <a:spcAft>
                <a:spcPct val="0"/>
              </a:spcAft>
              <a:buClrTx/>
              <a:buSzTx/>
              <a:buFont typeface="Arial" panose="020B0604020202020204" pitchFamily="34" charset="0"/>
              <a:buChar char="•"/>
              <a:tabLst/>
            </a:pPr>
            <a:endParaRPr lang="zh-TW" altLang="zh-TW" dirty="0">
              <a:solidFill>
                <a:srgbClr val="0000FF"/>
              </a:solidFill>
              <a:latin typeface="華康粗圓體" panose="020F0709000000000000" pitchFamily="49" charset="-120"/>
              <a:ea typeface="華康粗圓體" panose="020F0709000000000000" pitchFamily="49" charset="-120"/>
            </a:endParaRPr>
          </a:p>
        </p:txBody>
      </p:sp>
    </p:spTree>
    <p:extLst>
      <p:ext uri="{BB962C8B-B14F-4D97-AF65-F5344CB8AC3E}">
        <p14:creationId xmlns:p14="http://schemas.microsoft.com/office/powerpoint/2010/main" val="1624970151"/>
      </p:ext>
    </p:extLst>
  </p:cSld>
  <p:clrMapOvr>
    <a:masterClrMapping/>
  </p:clrMapOvr>
  <p:transition>
    <p:wheel spokes="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接點 8"/>
          <p:cNvCxnSpPr>
            <a:cxnSpLocks/>
          </p:cNvCxnSpPr>
          <p:nvPr/>
        </p:nvCxnSpPr>
        <p:spPr>
          <a:xfrm>
            <a:off x="0" y="831478"/>
            <a:ext cx="9144000"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3" name="橢圓 32"/>
          <p:cNvSpPr/>
          <p:nvPr/>
        </p:nvSpPr>
        <p:spPr>
          <a:xfrm>
            <a:off x="8658225" y="6477000"/>
            <a:ext cx="323850" cy="323850"/>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華康魏碑體(P)"/>
              <a:ea typeface="微軟正黑體" pitchFamily="34" charset="-120"/>
            </a:endParaRPr>
          </a:p>
        </p:txBody>
      </p:sp>
      <p:sp>
        <p:nvSpPr>
          <p:cNvPr id="3" name="投影片編號版面配置區 2"/>
          <p:cNvSpPr>
            <a:spLocks noGrp="1"/>
          </p:cNvSpPr>
          <p:nvPr>
            <p:ph type="sldNum" sz="quarter" idx="12"/>
          </p:nvPr>
        </p:nvSpPr>
        <p:spPr>
          <a:xfrm>
            <a:off x="6962775" y="6456018"/>
            <a:ext cx="2057400" cy="365125"/>
          </a:xfrm>
        </p:spPr>
        <p:txBody>
          <a:bodyPr/>
          <a:lstStyle/>
          <a:p>
            <a:pPr>
              <a:defRPr/>
            </a:pPr>
            <a:fld id="{B62388E7-26EF-4714-A632-9B7D7908684B}" type="slidenum">
              <a:rPr lang="zh-TW" altLang="en-US" sz="1800" smtClean="0">
                <a:solidFill>
                  <a:schemeClr val="tx1">
                    <a:lumMod val="65000"/>
                    <a:lumOff val="35000"/>
                  </a:schemeClr>
                </a:solidFill>
              </a:rPr>
              <a:pPr>
                <a:defRPr/>
              </a:pPr>
              <a:t>23</a:t>
            </a:fld>
            <a:endParaRPr lang="zh-TW" altLang="en-US" sz="1800" dirty="0">
              <a:solidFill>
                <a:schemeClr val="tx1">
                  <a:lumMod val="65000"/>
                  <a:lumOff val="35000"/>
                </a:schemeClr>
              </a:solidFill>
            </a:endParaRPr>
          </a:p>
        </p:txBody>
      </p:sp>
      <p:sp>
        <p:nvSpPr>
          <p:cNvPr id="14" name="文字方塊 13">
            <a:extLst>
              <a:ext uri="{FF2B5EF4-FFF2-40B4-BE49-F238E27FC236}">
                <a16:creationId xmlns:a16="http://schemas.microsoft.com/office/drawing/2014/main" id="{6C8078ED-7C3F-4D0E-8CB1-381655D4DD65}"/>
              </a:ext>
            </a:extLst>
          </p:cNvPr>
          <p:cNvSpPr txBox="1"/>
          <p:nvPr/>
        </p:nvSpPr>
        <p:spPr>
          <a:xfrm>
            <a:off x="1631191" y="88478"/>
            <a:ext cx="7074188" cy="646331"/>
          </a:xfrm>
          <a:prstGeom prst="rect">
            <a:avLst/>
          </a:prstGeom>
          <a:noFill/>
        </p:spPr>
        <p:txBody>
          <a:bodyPr wrap="square" rtlCol="0">
            <a:spAutoFit/>
          </a:bodyPr>
          <a:lstStyle/>
          <a:p>
            <a:pPr algn="ctr"/>
            <a:r>
              <a:rPr lang="zh-TW" altLang="en-US" sz="3600" dirty="0">
                <a:ln w="12700">
                  <a:solidFill>
                    <a:schemeClr val="bg1"/>
                  </a:solidFill>
                </a:ln>
                <a:solidFill>
                  <a:schemeClr val="tx2">
                    <a:lumMod val="75000"/>
                  </a:schemeClr>
                </a:solidFill>
                <a:effectLst>
                  <a:outerShdw blurRad="38100" dist="38100" dir="2700000" algn="tl">
                    <a:srgbClr val="000000">
                      <a:alpha val="43137"/>
                    </a:srgbClr>
                  </a:outerShdw>
                </a:effectLst>
                <a:latin typeface="華康新特黑體" panose="02010609010101010101" pitchFamily="49" charset="-120"/>
                <a:ea typeface="華康新特黑體" panose="02010609010101010101" pitchFamily="49" charset="-120"/>
                <a:cs typeface="+mj-cs"/>
              </a:rPr>
              <a:t>貳、業務查核重點</a:t>
            </a:r>
          </a:p>
        </p:txBody>
      </p:sp>
      <p:sp>
        <p:nvSpPr>
          <p:cNvPr id="4" name="文字方塊 3">
            <a:extLst>
              <a:ext uri="{FF2B5EF4-FFF2-40B4-BE49-F238E27FC236}">
                <a16:creationId xmlns:a16="http://schemas.microsoft.com/office/drawing/2014/main" id="{473712AC-4C3F-4FB7-86E2-FFBC71B13537}"/>
              </a:ext>
            </a:extLst>
          </p:cNvPr>
          <p:cNvSpPr txBox="1"/>
          <p:nvPr/>
        </p:nvSpPr>
        <p:spPr>
          <a:xfrm>
            <a:off x="277310" y="1063459"/>
            <a:ext cx="4513766" cy="523220"/>
          </a:xfrm>
          <a:prstGeom prst="rect">
            <a:avLst/>
          </a:prstGeom>
          <a:solidFill>
            <a:schemeClr val="accent6">
              <a:lumMod val="50000"/>
            </a:schemeClr>
          </a:solidFill>
        </p:spPr>
        <p:txBody>
          <a:bodyPr wrap="square" rtlCol="0">
            <a:spAutoFit/>
          </a:bodyPr>
          <a:lstStyle/>
          <a:p>
            <a:r>
              <a:rPr lang="zh-TW" altLang="en-US" sz="2800" b="1" dirty="0">
                <a:solidFill>
                  <a:schemeClr val="lt1"/>
                </a:solidFill>
                <a:latin typeface="微軟正黑體" panose="020B0604030504040204" pitchFamily="34" charset="-120"/>
                <a:ea typeface="微軟正黑體" panose="020B0604030504040204" pitchFamily="34" charset="-120"/>
              </a:rPr>
              <a:t>查核重點九：不動產說明書</a:t>
            </a:r>
          </a:p>
        </p:txBody>
      </p:sp>
      <p:pic>
        <p:nvPicPr>
          <p:cNvPr id="10" name="圖片 9" descr="一張含有 字型, 圖形, 筆跡, 文字 的圖片&#10;&#10;自動產生的描述">
            <a:extLst>
              <a:ext uri="{FF2B5EF4-FFF2-40B4-BE49-F238E27FC236}">
                <a16:creationId xmlns:a16="http://schemas.microsoft.com/office/drawing/2014/main" id="{1F143783-8E69-4BBE-B66C-4D72C3E3C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50" y="127488"/>
            <a:ext cx="1711381" cy="533877"/>
          </a:xfrm>
          <a:prstGeom prst="rect">
            <a:avLst/>
          </a:prstGeom>
        </p:spPr>
      </p:pic>
      <p:sp>
        <p:nvSpPr>
          <p:cNvPr id="15" name="文字方塊 14">
            <a:extLst>
              <a:ext uri="{FF2B5EF4-FFF2-40B4-BE49-F238E27FC236}">
                <a16:creationId xmlns:a16="http://schemas.microsoft.com/office/drawing/2014/main" id="{983FADD1-C02F-414F-BA01-0C432EEF8C10}"/>
              </a:ext>
            </a:extLst>
          </p:cNvPr>
          <p:cNvSpPr txBox="1"/>
          <p:nvPr/>
        </p:nvSpPr>
        <p:spPr>
          <a:xfrm>
            <a:off x="466724" y="1717804"/>
            <a:ext cx="8305801" cy="1279709"/>
          </a:xfrm>
          <a:prstGeom prst="rect">
            <a:avLst/>
          </a:prstGeom>
          <a:noFill/>
        </p:spPr>
        <p:txBody>
          <a:bodyPr wrap="square">
            <a:spAutoFit/>
          </a:bodyPr>
          <a:lstStyle/>
          <a:p>
            <a:pPr>
              <a:lnSpc>
                <a:spcPts val="3200"/>
              </a:lnSpc>
            </a:pPr>
            <a:r>
              <a:rPr lang="zh-TW" altLang="en-US" sz="2000" b="1" dirty="0">
                <a:solidFill>
                  <a:prstClr val="black">
                    <a:hueOff val="0"/>
                    <a:satOff val="0"/>
                    <a:lumOff val="0"/>
                    <a:alphaOff val="0"/>
                  </a:prstClr>
                </a:solidFill>
                <a:latin typeface="微軟正黑體" panose="020B0604030504040204" pitchFamily="34" charset="-120"/>
                <a:ea typeface="微軟正黑體" panose="020B0604030504040204" pitchFamily="34" charset="-120"/>
              </a:rPr>
              <a:t>內政部頒「不動產仲介經紀業報酬計收標準規定」第三項中明定</a:t>
            </a:r>
            <a:r>
              <a:rPr lang="en-US" altLang="zh-TW" sz="2000" b="1" dirty="0">
                <a:solidFill>
                  <a:prstClr val="black">
                    <a:hueOff val="0"/>
                    <a:satOff val="0"/>
                    <a:lumOff val="0"/>
                    <a:alphaOff val="0"/>
                  </a:prstClr>
                </a:solidFill>
                <a:latin typeface="微軟正黑體" panose="020B0604030504040204" pitchFamily="34" charset="-120"/>
                <a:ea typeface="微軟正黑體" panose="020B0604030504040204" pitchFamily="34" charset="-120"/>
              </a:rPr>
              <a:t>『</a:t>
            </a:r>
            <a:r>
              <a:rPr lang="zh-TW" altLang="en-US" sz="2000" b="1" dirty="0">
                <a:solidFill>
                  <a:prstClr val="black">
                    <a:hueOff val="0"/>
                    <a:satOff val="0"/>
                    <a:lumOff val="0"/>
                    <a:alphaOff val="0"/>
                  </a:prstClr>
                </a:solidFill>
                <a:latin typeface="微軟正黑體" panose="020B0604030504040204" pitchFamily="34" charset="-120"/>
                <a:ea typeface="微軟正黑體" panose="020B0604030504040204" pitchFamily="34" charset="-120"/>
              </a:rPr>
              <a:t>不動產經紀業或經紀人員</a:t>
            </a:r>
            <a:r>
              <a:rPr lang="zh-TW" altLang="en-US" sz="2000" b="1" dirty="0">
                <a:solidFill>
                  <a:srgbClr val="0000FF"/>
                </a:solidFill>
                <a:latin typeface="微軟正黑體" panose="020B0604030504040204" pitchFamily="34" charset="-120"/>
                <a:ea typeface="微軟正黑體" panose="020B0604030504040204" pitchFamily="34" charset="-120"/>
              </a:rPr>
              <a:t>提供買賣案件仲介服務之項目</a:t>
            </a:r>
            <a:r>
              <a:rPr lang="zh-TW" altLang="en-US" sz="2000" b="1" dirty="0">
                <a:solidFill>
                  <a:prstClr val="black">
                    <a:hueOff val="0"/>
                    <a:satOff val="0"/>
                    <a:lumOff val="0"/>
                    <a:alphaOff val="0"/>
                  </a:prstClr>
                </a:solidFill>
                <a:latin typeface="微軟正黑體" panose="020B0604030504040204" pitchFamily="34" charset="-120"/>
                <a:ea typeface="微軟正黑體" panose="020B0604030504040204" pitchFamily="34" charset="-120"/>
              </a:rPr>
              <a:t>，</a:t>
            </a:r>
            <a:r>
              <a:rPr lang="zh-TW" altLang="en-US" sz="2000" b="1" dirty="0">
                <a:solidFill>
                  <a:srgbClr val="FF0000"/>
                </a:solidFill>
                <a:latin typeface="微軟正黑體" panose="020B0604030504040204" pitchFamily="34" charset="-120"/>
                <a:ea typeface="微軟正黑體" panose="020B0604030504040204" pitchFamily="34" charset="-120"/>
              </a:rPr>
              <a:t>不得少於</a:t>
            </a:r>
            <a:r>
              <a:rPr lang="zh-TW" altLang="en-US" sz="2000" b="1" dirty="0">
                <a:solidFill>
                  <a:srgbClr val="0000FF"/>
                </a:solidFill>
                <a:latin typeface="微軟正黑體" panose="020B0604030504040204" pitchFamily="34" charset="-120"/>
                <a:ea typeface="微軟正黑體" panose="020B0604030504040204" pitchFamily="34" charset="-120"/>
              </a:rPr>
              <a:t>內政部頒</a:t>
            </a:r>
            <a:r>
              <a:rPr lang="zh-TW" altLang="en-US" sz="2000" b="1" dirty="0">
                <a:solidFill>
                  <a:srgbClr val="FF0000"/>
                </a:solidFill>
                <a:latin typeface="微軟正黑體" panose="020B0604030504040204" pitchFamily="34" charset="-120"/>
                <a:ea typeface="微軟正黑體" panose="020B0604030504040204" pitchFamily="34" charset="-120"/>
              </a:rPr>
              <a:t>「不動產說明書應記載事項」</a:t>
            </a:r>
            <a:r>
              <a:rPr lang="zh-TW" altLang="en-US" sz="2000" b="1" dirty="0">
                <a:solidFill>
                  <a:srgbClr val="0000FF"/>
                </a:solidFill>
                <a:latin typeface="微軟正黑體" panose="020B0604030504040204" pitchFamily="34" charset="-120"/>
                <a:ea typeface="微軟正黑體" panose="020B0604030504040204" pitchFamily="34" charset="-120"/>
              </a:rPr>
              <a:t>所訂內容</a:t>
            </a:r>
            <a:r>
              <a:rPr lang="zh-TW" altLang="en-US" sz="2000" b="1" dirty="0">
                <a:solidFill>
                  <a:prstClr val="black">
                    <a:hueOff val="0"/>
                    <a:satOff val="0"/>
                    <a:lumOff val="0"/>
                    <a:alphaOff val="0"/>
                  </a:prstClr>
                </a:solidFill>
                <a:latin typeface="微軟正黑體" panose="020B0604030504040204" pitchFamily="34" charset="-120"/>
                <a:ea typeface="微軟正黑體" panose="020B0604030504040204" pitchFamily="34" charset="-120"/>
              </a:rPr>
              <a:t>。</a:t>
            </a:r>
            <a:r>
              <a:rPr lang="en-US" altLang="zh-TW" sz="2000" b="1" dirty="0">
                <a:solidFill>
                  <a:prstClr val="black">
                    <a:hueOff val="0"/>
                    <a:satOff val="0"/>
                    <a:lumOff val="0"/>
                    <a:alphaOff val="0"/>
                  </a:prstClr>
                </a:solidFill>
                <a:latin typeface="微軟正黑體" panose="020B0604030504040204" pitchFamily="34" charset="-120"/>
                <a:ea typeface="微軟正黑體" panose="020B0604030504040204" pitchFamily="34" charset="-120"/>
              </a:rPr>
              <a:t>』</a:t>
            </a:r>
          </a:p>
        </p:txBody>
      </p:sp>
      <p:graphicFrame>
        <p:nvGraphicFramePr>
          <p:cNvPr id="16" name="資料庫圖表 15">
            <a:extLst>
              <a:ext uri="{FF2B5EF4-FFF2-40B4-BE49-F238E27FC236}">
                <a16:creationId xmlns:a16="http://schemas.microsoft.com/office/drawing/2014/main" id="{ABCCEF9F-9E1E-45DC-BE1F-877A8B3DACB8}"/>
              </a:ext>
            </a:extLst>
          </p:cNvPr>
          <p:cNvGraphicFramePr/>
          <p:nvPr>
            <p:extLst>
              <p:ext uri="{D42A27DB-BD31-4B8C-83A1-F6EECF244321}">
                <p14:modId xmlns:p14="http://schemas.microsoft.com/office/powerpoint/2010/main" val="610157202"/>
              </p:ext>
            </p:extLst>
          </p:nvPr>
        </p:nvGraphicFramePr>
        <p:xfrm>
          <a:off x="104776" y="2899481"/>
          <a:ext cx="8877299" cy="40639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0" name="文字方塊 19">
            <a:extLst>
              <a:ext uri="{FF2B5EF4-FFF2-40B4-BE49-F238E27FC236}">
                <a16:creationId xmlns:a16="http://schemas.microsoft.com/office/drawing/2014/main" id="{4D1E3F82-1113-482C-8DD6-8A1C00F65D52}"/>
              </a:ext>
            </a:extLst>
          </p:cNvPr>
          <p:cNvSpPr txBox="1"/>
          <p:nvPr/>
        </p:nvSpPr>
        <p:spPr>
          <a:xfrm>
            <a:off x="239211" y="4536874"/>
            <a:ext cx="697359" cy="817870"/>
          </a:xfrm>
          <a:prstGeom prst="rect">
            <a:avLst/>
          </a:prstGeom>
          <a:noFill/>
        </p:spPr>
        <p:txBody>
          <a:bodyPr wrap="square" rtlCol="0">
            <a:spAutoFit/>
          </a:bodyPr>
          <a:lstStyle/>
          <a:p>
            <a:r>
              <a:rPr lang="en-US" altLang="zh-TW" sz="2400" b="1" i="1" dirty="0">
                <a:solidFill>
                  <a:prstClr val="black">
                    <a:hueOff val="0"/>
                    <a:satOff val="0"/>
                    <a:lumOff val="0"/>
                    <a:alphaOff val="0"/>
                  </a:prstClr>
                </a:solidFill>
                <a:latin typeface="微軟正黑體" panose="020B0604030504040204" pitchFamily="34" charset="-120"/>
                <a:ea typeface="微軟正黑體" panose="020B0604030504040204" pitchFamily="34" charset="-120"/>
              </a:rPr>
              <a:t>1</a:t>
            </a:r>
            <a:endParaRPr lang="zh-TW" altLang="en-US" sz="2400" b="1" i="1" dirty="0">
              <a:solidFill>
                <a:prstClr val="black">
                  <a:hueOff val="0"/>
                  <a:satOff val="0"/>
                  <a:lumOff val="0"/>
                  <a:alphaOff val="0"/>
                </a:prstClr>
              </a:solidFill>
              <a:latin typeface="微軟正黑體" panose="020B0604030504040204" pitchFamily="34" charset="-120"/>
              <a:ea typeface="微軟正黑體" panose="020B0604030504040204" pitchFamily="34" charset="-120"/>
            </a:endParaRPr>
          </a:p>
        </p:txBody>
      </p:sp>
      <p:sp>
        <p:nvSpPr>
          <p:cNvPr id="21" name="文字方塊 20">
            <a:extLst>
              <a:ext uri="{FF2B5EF4-FFF2-40B4-BE49-F238E27FC236}">
                <a16:creationId xmlns:a16="http://schemas.microsoft.com/office/drawing/2014/main" id="{A3DF6C6F-3257-429D-A2A6-7CA99E2C15D2}"/>
              </a:ext>
            </a:extLst>
          </p:cNvPr>
          <p:cNvSpPr txBox="1"/>
          <p:nvPr/>
        </p:nvSpPr>
        <p:spPr>
          <a:xfrm>
            <a:off x="2420436" y="3999971"/>
            <a:ext cx="697359" cy="817870"/>
          </a:xfrm>
          <a:prstGeom prst="rect">
            <a:avLst/>
          </a:prstGeom>
          <a:noFill/>
        </p:spPr>
        <p:txBody>
          <a:bodyPr wrap="square" rtlCol="0">
            <a:spAutoFit/>
          </a:bodyPr>
          <a:lstStyle/>
          <a:p>
            <a:r>
              <a:rPr lang="en-US" altLang="zh-TW" sz="2400" b="1" i="1" dirty="0">
                <a:solidFill>
                  <a:prstClr val="black">
                    <a:hueOff val="0"/>
                    <a:satOff val="0"/>
                    <a:lumOff val="0"/>
                    <a:alphaOff val="0"/>
                  </a:prstClr>
                </a:solidFill>
                <a:latin typeface="微軟正黑體" panose="020B0604030504040204" pitchFamily="34" charset="-120"/>
                <a:ea typeface="微軟正黑體" panose="020B0604030504040204" pitchFamily="34" charset="-120"/>
              </a:rPr>
              <a:t>2</a:t>
            </a:r>
            <a:endParaRPr lang="zh-TW" altLang="en-US" sz="2400" b="1" i="1" dirty="0">
              <a:solidFill>
                <a:prstClr val="black">
                  <a:hueOff val="0"/>
                  <a:satOff val="0"/>
                  <a:lumOff val="0"/>
                  <a:alphaOff val="0"/>
                </a:prstClr>
              </a:solidFill>
              <a:latin typeface="微軟正黑體" panose="020B0604030504040204" pitchFamily="34" charset="-120"/>
              <a:ea typeface="微軟正黑體" panose="020B0604030504040204" pitchFamily="34" charset="-120"/>
            </a:endParaRPr>
          </a:p>
        </p:txBody>
      </p:sp>
      <p:sp>
        <p:nvSpPr>
          <p:cNvPr id="23" name="文字方塊 22">
            <a:extLst>
              <a:ext uri="{FF2B5EF4-FFF2-40B4-BE49-F238E27FC236}">
                <a16:creationId xmlns:a16="http://schemas.microsoft.com/office/drawing/2014/main" id="{46802073-CFAD-4787-A998-5C10482F2280}"/>
              </a:ext>
            </a:extLst>
          </p:cNvPr>
          <p:cNvSpPr txBox="1"/>
          <p:nvPr/>
        </p:nvSpPr>
        <p:spPr>
          <a:xfrm>
            <a:off x="4611186" y="3470720"/>
            <a:ext cx="697359" cy="817870"/>
          </a:xfrm>
          <a:prstGeom prst="rect">
            <a:avLst/>
          </a:prstGeom>
          <a:noFill/>
        </p:spPr>
        <p:txBody>
          <a:bodyPr wrap="square" rtlCol="0">
            <a:spAutoFit/>
          </a:bodyPr>
          <a:lstStyle/>
          <a:p>
            <a:r>
              <a:rPr lang="en-US" altLang="zh-TW" sz="2400" b="1" i="1" dirty="0">
                <a:solidFill>
                  <a:prstClr val="black">
                    <a:hueOff val="0"/>
                    <a:satOff val="0"/>
                    <a:lumOff val="0"/>
                    <a:alphaOff val="0"/>
                  </a:prstClr>
                </a:solidFill>
                <a:latin typeface="微軟正黑體" panose="020B0604030504040204" pitchFamily="34" charset="-120"/>
                <a:ea typeface="微軟正黑體" panose="020B0604030504040204" pitchFamily="34" charset="-120"/>
              </a:rPr>
              <a:t>3</a:t>
            </a:r>
            <a:endParaRPr lang="zh-TW" altLang="en-US" sz="2400" b="1" i="1" dirty="0">
              <a:solidFill>
                <a:prstClr val="black">
                  <a:hueOff val="0"/>
                  <a:satOff val="0"/>
                  <a:lumOff val="0"/>
                  <a:alphaOff val="0"/>
                </a:prstClr>
              </a:solidFill>
              <a:latin typeface="微軟正黑體" panose="020B0604030504040204" pitchFamily="34" charset="-120"/>
              <a:ea typeface="微軟正黑體" panose="020B0604030504040204" pitchFamily="34" charset="-120"/>
            </a:endParaRPr>
          </a:p>
        </p:txBody>
      </p:sp>
      <p:sp>
        <p:nvSpPr>
          <p:cNvPr id="24" name="文字方塊 23">
            <a:extLst>
              <a:ext uri="{FF2B5EF4-FFF2-40B4-BE49-F238E27FC236}">
                <a16:creationId xmlns:a16="http://schemas.microsoft.com/office/drawing/2014/main" id="{4A380A80-1DD9-4461-95C4-B064617EF6CA}"/>
              </a:ext>
            </a:extLst>
          </p:cNvPr>
          <p:cNvSpPr txBox="1"/>
          <p:nvPr/>
        </p:nvSpPr>
        <p:spPr>
          <a:xfrm>
            <a:off x="6735261" y="2899907"/>
            <a:ext cx="697359" cy="817870"/>
          </a:xfrm>
          <a:prstGeom prst="rect">
            <a:avLst/>
          </a:prstGeom>
          <a:noFill/>
        </p:spPr>
        <p:txBody>
          <a:bodyPr wrap="square" rtlCol="0">
            <a:spAutoFit/>
          </a:bodyPr>
          <a:lstStyle/>
          <a:p>
            <a:r>
              <a:rPr lang="en-US" altLang="zh-TW" sz="2400" b="1" i="1" dirty="0">
                <a:solidFill>
                  <a:prstClr val="black">
                    <a:hueOff val="0"/>
                    <a:satOff val="0"/>
                    <a:lumOff val="0"/>
                    <a:alphaOff val="0"/>
                  </a:prstClr>
                </a:solidFill>
                <a:latin typeface="微軟正黑體" panose="020B0604030504040204" pitchFamily="34" charset="-120"/>
                <a:ea typeface="微軟正黑體" panose="020B0604030504040204" pitchFamily="34" charset="-120"/>
              </a:rPr>
              <a:t>4</a:t>
            </a:r>
            <a:endParaRPr lang="zh-TW" altLang="en-US" sz="2400" b="1" i="1" dirty="0">
              <a:solidFill>
                <a:prstClr val="black">
                  <a:hueOff val="0"/>
                  <a:satOff val="0"/>
                  <a:lumOff val="0"/>
                  <a:alphaOff val="0"/>
                </a:prst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39094635"/>
      </p:ext>
    </p:extLst>
  </p:cSld>
  <p:clrMapOvr>
    <a:masterClrMapping/>
  </p:clrMapOvr>
  <p:transition>
    <p:wheel spokes="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接點 8"/>
          <p:cNvCxnSpPr>
            <a:cxnSpLocks/>
          </p:cNvCxnSpPr>
          <p:nvPr/>
        </p:nvCxnSpPr>
        <p:spPr>
          <a:xfrm>
            <a:off x="0" y="831478"/>
            <a:ext cx="9144000"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3" name="橢圓 32"/>
          <p:cNvSpPr/>
          <p:nvPr/>
        </p:nvSpPr>
        <p:spPr>
          <a:xfrm>
            <a:off x="8658225" y="6477000"/>
            <a:ext cx="323850" cy="323850"/>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華康魏碑體(P)"/>
              <a:ea typeface="微軟正黑體" pitchFamily="34" charset="-120"/>
            </a:endParaRPr>
          </a:p>
        </p:txBody>
      </p:sp>
      <p:sp>
        <p:nvSpPr>
          <p:cNvPr id="3" name="投影片編號版面配置區 2"/>
          <p:cNvSpPr>
            <a:spLocks noGrp="1"/>
          </p:cNvSpPr>
          <p:nvPr>
            <p:ph type="sldNum" sz="quarter" idx="12"/>
          </p:nvPr>
        </p:nvSpPr>
        <p:spPr>
          <a:xfrm>
            <a:off x="6962775" y="6456018"/>
            <a:ext cx="2057400" cy="365125"/>
          </a:xfrm>
        </p:spPr>
        <p:txBody>
          <a:bodyPr/>
          <a:lstStyle/>
          <a:p>
            <a:pPr>
              <a:defRPr/>
            </a:pPr>
            <a:fld id="{B62388E7-26EF-4714-A632-9B7D7908684B}" type="slidenum">
              <a:rPr lang="zh-TW" altLang="en-US" sz="1800" smtClean="0">
                <a:solidFill>
                  <a:schemeClr val="tx1">
                    <a:lumMod val="65000"/>
                    <a:lumOff val="35000"/>
                  </a:schemeClr>
                </a:solidFill>
              </a:rPr>
              <a:pPr>
                <a:defRPr/>
              </a:pPr>
              <a:t>24</a:t>
            </a:fld>
            <a:endParaRPr lang="zh-TW" altLang="en-US" sz="1800" dirty="0">
              <a:solidFill>
                <a:schemeClr val="tx1">
                  <a:lumMod val="65000"/>
                  <a:lumOff val="35000"/>
                </a:schemeClr>
              </a:solidFill>
            </a:endParaRPr>
          </a:p>
        </p:txBody>
      </p:sp>
      <p:sp>
        <p:nvSpPr>
          <p:cNvPr id="14" name="文字方塊 13">
            <a:extLst>
              <a:ext uri="{FF2B5EF4-FFF2-40B4-BE49-F238E27FC236}">
                <a16:creationId xmlns:a16="http://schemas.microsoft.com/office/drawing/2014/main" id="{6C8078ED-7C3F-4D0E-8CB1-381655D4DD65}"/>
              </a:ext>
            </a:extLst>
          </p:cNvPr>
          <p:cNvSpPr txBox="1"/>
          <p:nvPr/>
        </p:nvSpPr>
        <p:spPr>
          <a:xfrm>
            <a:off x="1631191" y="88478"/>
            <a:ext cx="7074188" cy="646331"/>
          </a:xfrm>
          <a:prstGeom prst="rect">
            <a:avLst/>
          </a:prstGeom>
          <a:noFill/>
        </p:spPr>
        <p:txBody>
          <a:bodyPr wrap="square" rtlCol="0">
            <a:spAutoFit/>
          </a:bodyPr>
          <a:lstStyle/>
          <a:p>
            <a:pPr algn="ctr"/>
            <a:r>
              <a:rPr lang="zh-TW" altLang="en-US" sz="3600" dirty="0">
                <a:ln w="12700">
                  <a:solidFill>
                    <a:schemeClr val="bg1"/>
                  </a:solidFill>
                </a:ln>
                <a:solidFill>
                  <a:schemeClr val="tx2">
                    <a:lumMod val="75000"/>
                  </a:schemeClr>
                </a:solidFill>
                <a:effectLst>
                  <a:outerShdw blurRad="38100" dist="38100" dir="2700000" algn="tl">
                    <a:srgbClr val="000000">
                      <a:alpha val="43137"/>
                    </a:srgbClr>
                  </a:outerShdw>
                </a:effectLst>
                <a:latin typeface="華康新特黑體" panose="02010609010101010101" pitchFamily="49" charset="-120"/>
                <a:ea typeface="華康新特黑體" panose="02010609010101010101" pitchFamily="49" charset="-120"/>
                <a:cs typeface="+mj-cs"/>
              </a:rPr>
              <a:t>貳、業務查核重點</a:t>
            </a:r>
          </a:p>
        </p:txBody>
      </p:sp>
      <p:sp>
        <p:nvSpPr>
          <p:cNvPr id="4" name="文字方塊 3">
            <a:extLst>
              <a:ext uri="{FF2B5EF4-FFF2-40B4-BE49-F238E27FC236}">
                <a16:creationId xmlns:a16="http://schemas.microsoft.com/office/drawing/2014/main" id="{473712AC-4C3F-4FB7-86E2-FFBC71B13537}"/>
              </a:ext>
            </a:extLst>
          </p:cNvPr>
          <p:cNvSpPr txBox="1"/>
          <p:nvPr/>
        </p:nvSpPr>
        <p:spPr>
          <a:xfrm>
            <a:off x="277310" y="1063459"/>
            <a:ext cx="4513766" cy="523220"/>
          </a:xfrm>
          <a:prstGeom prst="rect">
            <a:avLst/>
          </a:prstGeom>
          <a:solidFill>
            <a:schemeClr val="accent6">
              <a:lumMod val="50000"/>
            </a:schemeClr>
          </a:solidFill>
        </p:spPr>
        <p:txBody>
          <a:bodyPr wrap="square" rtlCol="0">
            <a:spAutoFit/>
          </a:bodyPr>
          <a:lstStyle/>
          <a:p>
            <a:r>
              <a:rPr lang="zh-TW" altLang="en-US" sz="2800" b="1" dirty="0">
                <a:solidFill>
                  <a:schemeClr val="lt1"/>
                </a:solidFill>
                <a:latin typeface="微軟正黑體" panose="020B0604030504040204" pitchFamily="34" charset="-120"/>
                <a:ea typeface="微軟正黑體" panose="020B0604030504040204" pitchFamily="34" charset="-120"/>
              </a:rPr>
              <a:t>查核重點九：不動產說明書</a:t>
            </a:r>
          </a:p>
        </p:txBody>
      </p:sp>
      <p:pic>
        <p:nvPicPr>
          <p:cNvPr id="10" name="圖片 9" descr="一張含有 字型, 圖形, 筆跡, 文字 的圖片&#10;&#10;自動產生的描述">
            <a:extLst>
              <a:ext uri="{FF2B5EF4-FFF2-40B4-BE49-F238E27FC236}">
                <a16:creationId xmlns:a16="http://schemas.microsoft.com/office/drawing/2014/main" id="{1F143783-8E69-4BBE-B66C-4D72C3E3C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50" y="127488"/>
            <a:ext cx="1711381" cy="533877"/>
          </a:xfrm>
          <a:prstGeom prst="rect">
            <a:avLst/>
          </a:prstGeom>
        </p:spPr>
      </p:pic>
      <p:sp>
        <p:nvSpPr>
          <p:cNvPr id="11" name="文字方塊 10">
            <a:extLst>
              <a:ext uri="{FF2B5EF4-FFF2-40B4-BE49-F238E27FC236}">
                <a16:creationId xmlns:a16="http://schemas.microsoft.com/office/drawing/2014/main" id="{8AE1D5EE-54A1-4FA4-B97C-64F29EBA6A93}"/>
              </a:ext>
            </a:extLst>
          </p:cNvPr>
          <p:cNvSpPr txBox="1"/>
          <p:nvPr/>
        </p:nvSpPr>
        <p:spPr>
          <a:xfrm>
            <a:off x="406927" y="1754129"/>
            <a:ext cx="4591050" cy="461665"/>
          </a:xfrm>
          <a:prstGeom prst="rect">
            <a:avLst/>
          </a:prstGeom>
          <a:noFill/>
        </p:spPr>
        <p:txBody>
          <a:bodyPr wrap="square">
            <a:spAutoFit/>
          </a:bodyPr>
          <a:lstStyle/>
          <a:p>
            <a:pPr marL="342900" lvl="0" indent="-342900">
              <a:buFont typeface="Wingdings" panose="05000000000000000000" pitchFamily="2" charset="2"/>
              <a:buChar char="u"/>
            </a:pPr>
            <a:r>
              <a:rPr lang="zh-TW" altLang="en-US" sz="2400" b="1" dirty="0">
                <a:latin typeface="微軟正黑體" panose="020B0604030504040204" pitchFamily="34" charset="-120"/>
                <a:ea typeface="微軟正黑體" panose="020B0604030504040204" pitchFamily="34" charset="-120"/>
              </a:rPr>
              <a:t>調查屋況</a:t>
            </a:r>
          </a:p>
        </p:txBody>
      </p:sp>
      <p:sp>
        <p:nvSpPr>
          <p:cNvPr id="13" name="文字方塊 12">
            <a:extLst>
              <a:ext uri="{FF2B5EF4-FFF2-40B4-BE49-F238E27FC236}">
                <a16:creationId xmlns:a16="http://schemas.microsoft.com/office/drawing/2014/main" id="{E5DA6003-551C-4FC0-9E5A-F08F3E4A20EB}"/>
              </a:ext>
            </a:extLst>
          </p:cNvPr>
          <p:cNvSpPr txBox="1"/>
          <p:nvPr/>
        </p:nvSpPr>
        <p:spPr>
          <a:xfrm>
            <a:off x="751386" y="2215794"/>
            <a:ext cx="7953993" cy="2931059"/>
          </a:xfrm>
          <a:prstGeom prst="rect">
            <a:avLst/>
          </a:prstGeom>
          <a:noFill/>
        </p:spPr>
        <p:txBody>
          <a:bodyPr wrap="square">
            <a:spAutoFit/>
          </a:bodyPr>
          <a:lstStyle/>
          <a:p>
            <a:pPr algn="l">
              <a:lnSpc>
                <a:spcPts val="2800"/>
              </a:lnSpc>
            </a:pPr>
            <a:r>
              <a:rPr lang="zh-TW" altLang="en-US" sz="1900" b="1" dirty="0">
                <a:solidFill>
                  <a:prstClr val="black">
                    <a:hueOff val="0"/>
                    <a:satOff val="0"/>
                    <a:lumOff val="0"/>
                    <a:alphaOff val="0"/>
                  </a:prstClr>
                </a:solidFill>
                <a:latin typeface="微軟正黑體" panose="020B0604030504040204" pitchFamily="34" charset="-120"/>
                <a:ea typeface="微軟正黑體" panose="020B0604030504040204" pitchFamily="34" charset="-120"/>
              </a:rPr>
              <a:t>經營仲介業務者經買賣或租賃雙方當事人之書面同意，得同時接受雙方之委託，並依下列規定辦理</a:t>
            </a:r>
            <a:r>
              <a:rPr lang="zh-TW" altLang="en-US" sz="1900" b="1" dirty="0">
                <a:solidFill>
                  <a:prstClr val="black">
                    <a:hueOff val="0"/>
                    <a:satOff val="0"/>
                    <a:lumOff val="0"/>
                    <a:alphaOff val="0"/>
                  </a:prstClr>
                </a:solidFill>
                <a:latin typeface="微軟正黑體" panose="020B0604030504040204" pitchFamily="34" charset="-120"/>
                <a:ea typeface="微軟正黑體" panose="020B0604030504040204" pitchFamily="34" charset="-120"/>
                <a:sym typeface="Wingdings" panose="05000000000000000000" pitchFamily="2" charset="2"/>
              </a:rPr>
              <a:t>： </a:t>
            </a:r>
            <a:endParaRPr lang="en-US" altLang="zh-TW" sz="1900" b="1" dirty="0">
              <a:solidFill>
                <a:prstClr val="black">
                  <a:hueOff val="0"/>
                  <a:satOff val="0"/>
                  <a:lumOff val="0"/>
                  <a:alphaOff val="0"/>
                </a:prstClr>
              </a:solidFill>
              <a:latin typeface="微軟正黑體" panose="020B0604030504040204" pitchFamily="34" charset="-120"/>
              <a:ea typeface="微軟正黑體" panose="020B0604030504040204" pitchFamily="34" charset="-120"/>
              <a:sym typeface="Wingdings" panose="05000000000000000000" pitchFamily="2" charset="2"/>
            </a:endParaRPr>
          </a:p>
          <a:p>
            <a:pPr algn="l">
              <a:lnSpc>
                <a:spcPts val="2800"/>
              </a:lnSpc>
            </a:pPr>
            <a:r>
              <a:rPr lang="zh-TW" altLang="en-US" sz="1900" b="1" dirty="0">
                <a:solidFill>
                  <a:prstClr val="black">
                    <a:hueOff val="0"/>
                    <a:satOff val="0"/>
                    <a:lumOff val="0"/>
                    <a:alphaOff val="0"/>
                  </a:prstClr>
                </a:solidFill>
                <a:latin typeface="微軟正黑體" panose="020B0604030504040204" pitchFamily="34" charset="-120"/>
                <a:ea typeface="微軟正黑體" panose="020B0604030504040204" pitchFamily="34" charset="-120"/>
              </a:rPr>
              <a:t>一、公平提供雙方當事人類似不動產之交易價格。</a:t>
            </a:r>
          </a:p>
          <a:p>
            <a:pPr algn="l">
              <a:lnSpc>
                <a:spcPts val="2800"/>
              </a:lnSpc>
            </a:pPr>
            <a:r>
              <a:rPr lang="zh-TW" altLang="en-US" sz="1900" b="1" dirty="0">
                <a:solidFill>
                  <a:prstClr val="black">
                    <a:hueOff val="0"/>
                    <a:satOff val="0"/>
                    <a:lumOff val="0"/>
                    <a:alphaOff val="0"/>
                  </a:prstClr>
                </a:solidFill>
                <a:latin typeface="微軟正黑體" panose="020B0604030504040204" pitchFamily="34" charset="-120"/>
                <a:ea typeface="微軟正黑體" panose="020B0604030504040204" pitchFamily="34" charset="-120"/>
              </a:rPr>
              <a:t>二、公平提供雙方當事人有關契約內容規範之說明。</a:t>
            </a:r>
          </a:p>
          <a:p>
            <a:pPr algn="l">
              <a:lnSpc>
                <a:spcPts val="2800"/>
              </a:lnSpc>
            </a:pPr>
            <a:r>
              <a:rPr lang="zh-TW" altLang="en-US" sz="1900" b="1" dirty="0">
                <a:solidFill>
                  <a:srgbClr val="FF0000"/>
                </a:solidFill>
                <a:latin typeface="微軟正黑體" panose="020B0604030504040204" pitchFamily="34" charset="-120"/>
                <a:ea typeface="微軟正黑體" panose="020B0604030504040204" pitchFamily="34" charset="-120"/>
              </a:rPr>
              <a:t>三、提供買受人或承租人關於不動產必要之資訊。</a:t>
            </a:r>
          </a:p>
          <a:p>
            <a:pPr algn="l">
              <a:lnSpc>
                <a:spcPts val="2800"/>
              </a:lnSpc>
            </a:pPr>
            <a:r>
              <a:rPr lang="zh-TW" altLang="en-US" sz="1900" b="1" dirty="0">
                <a:solidFill>
                  <a:srgbClr val="FF0000"/>
                </a:solidFill>
                <a:latin typeface="微軟正黑體" panose="020B0604030504040204" pitchFamily="34" charset="-120"/>
                <a:ea typeface="微軟正黑體" panose="020B0604030504040204" pitchFamily="34" charset="-120"/>
              </a:rPr>
              <a:t>四、告知買受人或承租人依仲介專業應查知之不動產之瑕疵。</a:t>
            </a:r>
          </a:p>
          <a:p>
            <a:pPr algn="l">
              <a:lnSpc>
                <a:spcPts val="2800"/>
              </a:lnSpc>
            </a:pPr>
            <a:r>
              <a:rPr lang="zh-TW" altLang="en-US" sz="1900" b="1" dirty="0">
                <a:solidFill>
                  <a:srgbClr val="FF0000"/>
                </a:solidFill>
                <a:latin typeface="微軟正黑體" panose="020B0604030504040204" pitchFamily="34" charset="-120"/>
                <a:ea typeface="微軟正黑體" panose="020B0604030504040204" pitchFamily="34" charset="-120"/>
              </a:rPr>
              <a:t>五、協助買受人或承租人對不動產進行必要之檢查。</a:t>
            </a:r>
          </a:p>
          <a:p>
            <a:pPr algn="l">
              <a:lnSpc>
                <a:spcPts val="2800"/>
              </a:lnSpc>
            </a:pPr>
            <a:r>
              <a:rPr lang="zh-TW" altLang="en-US" sz="1900" b="1" dirty="0">
                <a:solidFill>
                  <a:prstClr val="black">
                    <a:hueOff val="0"/>
                    <a:satOff val="0"/>
                    <a:lumOff val="0"/>
                    <a:alphaOff val="0"/>
                  </a:prstClr>
                </a:solidFill>
                <a:latin typeface="微軟正黑體" panose="020B0604030504040204" pitchFamily="34" charset="-120"/>
                <a:ea typeface="微軟正黑體" panose="020B0604030504040204" pitchFamily="34" charset="-120"/>
              </a:rPr>
              <a:t>六、其他經中央主管機關為保護買賣或租賃當事人所為之規定。</a:t>
            </a:r>
          </a:p>
        </p:txBody>
      </p:sp>
      <p:sp>
        <p:nvSpPr>
          <p:cNvPr id="17" name="文字方塊 16">
            <a:extLst>
              <a:ext uri="{FF2B5EF4-FFF2-40B4-BE49-F238E27FC236}">
                <a16:creationId xmlns:a16="http://schemas.microsoft.com/office/drawing/2014/main" id="{1965E040-F8AD-4014-9DE8-BB75E79002B2}"/>
              </a:ext>
            </a:extLst>
          </p:cNvPr>
          <p:cNvSpPr txBox="1"/>
          <p:nvPr/>
        </p:nvSpPr>
        <p:spPr>
          <a:xfrm>
            <a:off x="1307341" y="5176631"/>
            <a:ext cx="7209269" cy="1489911"/>
          </a:xfrm>
          <a:prstGeom prst="roundRect">
            <a:avLst/>
          </a:prstGeom>
          <a:solidFill>
            <a:schemeClr val="bg2"/>
          </a:solidFill>
        </p:spPr>
        <p:txBody>
          <a:bodyPr wrap="square">
            <a:spAutoFit/>
          </a:bodyPr>
          <a:lstStyle/>
          <a:p>
            <a:pPr marL="285750" indent="-285750">
              <a:lnSpc>
                <a:spcPts val="2500"/>
              </a:lnSpc>
              <a:buFont typeface="Wingdings" panose="05000000000000000000" pitchFamily="2" charset="2"/>
              <a:buChar char="u"/>
            </a:pPr>
            <a:r>
              <a:rPr lang="zh-TW" altLang="en-US" sz="1700" dirty="0">
                <a:solidFill>
                  <a:sysClr val="windowText" lastClr="000000"/>
                </a:solidFill>
                <a:latin typeface="華康粗圓體" panose="020F0709000000000000" pitchFamily="49" charset="-120"/>
                <a:ea typeface="華康粗圓體" panose="020F0709000000000000" pitchFamily="49" charset="-120"/>
              </a:rPr>
              <a:t>善良管理人注意義務</a:t>
            </a:r>
            <a:r>
              <a:rPr lang="en-US" altLang="zh-TW" sz="1700" dirty="0">
                <a:solidFill>
                  <a:sysClr val="windowText" lastClr="000000"/>
                </a:solidFill>
                <a:latin typeface="華康粗圓體" panose="020F0709000000000000" pitchFamily="49" charset="-120"/>
                <a:ea typeface="華康粗圓體" panose="020F0709000000000000" pitchFamily="49" charset="-120"/>
              </a:rPr>
              <a:t>(</a:t>
            </a:r>
            <a:r>
              <a:rPr lang="zh-TW" altLang="en-US" sz="1700" dirty="0">
                <a:solidFill>
                  <a:sysClr val="windowText" lastClr="000000"/>
                </a:solidFill>
                <a:latin typeface="華康粗圓體" panose="020F0709000000000000" pitchFamily="49" charset="-120"/>
                <a:ea typeface="華康粗圓體" panose="020F0709000000000000" pitchFamily="49" charset="-120"/>
              </a:rPr>
              <a:t>相當知識經驗之人應盡注意義務</a:t>
            </a:r>
            <a:r>
              <a:rPr lang="en-US" altLang="zh-TW" sz="1700" dirty="0">
                <a:solidFill>
                  <a:sysClr val="windowText" lastClr="000000"/>
                </a:solidFill>
                <a:latin typeface="華康粗圓體" panose="020F0709000000000000" pitchFamily="49" charset="-120"/>
                <a:ea typeface="華康粗圓體" panose="020F0709000000000000" pitchFamily="49" charset="-120"/>
              </a:rPr>
              <a:t>)</a:t>
            </a:r>
          </a:p>
          <a:p>
            <a:pPr marL="285750" indent="-285750">
              <a:lnSpc>
                <a:spcPts val="2500"/>
              </a:lnSpc>
              <a:buFont typeface="Wingdings" panose="05000000000000000000" pitchFamily="2" charset="2"/>
              <a:buChar char="u"/>
            </a:pPr>
            <a:r>
              <a:rPr lang="zh-TW" altLang="en-US" sz="1700" dirty="0">
                <a:solidFill>
                  <a:sysClr val="windowText" lastClr="000000"/>
                </a:solidFill>
                <a:latin typeface="華康粗圓體" panose="020F0709000000000000" pitchFamily="49" charset="-120"/>
                <a:ea typeface="華康粗圓體" panose="020F0709000000000000" pitchFamily="49" charset="-120"/>
              </a:rPr>
              <a:t>不動產說明書內容記載越齊全，買賣雙方風險才會越低。</a:t>
            </a:r>
            <a:endParaRPr lang="en-US" altLang="zh-TW" sz="1700" dirty="0">
              <a:solidFill>
                <a:sysClr val="windowText" lastClr="000000"/>
              </a:solidFill>
              <a:latin typeface="華康粗圓體" panose="020F0709000000000000" pitchFamily="49" charset="-120"/>
              <a:ea typeface="華康粗圓體" panose="020F0709000000000000" pitchFamily="49" charset="-120"/>
            </a:endParaRPr>
          </a:p>
          <a:p>
            <a:pPr marL="285750" indent="-285750">
              <a:lnSpc>
                <a:spcPts val="2500"/>
              </a:lnSpc>
              <a:buFont typeface="Wingdings" panose="05000000000000000000" pitchFamily="2" charset="2"/>
              <a:buChar char="u"/>
            </a:pPr>
            <a:r>
              <a:rPr lang="zh-TW" altLang="en-US" sz="1700" dirty="0">
                <a:solidFill>
                  <a:sysClr val="windowText" lastClr="000000"/>
                </a:solidFill>
                <a:latin typeface="華康粗圓體" panose="020F0709000000000000" pitchFamily="49" charset="-120"/>
                <a:ea typeface="華康粗圓體" panose="020F0709000000000000" pitchFamily="49" charset="-120"/>
              </a:rPr>
              <a:t>當部分訊息不完整或有誤，卻在交易後才得知實情，恐將發生交易糾紛，損及交易當事人及房仲業者的權益。</a:t>
            </a:r>
          </a:p>
        </p:txBody>
      </p:sp>
      <p:sp>
        <p:nvSpPr>
          <p:cNvPr id="16" name="文字方塊 15">
            <a:extLst>
              <a:ext uri="{FF2B5EF4-FFF2-40B4-BE49-F238E27FC236}">
                <a16:creationId xmlns:a16="http://schemas.microsoft.com/office/drawing/2014/main" id="{1205DA55-AB4E-4AB5-B47F-CB7148184E8E}"/>
              </a:ext>
            </a:extLst>
          </p:cNvPr>
          <p:cNvSpPr txBox="1"/>
          <p:nvPr/>
        </p:nvSpPr>
        <p:spPr>
          <a:xfrm>
            <a:off x="2009775" y="1732943"/>
            <a:ext cx="1285875" cy="453073"/>
          </a:xfrm>
          <a:prstGeom prst="rect">
            <a:avLst/>
          </a:prstGeom>
          <a:noFill/>
        </p:spPr>
        <p:txBody>
          <a:bodyPr wrap="square">
            <a:spAutoFit/>
          </a:bodyPr>
          <a:lstStyle/>
          <a:p>
            <a:pPr>
              <a:lnSpc>
                <a:spcPts val="3200"/>
              </a:lnSpc>
            </a:pPr>
            <a:r>
              <a:rPr lang="en-US" altLang="zh-TW" sz="1600" dirty="0">
                <a:solidFill>
                  <a:schemeClr val="bg1">
                    <a:lumMod val="50000"/>
                  </a:schemeClr>
                </a:solidFill>
                <a:latin typeface="華康粗圓體" panose="020F0709000000000000" pitchFamily="49" charset="-120"/>
                <a:ea typeface="華康粗圓體" panose="020F0709000000000000" pitchFamily="49" charset="-120"/>
              </a:rPr>
              <a:t>(</a:t>
            </a:r>
            <a:r>
              <a:rPr lang="zh-TW" altLang="en-US" sz="1600" dirty="0">
                <a:solidFill>
                  <a:schemeClr val="bg1">
                    <a:lumMod val="50000"/>
                  </a:schemeClr>
                </a:solidFill>
                <a:latin typeface="華康粗圓體" panose="020F0709000000000000" pitchFamily="49" charset="-120"/>
                <a:ea typeface="華康粗圓體" panose="020F0709000000000000" pitchFamily="49" charset="-120"/>
              </a:rPr>
              <a:t>條例</a:t>
            </a:r>
            <a:r>
              <a:rPr lang="en-US" altLang="zh-TW" sz="1600" dirty="0">
                <a:solidFill>
                  <a:schemeClr val="bg1">
                    <a:lumMod val="50000"/>
                  </a:schemeClr>
                </a:solidFill>
                <a:latin typeface="華康粗圓體" panose="020F0709000000000000" pitchFamily="49" charset="-120"/>
                <a:ea typeface="華康粗圓體" panose="020F0709000000000000" pitchFamily="49" charset="-120"/>
              </a:rPr>
              <a:t>24-2)</a:t>
            </a:r>
            <a:endParaRPr lang="zh-TW" altLang="en-US" sz="1600" dirty="0">
              <a:solidFill>
                <a:schemeClr val="bg1">
                  <a:lumMod val="50000"/>
                </a:schemeClr>
              </a:solidFill>
              <a:latin typeface="華康粗圓體" panose="020F0709000000000000" pitchFamily="49" charset="-120"/>
              <a:ea typeface="華康粗圓體" panose="020F0709000000000000" pitchFamily="49" charset="-120"/>
            </a:endParaRPr>
          </a:p>
        </p:txBody>
      </p:sp>
      <p:pic>
        <p:nvPicPr>
          <p:cNvPr id="12" name="圖片 11">
            <a:extLst>
              <a:ext uri="{FF2B5EF4-FFF2-40B4-BE49-F238E27FC236}">
                <a16:creationId xmlns:a16="http://schemas.microsoft.com/office/drawing/2014/main" id="{D6BE9C54-8EC8-4448-8FCA-F2516D94AFC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6472" y="5378711"/>
            <a:ext cx="677535" cy="820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1364119"/>
      </p:ext>
    </p:extLst>
  </p:cSld>
  <p:clrMapOvr>
    <a:masterClrMapping/>
  </p:clrMapOvr>
  <p:transition>
    <p:wheel spokes="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接點 8"/>
          <p:cNvCxnSpPr>
            <a:cxnSpLocks/>
          </p:cNvCxnSpPr>
          <p:nvPr/>
        </p:nvCxnSpPr>
        <p:spPr>
          <a:xfrm>
            <a:off x="0" y="831478"/>
            <a:ext cx="9144000"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3" name="橢圓 32"/>
          <p:cNvSpPr/>
          <p:nvPr/>
        </p:nvSpPr>
        <p:spPr>
          <a:xfrm>
            <a:off x="8658225" y="6477000"/>
            <a:ext cx="323850" cy="323850"/>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華康魏碑體(P)"/>
              <a:ea typeface="微軟正黑體" pitchFamily="34" charset="-120"/>
            </a:endParaRPr>
          </a:p>
        </p:txBody>
      </p:sp>
      <p:sp>
        <p:nvSpPr>
          <p:cNvPr id="3" name="投影片編號版面配置區 2"/>
          <p:cNvSpPr>
            <a:spLocks noGrp="1"/>
          </p:cNvSpPr>
          <p:nvPr>
            <p:ph type="sldNum" sz="quarter" idx="12"/>
          </p:nvPr>
        </p:nvSpPr>
        <p:spPr>
          <a:xfrm>
            <a:off x="6962775" y="6456018"/>
            <a:ext cx="2057400" cy="365125"/>
          </a:xfrm>
        </p:spPr>
        <p:txBody>
          <a:bodyPr/>
          <a:lstStyle/>
          <a:p>
            <a:pPr>
              <a:defRPr/>
            </a:pPr>
            <a:fld id="{B62388E7-26EF-4714-A632-9B7D7908684B}" type="slidenum">
              <a:rPr lang="zh-TW" altLang="en-US" sz="1800" smtClean="0">
                <a:solidFill>
                  <a:schemeClr val="tx1">
                    <a:lumMod val="65000"/>
                    <a:lumOff val="35000"/>
                  </a:schemeClr>
                </a:solidFill>
              </a:rPr>
              <a:pPr>
                <a:defRPr/>
              </a:pPr>
              <a:t>25</a:t>
            </a:fld>
            <a:endParaRPr lang="zh-TW" altLang="en-US" sz="1800" dirty="0">
              <a:solidFill>
                <a:schemeClr val="tx1">
                  <a:lumMod val="65000"/>
                  <a:lumOff val="35000"/>
                </a:schemeClr>
              </a:solidFill>
            </a:endParaRPr>
          </a:p>
        </p:txBody>
      </p:sp>
      <p:sp>
        <p:nvSpPr>
          <p:cNvPr id="14" name="文字方塊 13">
            <a:extLst>
              <a:ext uri="{FF2B5EF4-FFF2-40B4-BE49-F238E27FC236}">
                <a16:creationId xmlns:a16="http://schemas.microsoft.com/office/drawing/2014/main" id="{6C8078ED-7C3F-4D0E-8CB1-381655D4DD65}"/>
              </a:ext>
            </a:extLst>
          </p:cNvPr>
          <p:cNvSpPr txBox="1"/>
          <p:nvPr/>
        </p:nvSpPr>
        <p:spPr>
          <a:xfrm>
            <a:off x="1631191" y="88478"/>
            <a:ext cx="7074188" cy="646331"/>
          </a:xfrm>
          <a:prstGeom prst="rect">
            <a:avLst/>
          </a:prstGeom>
          <a:noFill/>
        </p:spPr>
        <p:txBody>
          <a:bodyPr wrap="square" rtlCol="0">
            <a:spAutoFit/>
          </a:bodyPr>
          <a:lstStyle/>
          <a:p>
            <a:pPr algn="ctr"/>
            <a:r>
              <a:rPr lang="zh-TW" altLang="en-US" sz="3600" dirty="0">
                <a:ln w="12700">
                  <a:solidFill>
                    <a:schemeClr val="bg1"/>
                  </a:solidFill>
                </a:ln>
                <a:solidFill>
                  <a:schemeClr val="tx2">
                    <a:lumMod val="75000"/>
                  </a:schemeClr>
                </a:solidFill>
                <a:effectLst>
                  <a:outerShdw blurRad="38100" dist="38100" dir="2700000" algn="tl">
                    <a:srgbClr val="000000">
                      <a:alpha val="43137"/>
                    </a:srgbClr>
                  </a:outerShdw>
                </a:effectLst>
                <a:latin typeface="華康新特黑體" panose="02010609010101010101" pitchFamily="49" charset="-120"/>
                <a:ea typeface="華康新特黑體" panose="02010609010101010101" pitchFamily="49" charset="-120"/>
                <a:cs typeface="+mj-cs"/>
              </a:rPr>
              <a:t>貳、業務查核重點</a:t>
            </a:r>
          </a:p>
        </p:txBody>
      </p:sp>
      <p:sp>
        <p:nvSpPr>
          <p:cNvPr id="4" name="文字方塊 3">
            <a:extLst>
              <a:ext uri="{FF2B5EF4-FFF2-40B4-BE49-F238E27FC236}">
                <a16:creationId xmlns:a16="http://schemas.microsoft.com/office/drawing/2014/main" id="{473712AC-4C3F-4FB7-86E2-FFBC71B13537}"/>
              </a:ext>
            </a:extLst>
          </p:cNvPr>
          <p:cNvSpPr txBox="1"/>
          <p:nvPr/>
        </p:nvSpPr>
        <p:spPr>
          <a:xfrm>
            <a:off x="277310" y="1063459"/>
            <a:ext cx="4513766" cy="523220"/>
          </a:xfrm>
          <a:prstGeom prst="rect">
            <a:avLst/>
          </a:prstGeom>
          <a:solidFill>
            <a:schemeClr val="accent6">
              <a:lumMod val="50000"/>
            </a:schemeClr>
          </a:solidFill>
        </p:spPr>
        <p:txBody>
          <a:bodyPr wrap="square" rtlCol="0">
            <a:spAutoFit/>
          </a:bodyPr>
          <a:lstStyle/>
          <a:p>
            <a:r>
              <a:rPr lang="zh-TW" altLang="en-US" sz="2800" b="1" dirty="0">
                <a:solidFill>
                  <a:schemeClr val="lt1"/>
                </a:solidFill>
                <a:latin typeface="微軟正黑體" panose="020B0604030504040204" pitchFamily="34" charset="-120"/>
                <a:ea typeface="微軟正黑體" panose="020B0604030504040204" pitchFamily="34" charset="-120"/>
              </a:rPr>
              <a:t>查核重點九：不動產說明書</a:t>
            </a:r>
          </a:p>
        </p:txBody>
      </p:sp>
      <p:pic>
        <p:nvPicPr>
          <p:cNvPr id="10" name="圖片 9" descr="一張含有 字型, 圖形, 筆跡, 文字 的圖片&#10;&#10;自動產生的描述">
            <a:extLst>
              <a:ext uri="{FF2B5EF4-FFF2-40B4-BE49-F238E27FC236}">
                <a16:creationId xmlns:a16="http://schemas.microsoft.com/office/drawing/2014/main" id="{1F143783-8E69-4BBE-B66C-4D72C3E3C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50" y="127488"/>
            <a:ext cx="1711381" cy="533877"/>
          </a:xfrm>
          <a:prstGeom prst="rect">
            <a:avLst/>
          </a:prstGeom>
        </p:spPr>
      </p:pic>
      <p:graphicFrame>
        <p:nvGraphicFramePr>
          <p:cNvPr id="6" name="表格 6">
            <a:extLst>
              <a:ext uri="{FF2B5EF4-FFF2-40B4-BE49-F238E27FC236}">
                <a16:creationId xmlns:a16="http://schemas.microsoft.com/office/drawing/2014/main" id="{6A94ABD8-33F1-46D1-BDCA-8BF3717144D1}"/>
              </a:ext>
            </a:extLst>
          </p:cNvPr>
          <p:cNvGraphicFramePr>
            <a:graphicFrameLocks noGrp="1"/>
          </p:cNvGraphicFramePr>
          <p:nvPr>
            <p:extLst>
              <p:ext uri="{D42A27DB-BD31-4B8C-83A1-F6EECF244321}">
                <p14:modId xmlns:p14="http://schemas.microsoft.com/office/powerpoint/2010/main" val="2452598998"/>
              </p:ext>
            </p:extLst>
          </p:nvPr>
        </p:nvGraphicFramePr>
        <p:xfrm>
          <a:off x="277310" y="1664244"/>
          <a:ext cx="8428068" cy="5043734"/>
        </p:xfrm>
        <a:graphic>
          <a:graphicData uri="http://schemas.openxmlformats.org/drawingml/2006/table">
            <a:tbl>
              <a:tblPr firstRow="1" bandRow="1">
                <a:tableStyleId>{9DCAF9ED-07DC-4A11-8D7F-57B35C25682E}</a:tableStyleId>
              </a:tblPr>
              <a:tblGrid>
                <a:gridCol w="1246688">
                  <a:extLst>
                    <a:ext uri="{9D8B030D-6E8A-4147-A177-3AD203B41FA5}">
                      <a16:colId xmlns:a16="http://schemas.microsoft.com/office/drawing/2014/main" val="3147906138"/>
                    </a:ext>
                  </a:extLst>
                </a:gridCol>
                <a:gridCol w="3022395">
                  <a:extLst>
                    <a:ext uri="{9D8B030D-6E8A-4147-A177-3AD203B41FA5}">
                      <a16:colId xmlns:a16="http://schemas.microsoft.com/office/drawing/2014/main" val="1873930846"/>
                    </a:ext>
                  </a:extLst>
                </a:gridCol>
                <a:gridCol w="2158227">
                  <a:extLst>
                    <a:ext uri="{9D8B030D-6E8A-4147-A177-3AD203B41FA5}">
                      <a16:colId xmlns:a16="http://schemas.microsoft.com/office/drawing/2014/main" val="4247904000"/>
                    </a:ext>
                  </a:extLst>
                </a:gridCol>
                <a:gridCol w="2000758">
                  <a:extLst>
                    <a:ext uri="{9D8B030D-6E8A-4147-A177-3AD203B41FA5}">
                      <a16:colId xmlns:a16="http://schemas.microsoft.com/office/drawing/2014/main" val="1399796555"/>
                    </a:ext>
                  </a:extLst>
                </a:gridCol>
              </a:tblGrid>
              <a:tr h="355910">
                <a:tc>
                  <a:txBody>
                    <a:bodyPr/>
                    <a:lstStyle/>
                    <a:p>
                      <a:pPr>
                        <a:lnSpc>
                          <a:spcPts val="2600"/>
                        </a:lnSpc>
                      </a:pPr>
                      <a:endParaRPr lang="zh-TW" altLang="en-US" sz="1800" b="1" dirty="0">
                        <a:latin typeface="微軟正黑體" panose="020B0604030504040204" pitchFamily="34" charset="-120"/>
                        <a:ea typeface="微軟正黑體" panose="020B0604030504040204" pitchFamily="34" charset="-120"/>
                      </a:endParaRPr>
                    </a:p>
                  </a:txBody>
                  <a:tcPr/>
                </a:tc>
                <a:tc>
                  <a:txBody>
                    <a:bodyPr/>
                    <a:lstStyle/>
                    <a:p>
                      <a:pPr algn="ctr">
                        <a:lnSpc>
                          <a:spcPts val="2600"/>
                        </a:lnSpc>
                      </a:pPr>
                      <a:r>
                        <a:rPr lang="zh-TW" altLang="en-US" sz="1800" b="1" kern="1200" dirty="0">
                          <a:solidFill>
                            <a:schemeClr val="lt1"/>
                          </a:solidFill>
                          <a:effectLst/>
                          <a:latin typeface="微軟正黑體" panose="020B0604030504040204" pitchFamily="34" charset="-120"/>
                          <a:ea typeface="微軟正黑體" panose="020B0604030504040204" pitchFamily="34" charset="-120"/>
                        </a:rPr>
                        <a:t>土地（素地）</a:t>
                      </a:r>
                      <a:endParaRPr lang="zh-TW" altLang="en-US" sz="1800" b="1" dirty="0">
                        <a:latin typeface="微軟正黑體" panose="020B0604030504040204" pitchFamily="34" charset="-120"/>
                        <a:ea typeface="微軟正黑體" panose="020B0604030504040204" pitchFamily="34" charset="-120"/>
                      </a:endParaRPr>
                    </a:p>
                  </a:txBody>
                  <a:tcPr anchor="ctr"/>
                </a:tc>
                <a:tc>
                  <a:txBody>
                    <a:bodyPr/>
                    <a:lstStyle/>
                    <a:p>
                      <a:pPr algn="ctr">
                        <a:lnSpc>
                          <a:spcPts val="2600"/>
                        </a:lnSpc>
                      </a:pPr>
                      <a:r>
                        <a:rPr lang="zh-TW" altLang="en-US" sz="1800" b="1" kern="1200" dirty="0">
                          <a:solidFill>
                            <a:schemeClr val="lt1"/>
                          </a:solidFill>
                          <a:effectLst/>
                          <a:latin typeface="微軟正黑體" panose="020B0604030504040204" pitchFamily="34" charset="-120"/>
                          <a:ea typeface="微軟正黑體" panose="020B0604030504040204" pitchFamily="34" charset="-120"/>
                        </a:rPr>
                        <a:t>成屋</a:t>
                      </a:r>
                      <a:endParaRPr lang="zh-TW" altLang="en-US" sz="1800" b="1"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1600" b="1" kern="1200" dirty="0">
                          <a:solidFill>
                            <a:schemeClr val="lt1"/>
                          </a:solidFill>
                          <a:effectLst/>
                          <a:latin typeface="微軟正黑體" panose="020B0604030504040204" pitchFamily="34" charset="-120"/>
                          <a:ea typeface="微軟正黑體" panose="020B0604030504040204" pitchFamily="34" charset="-120"/>
                        </a:rPr>
                        <a:t>預售屋</a:t>
                      </a:r>
                      <a:endParaRPr lang="zh-TW" altLang="en-US" sz="1600" b="1"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86301059"/>
                  </a:ext>
                </a:extLst>
              </a:tr>
              <a:tr h="2069394">
                <a:tc>
                  <a:txBody>
                    <a:bodyPr/>
                    <a:lstStyle/>
                    <a:p>
                      <a:pPr algn="ctr">
                        <a:lnSpc>
                          <a:spcPts val="2200"/>
                        </a:lnSpc>
                      </a:pPr>
                      <a:r>
                        <a:rPr lang="zh-TW" altLang="en-US" sz="1800" b="1" dirty="0">
                          <a:latin typeface="微軟正黑體" panose="020B0604030504040204" pitchFamily="34" charset="-120"/>
                          <a:ea typeface="微軟正黑體" panose="020B0604030504040204" pitchFamily="34" charset="-120"/>
                        </a:rPr>
                        <a:t>應記載</a:t>
                      </a:r>
                      <a:endParaRPr lang="en-US" altLang="zh-TW" sz="1800" b="1" dirty="0">
                        <a:latin typeface="微軟正黑體" panose="020B0604030504040204" pitchFamily="34" charset="-120"/>
                        <a:ea typeface="微軟正黑體" panose="020B0604030504040204" pitchFamily="34" charset="-120"/>
                      </a:endParaRPr>
                    </a:p>
                    <a:p>
                      <a:pPr algn="ctr">
                        <a:lnSpc>
                          <a:spcPts val="2200"/>
                        </a:lnSpc>
                      </a:pPr>
                      <a:r>
                        <a:rPr lang="zh-TW" altLang="en-US" sz="1800" b="1" dirty="0">
                          <a:latin typeface="微軟正黑體" panose="020B0604030504040204" pitchFamily="34" charset="-120"/>
                          <a:ea typeface="微軟正黑體" panose="020B0604030504040204" pitchFamily="34" charset="-120"/>
                        </a:rPr>
                        <a:t>事項</a:t>
                      </a:r>
                    </a:p>
                  </a:txBody>
                  <a:tcPr anchor="ctr"/>
                </a:tc>
                <a:tc>
                  <a:txBody>
                    <a:bodyPr/>
                    <a:lstStyle/>
                    <a:p>
                      <a:pPr>
                        <a:lnSpc>
                          <a:spcPts val="2200"/>
                        </a:lnSpc>
                      </a:pPr>
                      <a:r>
                        <a:rPr lang="en-US" altLang="zh-TW" sz="1600" b="1" kern="1200" dirty="0">
                          <a:solidFill>
                            <a:schemeClr val="dk1"/>
                          </a:solidFill>
                          <a:effectLst/>
                          <a:latin typeface="微軟正黑體" panose="020B0604030504040204" pitchFamily="34" charset="-120"/>
                          <a:ea typeface="微軟正黑體" panose="020B0604030504040204" pitchFamily="34" charset="-120"/>
                        </a:rPr>
                        <a:t>(</a:t>
                      </a:r>
                      <a:r>
                        <a:rPr lang="zh-TW" altLang="en-US" sz="1600" b="1" kern="1200" dirty="0">
                          <a:solidFill>
                            <a:schemeClr val="dk1"/>
                          </a:solidFill>
                          <a:effectLst/>
                          <a:latin typeface="微軟正黑體" panose="020B0604030504040204" pitchFamily="34" charset="-120"/>
                          <a:ea typeface="微軟正黑體" panose="020B0604030504040204" pitchFamily="34" charset="-120"/>
                        </a:rPr>
                        <a:t>一</a:t>
                      </a:r>
                      <a:r>
                        <a:rPr lang="en-US" altLang="zh-TW" sz="1600" b="1" kern="1200" dirty="0">
                          <a:solidFill>
                            <a:schemeClr val="dk1"/>
                          </a:solidFill>
                          <a:effectLst/>
                          <a:latin typeface="微軟正黑體" panose="020B0604030504040204" pitchFamily="34" charset="-120"/>
                          <a:ea typeface="微軟正黑體" panose="020B0604030504040204" pitchFamily="34" charset="-120"/>
                        </a:rPr>
                        <a:t>)</a:t>
                      </a:r>
                      <a:r>
                        <a:rPr lang="zh-TW" altLang="en-US" sz="1600" b="1" kern="1200" dirty="0">
                          <a:solidFill>
                            <a:schemeClr val="dk1"/>
                          </a:solidFill>
                          <a:effectLst/>
                          <a:latin typeface="微軟正黑體" panose="020B0604030504040204" pitchFamily="34" charset="-120"/>
                          <a:ea typeface="微軟正黑體" panose="020B0604030504040204" pitchFamily="34" charset="-120"/>
                        </a:rPr>
                        <a:t>標示及權利範圍</a:t>
                      </a:r>
                      <a:endParaRPr lang="en-US" altLang="zh-TW" sz="1600" b="1" kern="1200" dirty="0">
                        <a:solidFill>
                          <a:schemeClr val="dk1"/>
                        </a:solidFill>
                        <a:effectLst/>
                        <a:latin typeface="微軟正黑體" panose="020B0604030504040204" pitchFamily="34" charset="-120"/>
                        <a:ea typeface="微軟正黑體" panose="020B0604030504040204" pitchFamily="34" charset="-120"/>
                      </a:endParaRPr>
                    </a:p>
                    <a:p>
                      <a:pPr>
                        <a:lnSpc>
                          <a:spcPts val="2200"/>
                        </a:lnSpc>
                      </a:pPr>
                      <a:r>
                        <a:rPr lang="en-US" altLang="zh-TW" sz="1600" b="1" kern="1200" dirty="0">
                          <a:solidFill>
                            <a:schemeClr val="dk1"/>
                          </a:solidFill>
                          <a:effectLst/>
                          <a:latin typeface="微軟正黑體" panose="020B0604030504040204" pitchFamily="34" charset="-120"/>
                          <a:ea typeface="微軟正黑體" panose="020B0604030504040204" pitchFamily="34" charset="-120"/>
                        </a:rPr>
                        <a:t>(</a:t>
                      </a:r>
                      <a:r>
                        <a:rPr lang="zh-TW" altLang="en-US" sz="1600" b="1" kern="1200" dirty="0">
                          <a:solidFill>
                            <a:schemeClr val="dk1"/>
                          </a:solidFill>
                          <a:effectLst/>
                          <a:latin typeface="微軟正黑體" panose="020B0604030504040204" pitchFamily="34" charset="-120"/>
                          <a:ea typeface="微軟正黑體" panose="020B0604030504040204" pitchFamily="34" charset="-120"/>
                        </a:rPr>
                        <a:t>二</a:t>
                      </a:r>
                      <a:r>
                        <a:rPr lang="en-US" altLang="zh-TW" sz="1600" b="1" kern="1200" dirty="0">
                          <a:solidFill>
                            <a:schemeClr val="dk1"/>
                          </a:solidFill>
                          <a:effectLst/>
                          <a:latin typeface="微軟正黑體" panose="020B0604030504040204" pitchFamily="34" charset="-120"/>
                          <a:ea typeface="微軟正黑體" panose="020B0604030504040204" pitchFamily="34" charset="-120"/>
                        </a:rPr>
                        <a:t>)</a:t>
                      </a:r>
                      <a:r>
                        <a:rPr lang="zh-TW" altLang="en-US" sz="1600" b="1" kern="1200" dirty="0">
                          <a:solidFill>
                            <a:schemeClr val="dk1"/>
                          </a:solidFill>
                          <a:effectLst/>
                          <a:latin typeface="微軟正黑體" panose="020B0604030504040204" pitchFamily="34" charset="-120"/>
                          <a:ea typeface="微軟正黑體" panose="020B0604030504040204" pitchFamily="34" charset="-120"/>
                        </a:rPr>
                        <a:t>土地所有權人或他項權利人</a:t>
                      </a:r>
                      <a:endParaRPr lang="en-US" altLang="zh-TW" sz="1600" b="1" kern="1200" dirty="0">
                        <a:solidFill>
                          <a:schemeClr val="dk1"/>
                        </a:solidFill>
                        <a:effectLst/>
                        <a:latin typeface="微軟正黑體" panose="020B0604030504040204" pitchFamily="34" charset="-120"/>
                        <a:ea typeface="微軟正黑體" panose="020B0604030504040204" pitchFamily="34" charset="-120"/>
                      </a:endParaRPr>
                    </a:p>
                    <a:p>
                      <a:pPr>
                        <a:lnSpc>
                          <a:spcPts val="2200"/>
                        </a:lnSpc>
                      </a:pPr>
                      <a:r>
                        <a:rPr lang="en-US" altLang="zh-TW" sz="1600" b="1" kern="1200" dirty="0">
                          <a:solidFill>
                            <a:schemeClr val="dk1"/>
                          </a:solidFill>
                          <a:effectLst/>
                          <a:latin typeface="微軟正黑體" panose="020B0604030504040204" pitchFamily="34" charset="-120"/>
                          <a:ea typeface="微軟正黑體" panose="020B0604030504040204" pitchFamily="34" charset="-120"/>
                        </a:rPr>
                        <a:t>(</a:t>
                      </a:r>
                      <a:r>
                        <a:rPr lang="zh-TW" altLang="en-US" sz="1600" b="1" kern="1200" dirty="0">
                          <a:solidFill>
                            <a:schemeClr val="dk1"/>
                          </a:solidFill>
                          <a:effectLst/>
                          <a:latin typeface="微軟正黑體" panose="020B0604030504040204" pitchFamily="34" charset="-120"/>
                          <a:ea typeface="微軟正黑體" panose="020B0604030504040204" pitchFamily="34" charset="-120"/>
                        </a:rPr>
                        <a:t>三</a:t>
                      </a:r>
                      <a:r>
                        <a:rPr lang="en-US" altLang="zh-TW" sz="1600" b="1" kern="1200" dirty="0">
                          <a:solidFill>
                            <a:schemeClr val="dk1"/>
                          </a:solidFill>
                          <a:effectLst/>
                          <a:latin typeface="微軟正黑體" panose="020B0604030504040204" pitchFamily="34" charset="-120"/>
                          <a:ea typeface="微軟正黑體" panose="020B0604030504040204" pitchFamily="34" charset="-120"/>
                        </a:rPr>
                        <a:t>)</a:t>
                      </a:r>
                      <a:r>
                        <a:rPr lang="zh-TW" altLang="en-US" sz="1600" b="1" kern="1200" dirty="0">
                          <a:solidFill>
                            <a:schemeClr val="dk1"/>
                          </a:solidFill>
                          <a:effectLst/>
                          <a:latin typeface="微軟正黑體" panose="020B0604030504040204" pitchFamily="34" charset="-120"/>
                          <a:ea typeface="微軟正黑體" panose="020B0604030504040204" pitchFamily="34" charset="-120"/>
                        </a:rPr>
                        <a:t>交易權利種類及其登記狀態</a:t>
                      </a:r>
                      <a:endParaRPr lang="en-US" altLang="zh-TW" sz="1600" b="1" kern="1200" dirty="0">
                        <a:solidFill>
                          <a:schemeClr val="dk1"/>
                        </a:solidFill>
                        <a:effectLst/>
                        <a:latin typeface="微軟正黑體" panose="020B0604030504040204" pitchFamily="34" charset="-120"/>
                        <a:ea typeface="微軟正黑體" panose="020B0604030504040204" pitchFamily="34" charset="-120"/>
                      </a:endParaRPr>
                    </a:p>
                    <a:p>
                      <a:pPr>
                        <a:lnSpc>
                          <a:spcPts val="2200"/>
                        </a:lnSpc>
                      </a:pPr>
                      <a:r>
                        <a:rPr lang="en-US" altLang="zh-TW" sz="1600" b="1" kern="1200" dirty="0">
                          <a:solidFill>
                            <a:schemeClr val="dk1"/>
                          </a:solidFill>
                          <a:effectLst/>
                          <a:latin typeface="微軟正黑體" panose="020B0604030504040204" pitchFamily="34" charset="-120"/>
                          <a:ea typeface="微軟正黑體" panose="020B0604030504040204" pitchFamily="34" charset="-120"/>
                        </a:rPr>
                        <a:t>(</a:t>
                      </a:r>
                      <a:r>
                        <a:rPr lang="zh-TW" altLang="en-US" sz="1600" b="1" kern="1200" dirty="0">
                          <a:solidFill>
                            <a:schemeClr val="dk1"/>
                          </a:solidFill>
                          <a:effectLst/>
                          <a:latin typeface="微軟正黑體" panose="020B0604030504040204" pitchFamily="34" charset="-120"/>
                          <a:ea typeface="微軟正黑體" panose="020B0604030504040204" pitchFamily="34" charset="-120"/>
                        </a:rPr>
                        <a:t>四</a:t>
                      </a:r>
                      <a:r>
                        <a:rPr lang="en-US" altLang="zh-TW" sz="1600" b="1" kern="1200" dirty="0">
                          <a:solidFill>
                            <a:schemeClr val="dk1"/>
                          </a:solidFill>
                          <a:effectLst/>
                          <a:latin typeface="微軟正黑體" panose="020B0604030504040204" pitchFamily="34" charset="-120"/>
                          <a:ea typeface="微軟正黑體" panose="020B0604030504040204" pitchFamily="34" charset="-120"/>
                        </a:rPr>
                        <a:t>)</a:t>
                      </a:r>
                      <a:r>
                        <a:rPr lang="zh-TW" altLang="en-US" sz="1600" b="1" kern="1200" dirty="0">
                          <a:solidFill>
                            <a:schemeClr val="dk1"/>
                          </a:solidFill>
                          <a:effectLst/>
                          <a:latin typeface="微軟正黑體" panose="020B0604030504040204" pitchFamily="34" charset="-120"/>
                          <a:ea typeface="微軟正黑體" panose="020B0604030504040204" pitchFamily="34" charset="-120"/>
                        </a:rPr>
                        <a:t>目前管理與使用情況</a:t>
                      </a:r>
                      <a:endParaRPr lang="en-US" altLang="zh-TW" sz="1600" b="1" kern="1200" dirty="0">
                        <a:solidFill>
                          <a:schemeClr val="dk1"/>
                        </a:solidFill>
                        <a:effectLst/>
                        <a:latin typeface="微軟正黑體" panose="020B0604030504040204" pitchFamily="34" charset="-120"/>
                        <a:ea typeface="微軟正黑體" panose="020B0604030504040204" pitchFamily="34" charset="-120"/>
                      </a:endParaRPr>
                    </a:p>
                    <a:p>
                      <a:pPr>
                        <a:lnSpc>
                          <a:spcPts val="2200"/>
                        </a:lnSpc>
                      </a:pPr>
                      <a:r>
                        <a:rPr lang="en-US" altLang="zh-TW" sz="1600" b="1" kern="1200" dirty="0">
                          <a:solidFill>
                            <a:schemeClr val="dk1"/>
                          </a:solidFill>
                          <a:effectLst/>
                          <a:latin typeface="微軟正黑體" panose="020B0604030504040204" pitchFamily="34" charset="-120"/>
                          <a:ea typeface="微軟正黑體" panose="020B0604030504040204" pitchFamily="34" charset="-120"/>
                        </a:rPr>
                        <a:t>(</a:t>
                      </a:r>
                      <a:r>
                        <a:rPr lang="zh-TW" altLang="en-US" sz="1600" b="1" kern="1200" dirty="0">
                          <a:solidFill>
                            <a:schemeClr val="dk1"/>
                          </a:solidFill>
                          <a:effectLst/>
                          <a:latin typeface="微軟正黑體" panose="020B0604030504040204" pitchFamily="34" charset="-120"/>
                          <a:ea typeface="微軟正黑體" panose="020B0604030504040204" pitchFamily="34" charset="-120"/>
                        </a:rPr>
                        <a:t>五</a:t>
                      </a:r>
                      <a:r>
                        <a:rPr lang="en-US" altLang="zh-TW" sz="1600" b="1" kern="1200" dirty="0">
                          <a:solidFill>
                            <a:schemeClr val="dk1"/>
                          </a:solidFill>
                          <a:effectLst/>
                          <a:latin typeface="微軟正黑體" panose="020B0604030504040204" pitchFamily="34" charset="-120"/>
                          <a:ea typeface="微軟正黑體" panose="020B0604030504040204" pitchFamily="34" charset="-120"/>
                        </a:rPr>
                        <a:t>)</a:t>
                      </a:r>
                      <a:r>
                        <a:rPr lang="zh-TW" altLang="en-US" sz="1600" b="1" kern="1200" dirty="0">
                          <a:solidFill>
                            <a:schemeClr val="dk1"/>
                          </a:solidFill>
                          <a:effectLst/>
                          <a:latin typeface="微軟正黑體" panose="020B0604030504040204" pitchFamily="34" charset="-120"/>
                          <a:ea typeface="微軟正黑體" panose="020B0604030504040204" pitchFamily="34" charset="-120"/>
                        </a:rPr>
                        <a:t>使用管制內容</a:t>
                      </a:r>
                      <a:endParaRPr lang="en-US" altLang="zh-TW" sz="1600" b="1" kern="1200" dirty="0">
                        <a:solidFill>
                          <a:schemeClr val="dk1"/>
                        </a:solidFill>
                        <a:effectLst/>
                        <a:latin typeface="微軟正黑體" panose="020B0604030504040204" pitchFamily="34" charset="-120"/>
                        <a:ea typeface="微軟正黑體" panose="020B0604030504040204" pitchFamily="34" charset="-120"/>
                      </a:endParaRPr>
                    </a:p>
                    <a:p>
                      <a:pPr>
                        <a:lnSpc>
                          <a:spcPts val="2200"/>
                        </a:lnSpc>
                      </a:pPr>
                      <a:r>
                        <a:rPr lang="en-US" altLang="zh-TW" sz="1600" b="1" kern="1200" dirty="0">
                          <a:solidFill>
                            <a:schemeClr val="dk1"/>
                          </a:solidFill>
                          <a:effectLst/>
                          <a:latin typeface="微軟正黑體" panose="020B0604030504040204" pitchFamily="34" charset="-120"/>
                          <a:ea typeface="微軟正黑體" panose="020B0604030504040204" pitchFamily="34" charset="-120"/>
                        </a:rPr>
                        <a:t>(</a:t>
                      </a:r>
                      <a:r>
                        <a:rPr lang="zh-TW" altLang="en-US" sz="1600" b="1" kern="1200" dirty="0">
                          <a:solidFill>
                            <a:schemeClr val="dk1"/>
                          </a:solidFill>
                          <a:effectLst/>
                          <a:latin typeface="微軟正黑體" panose="020B0604030504040204" pitchFamily="34" charset="-120"/>
                          <a:ea typeface="微軟正黑體" panose="020B0604030504040204" pitchFamily="34" charset="-120"/>
                        </a:rPr>
                        <a:t>六</a:t>
                      </a:r>
                      <a:r>
                        <a:rPr lang="en-US" altLang="zh-TW" sz="1600" b="1" kern="1200" dirty="0">
                          <a:solidFill>
                            <a:schemeClr val="dk1"/>
                          </a:solidFill>
                          <a:effectLst/>
                          <a:latin typeface="微軟正黑體" panose="020B0604030504040204" pitchFamily="34" charset="-120"/>
                          <a:ea typeface="微軟正黑體" panose="020B0604030504040204" pitchFamily="34" charset="-120"/>
                        </a:rPr>
                        <a:t>)</a:t>
                      </a:r>
                      <a:r>
                        <a:rPr lang="zh-TW" altLang="en-US" sz="1600" b="1" kern="1200" dirty="0">
                          <a:solidFill>
                            <a:schemeClr val="dk1"/>
                          </a:solidFill>
                          <a:effectLst/>
                          <a:latin typeface="微軟正黑體" panose="020B0604030504040204" pitchFamily="34" charset="-120"/>
                          <a:ea typeface="微軟正黑體" panose="020B0604030504040204" pitchFamily="34" charset="-120"/>
                        </a:rPr>
                        <a:t>重要交易條件</a:t>
                      </a:r>
                      <a:endParaRPr lang="en-US" altLang="zh-TW" sz="1600" b="1" kern="1200" dirty="0">
                        <a:solidFill>
                          <a:schemeClr val="dk1"/>
                        </a:solidFill>
                        <a:effectLst/>
                        <a:latin typeface="微軟正黑體" panose="020B0604030504040204" pitchFamily="34" charset="-120"/>
                        <a:ea typeface="微軟正黑體" panose="020B0604030504040204" pitchFamily="34" charset="-120"/>
                      </a:endParaRPr>
                    </a:p>
                    <a:p>
                      <a:pPr>
                        <a:lnSpc>
                          <a:spcPts val="2200"/>
                        </a:lnSpc>
                      </a:pPr>
                      <a:r>
                        <a:rPr lang="en-US" altLang="zh-TW" sz="1600" b="1" kern="1200" dirty="0">
                          <a:solidFill>
                            <a:schemeClr val="dk1"/>
                          </a:solidFill>
                          <a:effectLst/>
                          <a:latin typeface="微軟正黑體" panose="020B0604030504040204" pitchFamily="34" charset="-120"/>
                          <a:ea typeface="微軟正黑體" panose="020B0604030504040204" pitchFamily="34" charset="-120"/>
                        </a:rPr>
                        <a:t>(</a:t>
                      </a:r>
                      <a:r>
                        <a:rPr lang="zh-TW" altLang="en-US" sz="1600" b="1" kern="1200" dirty="0">
                          <a:solidFill>
                            <a:schemeClr val="dk1"/>
                          </a:solidFill>
                          <a:effectLst/>
                          <a:latin typeface="微軟正黑體" panose="020B0604030504040204" pitchFamily="34" charset="-120"/>
                          <a:ea typeface="微軟正黑體" panose="020B0604030504040204" pitchFamily="34" charset="-120"/>
                        </a:rPr>
                        <a:t>七</a:t>
                      </a:r>
                      <a:r>
                        <a:rPr lang="en-US" altLang="zh-TW" sz="1600" b="1" kern="1200" dirty="0">
                          <a:solidFill>
                            <a:schemeClr val="dk1"/>
                          </a:solidFill>
                          <a:effectLst/>
                          <a:latin typeface="微軟正黑體" panose="020B0604030504040204" pitchFamily="34" charset="-120"/>
                          <a:ea typeface="微軟正黑體" panose="020B0604030504040204" pitchFamily="34" charset="-120"/>
                        </a:rPr>
                        <a:t>)</a:t>
                      </a:r>
                      <a:r>
                        <a:rPr lang="zh-TW" altLang="en-US" sz="1600" b="1" kern="1200" dirty="0">
                          <a:solidFill>
                            <a:schemeClr val="dk1"/>
                          </a:solidFill>
                          <a:effectLst/>
                          <a:latin typeface="微軟正黑體" panose="020B0604030504040204" pitchFamily="34" charset="-120"/>
                          <a:ea typeface="微軟正黑體" panose="020B0604030504040204" pitchFamily="34" charset="-120"/>
                        </a:rPr>
                        <a:t>其他重要事項</a:t>
                      </a:r>
                      <a:endParaRPr lang="zh-TW" altLang="en-US" sz="1600" b="1" dirty="0">
                        <a:latin typeface="微軟正黑體" panose="020B0604030504040204" pitchFamily="34" charset="-120"/>
                        <a:ea typeface="微軟正黑體" panose="020B0604030504040204" pitchFamily="34" charset="-120"/>
                      </a:endParaRPr>
                    </a:p>
                  </a:txBody>
                  <a:tcPr/>
                </a:tc>
                <a:tc>
                  <a:txBody>
                    <a:bodyPr/>
                    <a:lstStyle/>
                    <a:p>
                      <a:pPr>
                        <a:lnSpc>
                          <a:spcPts val="2200"/>
                        </a:lnSpc>
                      </a:pPr>
                      <a:r>
                        <a:rPr lang="en-US" altLang="zh-TW" sz="1600" b="1" kern="1200" dirty="0">
                          <a:solidFill>
                            <a:schemeClr val="dk1"/>
                          </a:solidFill>
                          <a:effectLst/>
                          <a:latin typeface="微軟正黑體" panose="020B0604030504040204" pitchFamily="34" charset="-120"/>
                          <a:ea typeface="微軟正黑體" panose="020B0604030504040204" pitchFamily="34" charset="-120"/>
                        </a:rPr>
                        <a:t>(</a:t>
                      </a:r>
                      <a:r>
                        <a:rPr lang="zh-TW" altLang="en-US" sz="1600" b="1" kern="1200" dirty="0">
                          <a:solidFill>
                            <a:schemeClr val="dk1"/>
                          </a:solidFill>
                          <a:effectLst/>
                          <a:latin typeface="微軟正黑體" panose="020B0604030504040204" pitchFamily="34" charset="-120"/>
                          <a:ea typeface="微軟正黑體" panose="020B0604030504040204" pitchFamily="34" charset="-120"/>
                        </a:rPr>
                        <a:t>一</a:t>
                      </a:r>
                      <a:r>
                        <a:rPr lang="en-US" altLang="zh-TW" sz="1600" b="1" kern="1200" dirty="0">
                          <a:solidFill>
                            <a:schemeClr val="dk1"/>
                          </a:solidFill>
                          <a:effectLst/>
                          <a:latin typeface="微軟正黑體" panose="020B0604030504040204" pitchFamily="34" charset="-120"/>
                          <a:ea typeface="微軟正黑體" panose="020B0604030504040204" pitchFamily="34" charset="-120"/>
                        </a:rPr>
                        <a:t>)</a:t>
                      </a:r>
                      <a:r>
                        <a:rPr lang="zh-TW" altLang="en-US" sz="1600" b="1" kern="1200" dirty="0">
                          <a:solidFill>
                            <a:schemeClr val="dk1"/>
                          </a:solidFill>
                          <a:effectLst/>
                          <a:latin typeface="微軟正黑體" panose="020B0604030504040204" pitchFamily="34" charset="-120"/>
                          <a:ea typeface="微軟正黑體" panose="020B0604030504040204" pitchFamily="34" charset="-120"/>
                        </a:rPr>
                        <a:t>建築改良物</a:t>
                      </a:r>
                      <a:endParaRPr lang="en-US" altLang="zh-TW" sz="1600" b="1" kern="1200" dirty="0">
                        <a:solidFill>
                          <a:schemeClr val="dk1"/>
                        </a:solidFill>
                        <a:effectLst/>
                        <a:latin typeface="微軟正黑體" panose="020B0604030504040204" pitchFamily="34" charset="-120"/>
                        <a:ea typeface="微軟正黑體" panose="020B0604030504040204" pitchFamily="34" charset="-120"/>
                      </a:endParaRPr>
                    </a:p>
                    <a:p>
                      <a:pPr>
                        <a:lnSpc>
                          <a:spcPts val="2200"/>
                        </a:lnSpc>
                      </a:pPr>
                      <a:r>
                        <a:rPr lang="en-US" altLang="zh-TW" sz="1600" b="1" kern="1200" dirty="0">
                          <a:solidFill>
                            <a:schemeClr val="dk1"/>
                          </a:solidFill>
                          <a:effectLst/>
                          <a:latin typeface="微軟正黑體" panose="020B0604030504040204" pitchFamily="34" charset="-120"/>
                          <a:ea typeface="微軟正黑體" panose="020B0604030504040204" pitchFamily="34" charset="-120"/>
                        </a:rPr>
                        <a:t>(</a:t>
                      </a:r>
                      <a:r>
                        <a:rPr lang="zh-TW" altLang="en-US" sz="1600" b="1" kern="1200" dirty="0">
                          <a:solidFill>
                            <a:schemeClr val="dk1"/>
                          </a:solidFill>
                          <a:effectLst/>
                          <a:latin typeface="微軟正黑體" panose="020B0604030504040204" pitchFamily="34" charset="-120"/>
                          <a:ea typeface="微軟正黑體" panose="020B0604030504040204" pitchFamily="34" charset="-120"/>
                        </a:rPr>
                        <a:t>二</a:t>
                      </a:r>
                      <a:r>
                        <a:rPr lang="en-US" altLang="zh-TW" sz="1600" b="1" kern="1200" dirty="0">
                          <a:solidFill>
                            <a:schemeClr val="dk1"/>
                          </a:solidFill>
                          <a:effectLst/>
                          <a:latin typeface="微軟正黑體" panose="020B0604030504040204" pitchFamily="34" charset="-120"/>
                          <a:ea typeface="微軟正黑體" panose="020B0604030504040204" pitchFamily="34" charset="-120"/>
                        </a:rPr>
                        <a:t>)</a:t>
                      </a:r>
                      <a:r>
                        <a:rPr lang="zh-TW" altLang="en-US" sz="1600" b="1" kern="1200" dirty="0">
                          <a:solidFill>
                            <a:schemeClr val="dk1"/>
                          </a:solidFill>
                          <a:effectLst/>
                          <a:latin typeface="微軟正黑體" panose="020B0604030504040204" pitchFamily="34" charset="-120"/>
                          <a:ea typeface="微軟正黑體" panose="020B0604030504040204" pitchFamily="34" charset="-120"/>
                        </a:rPr>
                        <a:t>基地</a:t>
                      </a:r>
                      <a:endParaRPr lang="en-US" altLang="zh-TW" sz="1600" b="1" kern="1200" dirty="0">
                        <a:solidFill>
                          <a:schemeClr val="dk1"/>
                        </a:solidFill>
                        <a:effectLst/>
                        <a:latin typeface="微軟正黑體" panose="020B0604030504040204" pitchFamily="34" charset="-120"/>
                        <a:ea typeface="微軟正黑體" panose="020B0604030504040204" pitchFamily="34" charset="-120"/>
                      </a:endParaRPr>
                    </a:p>
                    <a:p>
                      <a:pPr>
                        <a:lnSpc>
                          <a:spcPts val="2200"/>
                        </a:lnSpc>
                      </a:pPr>
                      <a:r>
                        <a:rPr lang="en-US" altLang="zh-TW" sz="1600" b="1" kern="1200" dirty="0">
                          <a:solidFill>
                            <a:schemeClr val="dk1"/>
                          </a:solidFill>
                          <a:effectLst/>
                          <a:latin typeface="微軟正黑體" panose="020B0604030504040204" pitchFamily="34" charset="-120"/>
                          <a:ea typeface="微軟正黑體" panose="020B0604030504040204" pitchFamily="34" charset="-120"/>
                        </a:rPr>
                        <a:t>(</a:t>
                      </a:r>
                      <a:r>
                        <a:rPr lang="zh-TW" altLang="en-US" sz="1600" b="1" kern="1200" dirty="0">
                          <a:solidFill>
                            <a:schemeClr val="dk1"/>
                          </a:solidFill>
                          <a:effectLst/>
                          <a:latin typeface="微軟正黑體" panose="020B0604030504040204" pitchFamily="34" charset="-120"/>
                          <a:ea typeface="微軟正黑體" panose="020B0604030504040204" pitchFamily="34" charset="-120"/>
                        </a:rPr>
                        <a:t>三</a:t>
                      </a:r>
                      <a:r>
                        <a:rPr lang="en-US" altLang="zh-TW" sz="1600" b="1" kern="1200" dirty="0">
                          <a:solidFill>
                            <a:schemeClr val="dk1"/>
                          </a:solidFill>
                          <a:effectLst/>
                          <a:latin typeface="微軟正黑體" panose="020B0604030504040204" pitchFamily="34" charset="-120"/>
                          <a:ea typeface="微軟正黑體" panose="020B0604030504040204" pitchFamily="34" charset="-120"/>
                        </a:rPr>
                        <a:t>)</a:t>
                      </a:r>
                      <a:r>
                        <a:rPr lang="zh-TW" altLang="en-US" sz="1600" b="1" kern="1200" dirty="0">
                          <a:solidFill>
                            <a:schemeClr val="dk1"/>
                          </a:solidFill>
                          <a:effectLst/>
                          <a:latin typeface="微軟正黑體" panose="020B0604030504040204" pitchFamily="34" charset="-120"/>
                          <a:ea typeface="微軟正黑體" panose="020B0604030504040204" pitchFamily="34" charset="-120"/>
                        </a:rPr>
                        <a:t>重要交易條件</a:t>
                      </a:r>
                      <a:endParaRPr lang="en-US" altLang="zh-TW" sz="1600" b="1" kern="1200" dirty="0">
                        <a:solidFill>
                          <a:schemeClr val="dk1"/>
                        </a:solidFill>
                        <a:effectLst/>
                        <a:latin typeface="微軟正黑體" panose="020B0604030504040204" pitchFamily="34" charset="-120"/>
                        <a:ea typeface="微軟正黑體" panose="020B0604030504040204" pitchFamily="34" charset="-120"/>
                      </a:endParaRPr>
                    </a:p>
                    <a:p>
                      <a:pPr>
                        <a:lnSpc>
                          <a:spcPts val="2200"/>
                        </a:lnSpc>
                      </a:pPr>
                      <a:r>
                        <a:rPr lang="en-US" altLang="zh-TW" sz="1600" b="1" kern="1200" dirty="0">
                          <a:solidFill>
                            <a:schemeClr val="dk1"/>
                          </a:solidFill>
                          <a:effectLst/>
                          <a:latin typeface="微軟正黑體" panose="020B0604030504040204" pitchFamily="34" charset="-120"/>
                          <a:ea typeface="微軟正黑體" panose="020B0604030504040204" pitchFamily="34" charset="-120"/>
                        </a:rPr>
                        <a:t>(</a:t>
                      </a:r>
                      <a:r>
                        <a:rPr lang="zh-TW" altLang="en-US" sz="1600" b="1" kern="1200" dirty="0">
                          <a:solidFill>
                            <a:schemeClr val="dk1"/>
                          </a:solidFill>
                          <a:effectLst/>
                          <a:latin typeface="微軟正黑體" panose="020B0604030504040204" pitchFamily="34" charset="-120"/>
                          <a:ea typeface="微軟正黑體" panose="020B0604030504040204" pitchFamily="34" charset="-120"/>
                        </a:rPr>
                        <a:t>四</a:t>
                      </a:r>
                      <a:r>
                        <a:rPr lang="en-US" altLang="zh-TW" sz="1600" b="1" kern="1200" dirty="0">
                          <a:solidFill>
                            <a:schemeClr val="dk1"/>
                          </a:solidFill>
                          <a:effectLst/>
                          <a:latin typeface="微軟正黑體" panose="020B0604030504040204" pitchFamily="34" charset="-120"/>
                          <a:ea typeface="微軟正黑體" panose="020B0604030504040204" pitchFamily="34" charset="-120"/>
                        </a:rPr>
                        <a:t>)</a:t>
                      </a:r>
                      <a:r>
                        <a:rPr lang="zh-TW" altLang="en-US" sz="1600" b="1" kern="1200" dirty="0">
                          <a:solidFill>
                            <a:schemeClr val="dk1"/>
                          </a:solidFill>
                          <a:effectLst/>
                          <a:latin typeface="微軟正黑體" panose="020B0604030504040204" pitchFamily="34" charset="-120"/>
                          <a:ea typeface="微軟正黑體" panose="020B0604030504040204" pitchFamily="34" charset="-120"/>
                        </a:rPr>
                        <a:t>其他重要事項</a:t>
                      </a:r>
                      <a:endParaRPr lang="zh-TW" altLang="en-US" sz="1600" b="1" dirty="0">
                        <a:latin typeface="微軟正黑體" panose="020B0604030504040204" pitchFamily="34" charset="-120"/>
                        <a:ea typeface="微軟正黑體" panose="020B0604030504040204" pitchFamily="34" charset="-120"/>
                      </a:endParaRPr>
                    </a:p>
                  </a:txBody>
                  <a:tcPr/>
                </a:tc>
                <a:tc>
                  <a:txBody>
                    <a:bodyPr/>
                    <a:lstStyle/>
                    <a:p>
                      <a:r>
                        <a:rPr lang="en-US" altLang="zh-TW" sz="1600" b="1" kern="1200" dirty="0">
                          <a:solidFill>
                            <a:schemeClr val="dk1"/>
                          </a:solidFill>
                          <a:effectLst/>
                          <a:latin typeface="微軟正黑體" panose="020B0604030504040204" pitchFamily="34" charset="-120"/>
                          <a:ea typeface="微軟正黑體" panose="020B0604030504040204" pitchFamily="34" charset="-120"/>
                        </a:rPr>
                        <a:t>(</a:t>
                      </a:r>
                      <a:r>
                        <a:rPr lang="zh-TW" altLang="en-US" sz="1600" b="1" kern="1200" dirty="0">
                          <a:solidFill>
                            <a:schemeClr val="dk1"/>
                          </a:solidFill>
                          <a:effectLst/>
                          <a:latin typeface="微軟正黑體" panose="020B0604030504040204" pitchFamily="34" charset="-120"/>
                          <a:ea typeface="微軟正黑體" panose="020B0604030504040204" pitchFamily="34" charset="-120"/>
                        </a:rPr>
                        <a:t>一</a:t>
                      </a:r>
                      <a:r>
                        <a:rPr lang="en-US" altLang="zh-TW" sz="1600" b="1" kern="1200" dirty="0">
                          <a:solidFill>
                            <a:schemeClr val="dk1"/>
                          </a:solidFill>
                          <a:effectLst/>
                          <a:latin typeface="微軟正黑體" panose="020B0604030504040204" pitchFamily="34" charset="-120"/>
                          <a:ea typeface="微軟正黑體" panose="020B0604030504040204" pitchFamily="34" charset="-120"/>
                        </a:rPr>
                        <a:t>)</a:t>
                      </a:r>
                      <a:r>
                        <a:rPr lang="zh-TW" altLang="en-US" sz="1600" b="1" kern="1200" dirty="0">
                          <a:solidFill>
                            <a:schemeClr val="dk1"/>
                          </a:solidFill>
                          <a:effectLst/>
                          <a:latin typeface="微軟正黑體" panose="020B0604030504040204" pitchFamily="34" charset="-120"/>
                          <a:ea typeface="微軟正黑體" panose="020B0604030504040204" pitchFamily="34" charset="-120"/>
                        </a:rPr>
                        <a:t>建築改良物</a:t>
                      </a:r>
                      <a:endParaRPr lang="en-US" altLang="zh-TW" sz="1600" b="1" kern="1200" dirty="0">
                        <a:solidFill>
                          <a:schemeClr val="dk1"/>
                        </a:solidFill>
                        <a:effectLst/>
                        <a:latin typeface="微軟正黑體" panose="020B0604030504040204" pitchFamily="34" charset="-120"/>
                        <a:ea typeface="微軟正黑體" panose="020B0604030504040204" pitchFamily="34" charset="-120"/>
                      </a:endParaRPr>
                    </a:p>
                    <a:p>
                      <a:r>
                        <a:rPr lang="en-US" altLang="zh-TW" sz="1600" b="1" kern="1200" dirty="0">
                          <a:solidFill>
                            <a:schemeClr val="dk1"/>
                          </a:solidFill>
                          <a:effectLst/>
                          <a:latin typeface="微軟正黑體" panose="020B0604030504040204" pitchFamily="34" charset="-120"/>
                          <a:ea typeface="微軟正黑體" panose="020B0604030504040204" pitchFamily="34" charset="-120"/>
                        </a:rPr>
                        <a:t>(</a:t>
                      </a:r>
                      <a:r>
                        <a:rPr lang="zh-TW" altLang="en-US" sz="1600" b="1" kern="1200" dirty="0">
                          <a:solidFill>
                            <a:schemeClr val="dk1"/>
                          </a:solidFill>
                          <a:effectLst/>
                          <a:latin typeface="微軟正黑體" panose="020B0604030504040204" pitchFamily="34" charset="-120"/>
                          <a:ea typeface="微軟正黑體" panose="020B0604030504040204" pitchFamily="34" charset="-120"/>
                        </a:rPr>
                        <a:t>二</a:t>
                      </a:r>
                      <a:r>
                        <a:rPr lang="en-US" altLang="zh-TW" sz="1600" b="1" kern="1200" dirty="0">
                          <a:solidFill>
                            <a:schemeClr val="dk1"/>
                          </a:solidFill>
                          <a:effectLst/>
                          <a:latin typeface="微軟正黑體" panose="020B0604030504040204" pitchFamily="34" charset="-120"/>
                          <a:ea typeface="微軟正黑體" panose="020B0604030504040204" pitchFamily="34" charset="-120"/>
                        </a:rPr>
                        <a:t>)</a:t>
                      </a:r>
                      <a:r>
                        <a:rPr lang="zh-TW" altLang="en-US" sz="1600" b="1" kern="1200" dirty="0">
                          <a:solidFill>
                            <a:schemeClr val="dk1"/>
                          </a:solidFill>
                          <a:effectLst/>
                          <a:latin typeface="微軟正黑體" panose="020B0604030504040204" pitchFamily="34" charset="-120"/>
                          <a:ea typeface="微軟正黑體" panose="020B0604030504040204" pitchFamily="34" charset="-120"/>
                        </a:rPr>
                        <a:t>基地</a:t>
                      </a:r>
                      <a:endParaRPr lang="en-US" altLang="zh-TW" sz="1600" b="1" kern="1200" dirty="0">
                        <a:solidFill>
                          <a:schemeClr val="dk1"/>
                        </a:solidFill>
                        <a:effectLst/>
                        <a:latin typeface="微軟正黑體" panose="020B0604030504040204" pitchFamily="34" charset="-120"/>
                        <a:ea typeface="微軟正黑體" panose="020B0604030504040204" pitchFamily="34" charset="-120"/>
                      </a:endParaRPr>
                    </a:p>
                    <a:p>
                      <a:r>
                        <a:rPr lang="en-US" altLang="zh-TW" sz="1600" b="1" kern="1200" dirty="0">
                          <a:solidFill>
                            <a:schemeClr val="dk1"/>
                          </a:solidFill>
                          <a:effectLst/>
                          <a:latin typeface="微軟正黑體" panose="020B0604030504040204" pitchFamily="34" charset="-120"/>
                          <a:ea typeface="微軟正黑體" panose="020B0604030504040204" pitchFamily="34" charset="-120"/>
                        </a:rPr>
                        <a:t>(</a:t>
                      </a:r>
                      <a:r>
                        <a:rPr lang="zh-TW" altLang="en-US" sz="1600" b="1" kern="1200" dirty="0">
                          <a:solidFill>
                            <a:schemeClr val="dk1"/>
                          </a:solidFill>
                          <a:effectLst/>
                          <a:latin typeface="微軟正黑體" panose="020B0604030504040204" pitchFamily="34" charset="-120"/>
                          <a:ea typeface="微軟正黑體" panose="020B0604030504040204" pitchFamily="34" charset="-120"/>
                        </a:rPr>
                        <a:t>三</a:t>
                      </a:r>
                      <a:r>
                        <a:rPr lang="en-US" altLang="zh-TW" sz="1600" b="1" kern="1200" dirty="0">
                          <a:solidFill>
                            <a:schemeClr val="dk1"/>
                          </a:solidFill>
                          <a:effectLst/>
                          <a:latin typeface="微軟正黑體" panose="020B0604030504040204" pitchFamily="34" charset="-120"/>
                          <a:ea typeface="微軟正黑體" panose="020B0604030504040204" pitchFamily="34" charset="-120"/>
                        </a:rPr>
                        <a:t>)</a:t>
                      </a:r>
                      <a:r>
                        <a:rPr lang="zh-TW" altLang="en-US" sz="1600" b="1" kern="1200" dirty="0">
                          <a:solidFill>
                            <a:schemeClr val="dk1"/>
                          </a:solidFill>
                          <a:effectLst/>
                          <a:latin typeface="微軟正黑體" panose="020B0604030504040204" pitchFamily="34" charset="-120"/>
                          <a:ea typeface="微軟正黑體" panose="020B0604030504040204" pitchFamily="34" charset="-120"/>
                        </a:rPr>
                        <a:t>重要交易條件</a:t>
                      </a:r>
                      <a:endParaRPr lang="en-US" altLang="zh-TW" sz="1600" b="1" kern="1200" dirty="0">
                        <a:solidFill>
                          <a:schemeClr val="dk1"/>
                        </a:solidFill>
                        <a:effectLst/>
                        <a:latin typeface="微軟正黑體" panose="020B0604030504040204" pitchFamily="34" charset="-120"/>
                        <a:ea typeface="微軟正黑體" panose="020B0604030504040204" pitchFamily="34" charset="-120"/>
                      </a:endParaRPr>
                    </a:p>
                    <a:p>
                      <a:r>
                        <a:rPr lang="en-US" altLang="zh-TW" sz="1600" b="1" kern="1200" dirty="0">
                          <a:solidFill>
                            <a:schemeClr val="dk1"/>
                          </a:solidFill>
                          <a:effectLst/>
                          <a:latin typeface="微軟正黑體" panose="020B0604030504040204" pitchFamily="34" charset="-120"/>
                          <a:ea typeface="微軟正黑體" panose="020B0604030504040204" pitchFamily="34" charset="-120"/>
                        </a:rPr>
                        <a:t>(</a:t>
                      </a:r>
                      <a:r>
                        <a:rPr lang="zh-TW" altLang="en-US" sz="1600" b="1" kern="1200" dirty="0">
                          <a:solidFill>
                            <a:schemeClr val="dk1"/>
                          </a:solidFill>
                          <a:effectLst/>
                          <a:latin typeface="微軟正黑體" panose="020B0604030504040204" pitchFamily="34" charset="-120"/>
                          <a:ea typeface="微軟正黑體" panose="020B0604030504040204" pitchFamily="34" charset="-120"/>
                        </a:rPr>
                        <a:t>四</a:t>
                      </a:r>
                      <a:r>
                        <a:rPr lang="en-US" altLang="zh-TW" sz="1600" b="1" kern="1200" dirty="0">
                          <a:solidFill>
                            <a:schemeClr val="dk1"/>
                          </a:solidFill>
                          <a:effectLst/>
                          <a:latin typeface="微軟正黑體" panose="020B0604030504040204" pitchFamily="34" charset="-120"/>
                          <a:ea typeface="微軟正黑體" panose="020B0604030504040204" pitchFamily="34" charset="-120"/>
                        </a:rPr>
                        <a:t>)</a:t>
                      </a:r>
                      <a:r>
                        <a:rPr lang="zh-TW" altLang="en-US" sz="1600" b="1" kern="1200" dirty="0">
                          <a:solidFill>
                            <a:schemeClr val="dk1"/>
                          </a:solidFill>
                          <a:effectLst/>
                          <a:latin typeface="微軟正黑體" panose="020B0604030504040204" pitchFamily="34" charset="-120"/>
                          <a:ea typeface="微軟正黑體" panose="020B0604030504040204" pitchFamily="34" charset="-120"/>
                        </a:rPr>
                        <a:t>其他重要事項</a:t>
                      </a:r>
                      <a:endParaRPr lang="zh-TW" altLang="en-US" sz="1600" b="1"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1542965284"/>
                  </a:ext>
                </a:extLst>
              </a:tr>
              <a:tr h="2147302">
                <a:tc>
                  <a:txBody>
                    <a:bodyPr/>
                    <a:lstStyle/>
                    <a:p>
                      <a:pPr marL="0" marR="0" lvl="0" indent="0" algn="ctr" defTabSz="914400" rtl="0" eaLnBrk="1" fontAlgn="auto" latinLnBrk="0" hangingPunct="1">
                        <a:lnSpc>
                          <a:spcPts val="2200"/>
                        </a:lnSpc>
                        <a:spcBef>
                          <a:spcPts val="0"/>
                        </a:spcBef>
                        <a:spcAft>
                          <a:spcPts val="0"/>
                        </a:spcAft>
                        <a:buClrTx/>
                        <a:buSzTx/>
                        <a:buFontTx/>
                        <a:buNone/>
                        <a:tabLst/>
                        <a:defRPr/>
                      </a:pPr>
                      <a:r>
                        <a:rPr lang="zh-TW" altLang="en-US" sz="1800" b="1" dirty="0">
                          <a:latin typeface="微軟正黑體" panose="020B0604030504040204" pitchFamily="34" charset="-120"/>
                          <a:ea typeface="微軟正黑體" panose="020B0604030504040204" pitchFamily="34" charset="-120"/>
                        </a:rPr>
                        <a:t>不得記載</a:t>
                      </a:r>
                      <a:endParaRPr lang="en-US" altLang="zh-TW" sz="1800" b="1" dirty="0">
                        <a:latin typeface="微軟正黑體" panose="020B0604030504040204" pitchFamily="34" charset="-120"/>
                        <a:ea typeface="微軟正黑體" panose="020B0604030504040204" pitchFamily="34" charset="-120"/>
                      </a:endParaRPr>
                    </a:p>
                    <a:p>
                      <a:pPr marL="0" marR="0" lvl="0" indent="0" algn="ctr" defTabSz="914400" rtl="0" eaLnBrk="1" fontAlgn="auto" latinLnBrk="0" hangingPunct="1">
                        <a:lnSpc>
                          <a:spcPts val="2200"/>
                        </a:lnSpc>
                        <a:spcBef>
                          <a:spcPts val="0"/>
                        </a:spcBef>
                        <a:spcAft>
                          <a:spcPts val="0"/>
                        </a:spcAft>
                        <a:buClrTx/>
                        <a:buSzTx/>
                        <a:buFontTx/>
                        <a:buNone/>
                        <a:tabLst/>
                        <a:defRPr/>
                      </a:pPr>
                      <a:r>
                        <a:rPr lang="zh-TW" altLang="en-US" sz="1800" b="1" dirty="0">
                          <a:latin typeface="微軟正黑體" panose="020B0604030504040204" pitchFamily="34" charset="-120"/>
                          <a:ea typeface="微軟正黑體" panose="020B0604030504040204" pitchFamily="34" charset="-120"/>
                        </a:rPr>
                        <a:t>事項</a:t>
                      </a:r>
                    </a:p>
                    <a:p>
                      <a:pPr algn="ctr">
                        <a:lnSpc>
                          <a:spcPts val="2200"/>
                        </a:lnSpc>
                      </a:pPr>
                      <a:endParaRPr lang="zh-TW" altLang="en-US" sz="1800" b="1" dirty="0">
                        <a:latin typeface="微軟正黑體" panose="020B0604030504040204" pitchFamily="34" charset="-120"/>
                        <a:ea typeface="微軟正黑體" panose="020B0604030504040204" pitchFamily="34" charset="-120"/>
                      </a:endParaRPr>
                    </a:p>
                  </a:txBody>
                  <a:tcPr anchor="ctr"/>
                </a:tc>
                <a:tc gridSpan="3">
                  <a:txBody>
                    <a:bodyPr/>
                    <a:lstStyle/>
                    <a:p>
                      <a:pPr marL="0" algn="l" defTabSz="914400" rtl="0" eaLnBrk="1" latinLnBrk="0" hangingPunct="1">
                        <a:lnSpc>
                          <a:spcPts val="2200"/>
                        </a:lnSpc>
                      </a:pPr>
                      <a:r>
                        <a:rPr lang="zh-TW" altLang="en-US" sz="1600" b="1" kern="1200" dirty="0">
                          <a:solidFill>
                            <a:schemeClr val="dk1"/>
                          </a:solidFill>
                          <a:effectLst/>
                          <a:latin typeface="微軟正黑體" panose="020B0604030504040204" pitchFamily="34" charset="-120"/>
                          <a:ea typeface="微軟正黑體" panose="020B0604030504040204" pitchFamily="34" charset="-120"/>
                        </a:rPr>
                        <a:t>一、不得記載本說明書內容僅供參考。</a:t>
                      </a:r>
                      <a:br>
                        <a:rPr lang="zh-TW" altLang="en-US" sz="1600" b="1" kern="1200" dirty="0">
                          <a:solidFill>
                            <a:schemeClr val="dk1"/>
                          </a:solidFill>
                          <a:effectLst/>
                          <a:latin typeface="微軟正黑體" panose="020B0604030504040204" pitchFamily="34" charset="-120"/>
                          <a:ea typeface="微軟正黑體" panose="020B0604030504040204" pitchFamily="34" charset="-120"/>
                        </a:rPr>
                      </a:br>
                      <a:r>
                        <a:rPr lang="zh-TW" altLang="en-US" sz="1600" b="1" kern="1200" dirty="0">
                          <a:solidFill>
                            <a:schemeClr val="dk1"/>
                          </a:solidFill>
                          <a:effectLst/>
                          <a:latin typeface="微軟正黑體" panose="020B0604030504040204" pitchFamily="34" charset="-120"/>
                          <a:ea typeface="微軟正黑體" panose="020B0604030504040204" pitchFamily="34" charset="-120"/>
                        </a:rPr>
                        <a:t>二、不得記載繳回不動產說明書。</a:t>
                      </a:r>
                      <a:endParaRPr lang="en-US" altLang="zh-TW" sz="1600" b="1" kern="1200" dirty="0">
                        <a:solidFill>
                          <a:schemeClr val="dk1"/>
                        </a:solidFill>
                        <a:effectLst/>
                        <a:latin typeface="微軟正黑體" panose="020B0604030504040204" pitchFamily="34" charset="-120"/>
                        <a:ea typeface="微軟正黑體" panose="020B0604030504040204" pitchFamily="34" charset="-120"/>
                      </a:endParaRPr>
                    </a:p>
                    <a:p>
                      <a:pPr marL="0" indent="0" algn="l" defTabSz="914400" rtl="0" eaLnBrk="1" latinLnBrk="0" hangingPunct="1">
                        <a:lnSpc>
                          <a:spcPts val="2200"/>
                        </a:lnSpc>
                      </a:pPr>
                      <a:r>
                        <a:rPr lang="zh-TW" altLang="en-US" sz="1600" b="1" kern="1200" dirty="0">
                          <a:solidFill>
                            <a:schemeClr val="dk1"/>
                          </a:solidFill>
                          <a:effectLst/>
                          <a:latin typeface="微軟正黑體" panose="020B0604030504040204" pitchFamily="34" charset="-120"/>
                          <a:ea typeface="微軟正黑體" panose="020B0604030504040204" pitchFamily="34" charset="-120"/>
                        </a:rPr>
                        <a:t>三、不得使用實際所有權面積以外之「受益面積」、「銷售面積」、「使用面</a:t>
                      </a:r>
                      <a:endParaRPr lang="en-US" altLang="zh-TW" sz="1600" b="1" kern="1200" dirty="0">
                        <a:solidFill>
                          <a:schemeClr val="dk1"/>
                        </a:solidFill>
                        <a:effectLst/>
                        <a:latin typeface="微軟正黑體" panose="020B0604030504040204" pitchFamily="34" charset="-120"/>
                        <a:ea typeface="微軟正黑體" panose="020B0604030504040204" pitchFamily="34" charset="-120"/>
                      </a:endParaRPr>
                    </a:p>
                    <a:p>
                      <a:pPr marL="0" indent="0" algn="l" defTabSz="914400" rtl="0" eaLnBrk="1" latinLnBrk="0" hangingPunct="1">
                        <a:lnSpc>
                          <a:spcPts val="2200"/>
                        </a:lnSpc>
                      </a:pPr>
                      <a:r>
                        <a:rPr lang="en-US" altLang="zh-TW" sz="1600" b="1" kern="1200" dirty="0">
                          <a:solidFill>
                            <a:schemeClr val="dk1"/>
                          </a:solidFill>
                          <a:effectLst/>
                          <a:latin typeface="微軟正黑體" panose="020B0604030504040204" pitchFamily="34" charset="-120"/>
                          <a:ea typeface="微軟正黑體" panose="020B0604030504040204" pitchFamily="34" charset="-120"/>
                        </a:rPr>
                        <a:t>        </a:t>
                      </a:r>
                      <a:r>
                        <a:rPr lang="zh-TW" altLang="en-US" sz="1600" b="1" kern="1200" dirty="0">
                          <a:solidFill>
                            <a:schemeClr val="dk1"/>
                          </a:solidFill>
                          <a:effectLst/>
                          <a:latin typeface="微軟正黑體" panose="020B0604030504040204" pitchFamily="34" charset="-120"/>
                          <a:ea typeface="微軟正黑體" panose="020B0604030504040204" pitchFamily="34" charset="-120"/>
                        </a:rPr>
                        <a:t>積」等類似名詞。</a:t>
                      </a:r>
                      <a:br>
                        <a:rPr lang="zh-TW" altLang="en-US" sz="1600" b="1" kern="1200" dirty="0">
                          <a:solidFill>
                            <a:schemeClr val="dk1"/>
                          </a:solidFill>
                          <a:effectLst/>
                          <a:latin typeface="微軟正黑體" panose="020B0604030504040204" pitchFamily="34" charset="-120"/>
                          <a:ea typeface="微軟正黑體" panose="020B0604030504040204" pitchFamily="34" charset="-120"/>
                        </a:rPr>
                      </a:br>
                      <a:r>
                        <a:rPr lang="zh-TW" altLang="en-US" sz="1600" b="1" kern="1200" dirty="0">
                          <a:solidFill>
                            <a:schemeClr val="dk1"/>
                          </a:solidFill>
                          <a:effectLst/>
                          <a:latin typeface="微軟正黑體" panose="020B0604030504040204" pitchFamily="34" charset="-120"/>
                          <a:ea typeface="微軟正黑體" panose="020B0604030504040204" pitchFamily="34" charset="-120"/>
                        </a:rPr>
                        <a:t>四、預售屋出售標的，不得記載未經依法領有建造執照之夾層設計或夾層空間</a:t>
                      </a:r>
                      <a:endParaRPr lang="en-US" altLang="zh-TW" sz="1600" b="1" kern="1200" dirty="0">
                        <a:solidFill>
                          <a:schemeClr val="dk1"/>
                        </a:solidFill>
                        <a:effectLst/>
                        <a:latin typeface="微軟正黑體" panose="020B0604030504040204" pitchFamily="34" charset="-120"/>
                        <a:ea typeface="微軟正黑體" panose="020B0604030504040204" pitchFamily="34" charset="-120"/>
                      </a:endParaRPr>
                    </a:p>
                    <a:p>
                      <a:pPr marL="0" indent="0" algn="l" defTabSz="914400" rtl="0" eaLnBrk="1" latinLnBrk="0" hangingPunct="1">
                        <a:lnSpc>
                          <a:spcPts val="2200"/>
                        </a:lnSpc>
                      </a:pPr>
                      <a:r>
                        <a:rPr lang="en-US" altLang="zh-TW" sz="1600" b="1" kern="1200" dirty="0">
                          <a:solidFill>
                            <a:schemeClr val="dk1"/>
                          </a:solidFill>
                          <a:effectLst/>
                          <a:latin typeface="微軟正黑體" panose="020B0604030504040204" pitchFamily="34" charset="-120"/>
                          <a:ea typeface="微軟正黑體" panose="020B0604030504040204" pitchFamily="34" charset="-120"/>
                        </a:rPr>
                        <a:t>        </a:t>
                      </a:r>
                      <a:r>
                        <a:rPr lang="zh-TW" altLang="en-US" sz="1600" b="1" kern="1200" dirty="0">
                          <a:solidFill>
                            <a:schemeClr val="dk1"/>
                          </a:solidFill>
                          <a:effectLst/>
                          <a:latin typeface="微軟正黑體" panose="020B0604030504040204" pitchFamily="34" charset="-120"/>
                          <a:ea typeface="微軟正黑體" panose="020B0604030504040204" pitchFamily="34" charset="-120"/>
                        </a:rPr>
                        <a:t>面積。</a:t>
                      </a:r>
                      <a:br>
                        <a:rPr lang="zh-TW" altLang="en-US" sz="1600" b="1" kern="1200" dirty="0">
                          <a:solidFill>
                            <a:schemeClr val="dk1"/>
                          </a:solidFill>
                          <a:effectLst/>
                          <a:latin typeface="微軟正黑體" panose="020B0604030504040204" pitchFamily="34" charset="-120"/>
                          <a:ea typeface="微軟正黑體" panose="020B0604030504040204" pitchFamily="34" charset="-120"/>
                        </a:rPr>
                      </a:br>
                      <a:r>
                        <a:rPr lang="zh-TW" altLang="en-US" sz="1600" b="1" kern="1200" dirty="0">
                          <a:solidFill>
                            <a:schemeClr val="dk1"/>
                          </a:solidFill>
                          <a:effectLst/>
                          <a:latin typeface="微軟正黑體" panose="020B0604030504040204" pitchFamily="34" charset="-120"/>
                          <a:ea typeface="微軟正黑體" panose="020B0604030504040204" pitchFamily="34" charset="-120"/>
                        </a:rPr>
                        <a:t>五、不得記載以不動產委託銷售標的現況說明書、不動產委託承購標的現況說</a:t>
                      </a:r>
                      <a:endParaRPr lang="en-US" altLang="zh-TW" sz="1600" b="1" kern="1200" dirty="0">
                        <a:solidFill>
                          <a:schemeClr val="dk1"/>
                        </a:solidFill>
                        <a:effectLst/>
                        <a:latin typeface="微軟正黑體" panose="020B0604030504040204" pitchFamily="34" charset="-120"/>
                        <a:ea typeface="微軟正黑體" panose="020B0604030504040204" pitchFamily="34" charset="-120"/>
                      </a:endParaRPr>
                    </a:p>
                    <a:p>
                      <a:pPr marL="0" indent="0" algn="l" defTabSz="914400" rtl="0" eaLnBrk="1" latinLnBrk="0" hangingPunct="1">
                        <a:lnSpc>
                          <a:spcPts val="2200"/>
                        </a:lnSpc>
                      </a:pPr>
                      <a:r>
                        <a:rPr lang="en-US" altLang="zh-TW" sz="1600" b="1" kern="1200" dirty="0">
                          <a:solidFill>
                            <a:schemeClr val="dk1"/>
                          </a:solidFill>
                          <a:effectLst/>
                          <a:latin typeface="微軟正黑體" panose="020B0604030504040204" pitchFamily="34" charset="-120"/>
                          <a:ea typeface="微軟正黑體" panose="020B0604030504040204" pitchFamily="34" charset="-120"/>
                        </a:rPr>
                        <a:t>        </a:t>
                      </a:r>
                      <a:r>
                        <a:rPr lang="zh-TW" altLang="en-US" sz="1600" b="1" kern="1200" dirty="0">
                          <a:solidFill>
                            <a:schemeClr val="dk1"/>
                          </a:solidFill>
                          <a:effectLst/>
                          <a:latin typeface="微軟正黑體" panose="020B0604030504040204" pitchFamily="34" charset="-120"/>
                          <a:ea typeface="微軟正黑體" panose="020B0604030504040204" pitchFamily="34" charset="-120"/>
                        </a:rPr>
                        <a:t>明書、要約書標的現況說明書或建物現況確認書，替代不動產說明書內容。</a:t>
                      </a:r>
                      <a:br>
                        <a:rPr lang="zh-TW" altLang="en-US" sz="1600" b="1" kern="1200" dirty="0">
                          <a:solidFill>
                            <a:schemeClr val="dk1"/>
                          </a:solidFill>
                          <a:effectLst/>
                          <a:latin typeface="微軟正黑體" panose="020B0604030504040204" pitchFamily="34" charset="-120"/>
                          <a:ea typeface="微軟正黑體" panose="020B0604030504040204" pitchFamily="34" charset="-120"/>
                        </a:rPr>
                      </a:br>
                      <a:r>
                        <a:rPr lang="zh-TW" altLang="en-US" sz="1600" b="1" kern="1200" dirty="0">
                          <a:solidFill>
                            <a:schemeClr val="dk1"/>
                          </a:solidFill>
                          <a:effectLst/>
                          <a:latin typeface="微軟正黑體" panose="020B0604030504040204" pitchFamily="34" charset="-120"/>
                          <a:ea typeface="微軟正黑體" panose="020B0604030504040204" pitchFamily="34" charset="-120"/>
                        </a:rPr>
                        <a:t>六、不得記載房價有上漲空間或預測房價上漲之情形。</a:t>
                      </a:r>
                      <a:endParaRPr lang="zh-TW" altLang="en-US" sz="1600" b="1" i="0" kern="1200" dirty="0">
                        <a:solidFill>
                          <a:schemeClr val="dk1"/>
                        </a:solidFill>
                        <a:effectLst/>
                        <a:latin typeface="微軟正黑體" panose="020B0604030504040204" pitchFamily="34" charset="-120"/>
                        <a:ea typeface="微軟正黑體" panose="020B0604030504040204" pitchFamily="34" charset="-120"/>
                        <a:cs typeface="+mn-cs"/>
                      </a:endParaRPr>
                    </a:p>
                  </a:txBody>
                  <a:tcPr/>
                </a:tc>
                <a:tc hMerge="1">
                  <a:txBody>
                    <a:bodyPr/>
                    <a:lstStyle/>
                    <a:p>
                      <a:endParaRPr lang="zh-TW" altLang="en-US" sz="1600" b="1" dirty="0">
                        <a:latin typeface="微軟正黑體" panose="020B0604030504040204" pitchFamily="34" charset="-120"/>
                        <a:ea typeface="微軟正黑體" panose="020B0604030504040204" pitchFamily="34" charset="-120"/>
                      </a:endParaRPr>
                    </a:p>
                  </a:txBody>
                  <a:tcPr/>
                </a:tc>
                <a:tc hMerge="1">
                  <a:txBody>
                    <a:bodyPr/>
                    <a:lstStyle/>
                    <a:p>
                      <a:endParaRPr lang="zh-TW" altLang="en-US" sz="1600" b="1"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3242364269"/>
                  </a:ext>
                </a:extLst>
              </a:tr>
            </a:tbl>
          </a:graphicData>
        </a:graphic>
      </p:graphicFrame>
      <p:pic>
        <p:nvPicPr>
          <p:cNvPr id="5" name="圖片 4">
            <a:extLst>
              <a:ext uri="{FF2B5EF4-FFF2-40B4-BE49-F238E27FC236}">
                <a16:creationId xmlns:a16="http://schemas.microsoft.com/office/drawing/2014/main" id="{208284D2-B4AB-44A2-AE1A-139322A637B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573733" y="3305175"/>
            <a:ext cx="783145" cy="734908"/>
          </a:xfrm>
          <a:prstGeom prst="rect">
            <a:avLst/>
          </a:prstGeom>
        </p:spPr>
      </p:pic>
      <p:pic>
        <p:nvPicPr>
          <p:cNvPr id="8" name="圖片 7">
            <a:extLst>
              <a:ext uri="{FF2B5EF4-FFF2-40B4-BE49-F238E27FC236}">
                <a16:creationId xmlns:a16="http://schemas.microsoft.com/office/drawing/2014/main" id="{0B3BBF3E-18C2-4FC1-830C-42D2E445439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943" b="95112" l="5579" r="93182">
                        <a14:foregroundMark x1="9091" y1="18941" x2="9091" y2="18941"/>
                        <a14:foregroundMark x1="17562" y1="9165" x2="17562" y2="9165"/>
                        <a14:foregroundMark x1="5579" y1="17923" x2="5579" y2="17923"/>
                        <a14:foregroundMark x1="13636" y1="93075" x2="13636" y2="93075"/>
                        <a14:foregroundMark x1="83471" y1="94297" x2="83471" y2="94297"/>
                        <a14:foregroundMark x1="91736" y1="86965" x2="91736" y2="86965"/>
                        <a14:foregroundMark x1="93388" y1="18534" x2="93388" y2="18534"/>
                        <a14:foregroundMark x1="82645" y1="8350" x2="82645" y2="8350"/>
                        <a14:foregroundMark x1="17562" y1="95112" x2="17562" y2="95112"/>
                        <a14:foregroundMark x1="16736" y1="7943" x2="16736" y2="7943"/>
                        <a14:foregroundMark x1="5785" y1="17719" x2="5785" y2="17719"/>
                        <a14:foregroundMark x1="93388" y1="82281" x2="93388" y2="82281"/>
                        <a14:foregroundMark x1="82645" y1="95112" x2="82645" y2="95112"/>
                      </a14:backgroundRemoval>
                    </a14:imgEffect>
                  </a14:imgLayer>
                </a14:imgProps>
              </a:ext>
            </a:extLst>
          </a:blip>
          <a:stretch>
            <a:fillRect/>
          </a:stretch>
        </p:blipFill>
        <p:spPr>
          <a:xfrm>
            <a:off x="634163" y="5681014"/>
            <a:ext cx="546455" cy="554358"/>
          </a:xfrm>
          <a:prstGeom prst="rect">
            <a:avLst/>
          </a:prstGeom>
        </p:spPr>
      </p:pic>
    </p:spTree>
    <p:extLst>
      <p:ext uri="{BB962C8B-B14F-4D97-AF65-F5344CB8AC3E}">
        <p14:creationId xmlns:p14="http://schemas.microsoft.com/office/powerpoint/2010/main" val="373258041"/>
      </p:ext>
    </p:extLst>
  </p:cSld>
  <p:clrMapOvr>
    <a:masterClrMapping/>
  </p:clrMapOvr>
  <p:transition>
    <p:wheel spokes="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接點 8"/>
          <p:cNvCxnSpPr>
            <a:cxnSpLocks/>
          </p:cNvCxnSpPr>
          <p:nvPr/>
        </p:nvCxnSpPr>
        <p:spPr>
          <a:xfrm>
            <a:off x="0" y="831478"/>
            <a:ext cx="9144000"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3" name="橢圓 32"/>
          <p:cNvSpPr/>
          <p:nvPr/>
        </p:nvSpPr>
        <p:spPr>
          <a:xfrm>
            <a:off x="8658225" y="6477000"/>
            <a:ext cx="323850" cy="323850"/>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華康魏碑體(P)"/>
              <a:ea typeface="微軟正黑體" pitchFamily="34" charset="-120"/>
            </a:endParaRPr>
          </a:p>
        </p:txBody>
      </p:sp>
      <p:sp>
        <p:nvSpPr>
          <p:cNvPr id="3" name="投影片編號版面配置區 2"/>
          <p:cNvSpPr>
            <a:spLocks noGrp="1"/>
          </p:cNvSpPr>
          <p:nvPr>
            <p:ph type="sldNum" sz="quarter" idx="12"/>
          </p:nvPr>
        </p:nvSpPr>
        <p:spPr>
          <a:xfrm>
            <a:off x="6962775" y="6456018"/>
            <a:ext cx="2057400" cy="365125"/>
          </a:xfrm>
        </p:spPr>
        <p:txBody>
          <a:bodyPr/>
          <a:lstStyle/>
          <a:p>
            <a:pPr>
              <a:defRPr/>
            </a:pPr>
            <a:fld id="{B62388E7-26EF-4714-A632-9B7D7908684B}" type="slidenum">
              <a:rPr lang="zh-TW" altLang="en-US" sz="1800" smtClean="0">
                <a:solidFill>
                  <a:schemeClr val="tx1">
                    <a:lumMod val="65000"/>
                    <a:lumOff val="35000"/>
                  </a:schemeClr>
                </a:solidFill>
              </a:rPr>
              <a:pPr>
                <a:defRPr/>
              </a:pPr>
              <a:t>26</a:t>
            </a:fld>
            <a:endParaRPr lang="zh-TW" altLang="en-US" sz="1800" dirty="0">
              <a:solidFill>
                <a:schemeClr val="tx1">
                  <a:lumMod val="65000"/>
                  <a:lumOff val="35000"/>
                </a:schemeClr>
              </a:solidFill>
            </a:endParaRPr>
          </a:p>
        </p:txBody>
      </p:sp>
      <p:sp>
        <p:nvSpPr>
          <p:cNvPr id="14" name="文字方塊 13">
            <a:extLst>
              <a:ext uri="{FF2B5EF4-FFF2-40B4-BE49-F238E27FC236}">
                <a16:creationId xmlns:a16="http://schemas.microsoft.com/office/drawing/2014/main" id="{6C8078ED-7C3F-4D0E-8CB1-381655D4DD65}"/>
              </a:ext>
            </a:extLst>
          </p:cNvPr>
          <p:cNvSpPr txBox="1"/>
          <p:nvPr/>
        </p:nvSpPr>
        <p:spPr>
          <a:xfrm>
            <a:off x="1631191" y="88478"/>
            <a:ext cx="7074188" cy="646331"/>
          </a:xfrm>
          <a:prstGeom prst="rect">
            <a:avLst/>
          </a:prstGeom>
          <a:noFill/>
        </p:spPr>
        <p:txBody>
          <a:bodyPr wrap="square" rtlCol="0">
            <a:spAutoFit/>
          </a:bodyPr>
          <a:lstStyle/>
          <a:p>
            <a:pPr algn="ctr"/>
            <a:r>
              <a:rPr lang="zh-TW" altLang="en-US" sz="3600" dirty="0">
                <a:ln w="12700">
                  <a:solidFill>
                    <a:schemeClr val="bg1"/>
                  </a:solidFill>
                </a:ln>
                <a:solidFill>
                  <a:schemeClr val="tx2">
                    <a:lumMod val="75000"/>
                  </a:schemeClr>
                </a:solidFill>
                <a:effectLst>
                  <a:outerShdw blurRad="38100" dist="38100" dir="2700000" algn="tl">
                    <a:srgbClr val="000000">
                      <a:alpha val="43137"/>
                    </a:srgbClr>
                  </a:outerShdw>
                </a:effectLst>
                <a:latin typeface="華康新特黑體" panose="02010609010101010101" pitchFamily="49" charset="-120"/>
                <a:ea typeface="華康新特黑體" panose="02010609010101010101" pitchFamily="49" charset="-120"/>
                <a:cs typeface="+mj-cs"/>
              </a:rPr>
              <a:t>貳、業務查核重點</a:t>
            </a:r>
          </a:p>
        </p:txBody>
      </p:sp>
      <p:sp>
        <p:nvSpPr>
          <p:cNvPr id="4" name="文字方塊 3">
            <a:extLst>
              <a:ext uri="{FF2B5EF4-FFF2-40B4-BE49-F238E27FC236}">
                <a16:creationId xmlns:a16="http://schemas.microsoft.com/office/drawing/2014/main" id="{473712AC-4C3F-4FB7-86E2-FFBC71B13537}"/>
              </a:ext>
            </a:extLst>
          </p:cNvPr>
          <p:cNvSpPr txBox="1"/>
          <p:nvPr/>
        </p:nvSpPr>
        <p:spPr>
          <a:xfrm>
            <a:off x="277310" y="1063459"/>
            <a:ext cx="4513766" cy="523220"/>
          </a:xfrm>
          <a:prstGeom prst="rect">
            <a:avLst/>
          </a:prstGeom>
          <a:solidFill>
            <a:schemeClr val="accent6">
              <a:lumMod val="50000"/>
            </a:schemeClr>
          </a:solidFill>
        </p:spPr>
        <p:txBody>
          <a:bodyPr wrap="square" rtlCol="0">
            <a:spAutoFit/>
          </a:bodyPr>
          <a:lstStyle/>
          <a:p>
            <a:r>
              <a:rPr lang="zh-TW" altLang="en-US" sz="2800" b="1" dirty="0">
                <a:solidFill>
                  <a:schemeClr val="lt1"/>
                </a:solidFill>
                <a:latin typeface="微軟正黑體" panose="020B0604030504040204" pitchFamily="34" charset="-120"/>
                <a:ea typeface="微軟正黑體" panose="020B0604030504040204" pitchFamily="34" charset="-120"/>
              </a:rPr>
              <a:t>查核重點九：不動產說明書</a:t>
            </a:r>
          </a:p>
        </p:txBody>
      </p:sp>
      <p:pic>
        <p:nvPicPr>
          <p:cNvPr id="10" name="圖片 9" descr="一張含有 字型, 圖形, 筆跡, 文字 的圖片&#10;&#10;自動產生的描述">
            <a:extLst>
              <a:ext uri="{FF2B5EF4-FFF2-40B4-BE49-F238E27FC236}">
                <a16:creationId xmlns:a16="http://schemas.microsoft.com/office/drawing/2014/main" id="{1F143783-8E69-4BBE-B66C-4D72C3E3C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50" y="127488"/>
            <a:ext cx="1711381" cy="533877"/>
          </a:xfrm>
          <a:prstGeom prst="rect">
            <a:avLst/>
          </a:prstGeom>
        </p:spPr>
      </p:pic>
      <p:graphicFrame>
        <p:nvGraphicFramePr>
          <p:cNvPr id="11" name="資料庫圖表 10">
            <a:extLst>
              <a:ext uri="{FF2B5EF4-FFF2-40B4-BE49-F238E27FC236}">
                <a16:creationId xmlns:a16="http://schemas.microsoft.com/office/drawing/2014/main" id="{0C04CFFD-BFA2-4FD5-93A4-46788C0A061B}"/>
              </a:ext>
            </a:extLst>
          </p:cNvPr>
          <p:cNvGraphicFramePr/>
          <p:nvPr>
            <p:extLst>
              <p:ext uri="{D42A27DB-BD31-4B8C-83A1-F6EECF244321}">
                <p14:modId xmlns:p14="http://schemas.microsoft.com/office/powerpoint/2010/main" val="3909829690"/>
              </p:ext>
            </p:extLst>
          </p:nvPr>
        </p:nvGraphicFramePr>
        <p:xfrm>
          <a:off x="552130" y="1933315"/>
          <a:ext cx="7439345" cy="24198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99537620"/>
      </p:ext>
    </p:extLst>
  </p:cSld>
  <p:clrMapOvr>
    <a:masterClrMapping/>
  </p:clrMapOvr>
  <p:transition>
    <p:wheel spokes="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接點 8"/>
          <p:cNvCxnSpPr>
            <a:cxnSpLocks/>
          </p:cNvCxnSpPr>
          <p:nvPr/>
        </p:nvCxnSpPr>
        <p:spPr>
          <a:xfrm>
            <a:off x="0" y="831478"/>
            <a:ext cx="9144000"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3" name="橢圓 32"/>
          <p:cNvSpPr/>
          <p:nvPr/>
        </p:nvSpPr>
        <p:spPr>
          <a:xfrm>
            <a:off x="8658225" y="6477000"/>
            <a:ext cx="323850" cy="323850"/>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華康魏碑體(P)"/>
              <a:ea typeface="微軟正黑體" pitchFamily="34" charset="-120"/>
            </a:endParaRPr>
          </a:p>
        </p:txBody>
      </p:sp>
      <p:sp>
        <p:nvSpPr>
          <p:cNvPr id="3" name="投影片編號版面配置區 2"/>
          <p:cNvSpPr>
            <a:spLocks noGrp="1"/>
          </p:cNvSpPr>
          <p:nvPr>
            <p:ph type="sldNum" sz="quarter" idx="12"/>
          </p:nvPr>
        </p:nvSpPr>
        <p:spPr>
          <a:xfrm>
            <a:off x="6962775" y="6456018"/>
            <a:ext cx="2057400" cy="365125"/>
          </a:xfrm>
        </p:spPr>
        <p:txBody>
          <a:bodyPr/>
          <a:lstStyle/>
          <a:p>
            <a:pPr>
              <a:defRPr/>
            </a:pPr>
            <a:fld id="{B62388E7-26EF-4714-A632-9B7D7908684B}" type="slidenum">
              <a:rPr lang="zh-TW" altLang="en-US" sz="1800" smtClean="0">
                <a:solidFill>
                  <a:schemeClr val="tx1">
                    <a:lumMod val="65000"/>
                    <a:lumOff val="35000"/>
                  </a:schemeClr>
                </a:solidFill>
              </a:rPr>
              <a:pPr>
                <a:defRPr/>
              </a:pPr>
              <a:t>27</a:t>
            </a:fld>
            <a:endParaRPr lang="zh-TW" altLang="en-US" sz="1800" dirty="0">
              <a:solidFill>
                <a:schemeClr val="tx1">
                  <a:lumMod val="65000"/>
                  <a:lumOff val="35000"/>
                </a:schemeClr>
              </a:solidFill>
            </a:endParaRPr>
          </a:p>
        </p:txBody>
      </p:sp>
      <p:sp>
        <p:nvSpPr>
          <p:cNvPr id="14" name="文字方塊 13">
            <a:extLst>
              <a:ext uri="{FF2B5EF4-FFF2-40B4-BE49-F238E27FC236}">
                <a16:creationId xmlns:a16="http://schemas.microsoft.com/office/drawing/2014/main" id="{6C8078ED-7C3F-4D0E-8CB1-381655D4DD65}"/>
              </a:ext>
            </a:extLst>
          </p:cNvPr>
          <p:cNvSpPr txBox="1"/>
          <p:nvPr/>
        </p:nvSpPr>
        <p:spPr>
          <a:xfrm>
            <a:off x="1631191" y="88478"/>
            <a:ext cx="7074188" cy="646331"/>
          </a:xfrm>
          <a:prstGeom prst="rect">
            <a:avLst/>
          </a:prstGeom>
          <a:noFill/>
        </p:spPr>
        <p:txBody>
          <a:bodyPr wrap="square" rtlCol="0">
            <a:spAutoFit/>
          </a:bodyPr>
          <a:lstStyle/>
          <a:p>
            <a:pPr algn="ctr"/>
            <a:r>
              <a:rPr lang="zh-TW" altLang="en-US" sz="3600" dirty="0">
                <a:ln w="12700">
                  <a:solidFill>
                    <a:schemeClr val="bg1"/>
                  </a:solidFill>
                </a:ln>
                <a:solidFill>
                  <a:schemeClr val="tx2">
                    <a:lumMod val="75000"/>
                  </a:schemeClr>
                </a:solidFill>
                <a:effectLst>
                  <a:outerShdw blurRad="38100" dist="38100" dir="2700000" algn="tl">
                    <a:srgbClr val="000000">
                      <a:alpha val="43137"/>
                    </a:srgbClr>
                  </a:outerShdw>
                </a:effectLst>
                <a:latin typeface="華康新特黑體" panose="02010609010101010101" pitchFamily="49" charset="-120"/>
                <a:ea typeface="華康新特黑體" panose="02010609010101010101" pitchFamily="49" charset="-120"/>
                <a:cs typeface="+mj-cs"/>
              </a:rPr>
              <a:t>貳、業務查核重點</a:t>
            </a:r>
          </a:p>
        </p:txBody>
      </p:sp>
      <p:pic>
        <p:nvPicPr>
          <p:cNvPr id="10" name="圖片 9" descr="一張含有 字型, 圖形, 筆跡, 文字 的圖片&#10;&#10;自動產生的描述">
            <a:extLst>
              <a:ext uri="{FF2B5EF4-FFF2-40B4-BE49-F238E27FC236}">
                <a16:creationId xmlns:a16="http://schemas.microsoft.com/office/drawing/2014/main" id="{1F143783-8E69-4BBE-B66C-4D72C3E3C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50" y="127488"/>
            <a:ext cx="1711381" cy="533877"/>
          </a:xfrm>
          <a:prstGeom prst="rect">
            <a:avLst/>
          </a:prstGeom>
        </p:spPr>
      </p:pic>
      <p:sp>
        <p:nvSpPr>
          <p:cNvPr id="13" name="文字方塊 12">
            <a:extLst>
              <a:ext uri="{FF2B5EF4-FFF2-40B4-BE49-F238E27FC236}">
                <a16:creationId xmlns:a16="http://schemas.microsoft.com/office/drawing/2014/main" id="{649F200E-7168-4AD2-827B-058F6DFF2434}"/>
              </a:ext>
            </a:extLst>
          </p:cNvPr>
          <p:cNvSpPr txBox="1"/>
          <p:nvPr/>
        </p:nvSpPr>
        <p:spPr>
          <a:xfrm>
            <a:off x="209550" y="1022429"/>
            <a:ext cx="8578525" cy="830997"/>
          </a:xfrm>
          <a:prstGeom prst="rect">
            <a:avLst/>
          </a:prstGeom>
          <a:noFill/>
        </p:spPr>
        <p:txBody>
          <a:bodyPr wrap="square">
            <a:spAutoFit/>
          </a:bodyPr>
          <a:lstStyle/>
          <a:p>
            <a:pPr marL="342900" indent="-342900">
              <a:buFont typeface="Wingdings" panose="05000000000000000000" pitchFamily="2" charset="2"/>
              <a:buChar char="u"/>
            </a:pPr>
            <a:r>
              <a:rPr lang="zh-TW" altLang="en-US" sz="2400" b="1" dirty="0">
                <a:latin typeface="微軟正黑體" panose="020B0604030504040204" pitchFamily="34" charset="-120"/>
                <a:ea typeface="微軟正黑體" panose="020B0604030504040204" pitchFamily="34" charset="-120"/>
              </a:rPr>
              <a:t>不動產說明書應記載事項部分內容不得以標的現況說明書替代，否則與不動產說明書應記載及不得記載事項之規定不符</a:t>
            </a:r>
          </a:p>
        </p:txBody>
      </p:sp>
      <p:sp>
        <p:nvSpPr>
          <p:cNvPr id="18" name="文字方塊 17">
            <a:extLst>
              <a:ext uri="{FF2B5EF4-FFF2-40B4-BE49-F238E27FC236}">
                <a16:creationId xmlns:a16="http://schemas.microsoft.com/office/drawing/2014/main" id="{F147CA1C-F834-4234-ACEA-58899424D4A3}"/>
              </a:ext>
            </a:extLst>
          </p:cNvPr>
          <p:cNvSpPr txBox="1"/>
          <p:nvPr/>
        </p:nvSpPr>
        <p:spPr>
          <a:xfrm>
            <a:off x="609599" y="1931922"/>
            <a:ext cx="7924801" cy="708912"/>
          </a:xfrm>
          <a:prstGeom prst="rect">
            <a:avLst/>
          </a:prstGeom>
          <a:solidFill>
            <a:schemeClr val="accent3">
              <a:lumMod val="20000"/>
              <a:lumOff val="80000"/>
            </a:schemeClr>
          </a:solidFill>
        </p:spPr>
        <p:txBody>
          <a:bodyPr wrap="square">
            <a:spAutoFit/>
          </a:bodyPr>
          <a:lstStyle/>
          <a:p>
            <a:pPr>
              <a:lnSpc>
                <a:spcPts val="2500"/>
              </a:lnSpc>
            </a:pPr>
            <a:r>
              <a:rPr lang="zh-TW" altLang="en-US" b="1" dirty="0">
                <a:solidFill>
                  <a:sysClr val="windowText" lastClr="000000"/>
                </a:solidFill>
                <a:latin typeface="Microsoft JhengHei UI" panose="020B0604030504040204" pitchFamily="34" charset="-120"/>
                <a:ea typeface="Microsoft JhengHei UI" panose="020B0604030504040204" pitchFamily="34" charset="-120"/>
              </a:rPr>
              <a:t>內政部</a:t>
            </a:r>
            <a:r>
              <a:rPr lang="en-US" altLang="zh-TW" b="1" dirty="0">
                <a:solidFill>
                  <a:sysClr val="windowText" lastClr="000000"/>
                </a:solidFill>
                <a:latin typeface="Microsoft JhengHei UI" panose="020B0604030504040204" pitchFamily="34" charset="-120"/>
                <a:ea typeface="Microsoft JhengHei UI" panose="020B0604030504040204" pitchFamily="34" charset="-120"/>
              </a:rPr>
              <a:t>105</a:t>
            </a:r>
            <a:r>
              <a:rPr lang="zh-TW" altLang="en-US" b="1" dirty="0">
                <a:solidFill>
                  <a:sysClr val="windowText" lastClr="000000"/>
                </a:solidFill>
                <a:latin typeface="Microsoft JhengHei UI" panose="020B0604030504040204" pitchFamily="34" charset="-120"/>
                <a:ea typeface="Microsoft JhengHei UI" panose="020B0604030504040204" pitchFamily="34" charset="-120"/>
              </a:rPr>
              <a:t>年</a:t>
            </a:r>
            <a:r>
              <a:rPr lang="en-US" altLang="zh-TW" b="1" dirty="0">
                <a:solidFill>
                  <a:sysClr val="windowText" lastClr="000000"/>
                </a:solidFill>
                <a:latin typeface="Microsoft JhengHei UI" panose="020B0604030504040204" pitchFamily="34" charset="-120"/>
                <a:ea typeface="Microsoft JhengHei UI" panose="020B0604030504040204" pitchFamily="34" charset="-120"/>
              </a:rPr>
              <a:t>4</a:t>
            </a:r>
            <a:r>
              <a:rPr lang="zh-TW" altLang="en-US" b="1" dirty="0">
                <a:solidFill>
                  <a:sysClr val="windowText" lastClr="000000"/>
                </a:solidFill>
                <a:latin typeface="Microsoft JhengHei UI" panose="020B0604030504040204" pitchFamily="34" charset="-120"/>
                <a:ea typeface="Microsoft JhengHei UI" panose="020B0604030504040204" pitchFamily="34" charset="-120"/>
              </a:rPr>
              <a:t>月</a:t>
            </a:r>
            <a:r>
              <a:rPr lang="en-US" altLang="zh-TW" b="1" dirty="0">
                <a:solidFill>
                  <a:sysClr val="windowText" lastClr="000000"/>
                </a:solidFill>
                <a:latin typeface="Microsoft JhengHei UI" panose="020B0604030504040204" pitchFamily="34" charset="-120"/>
                <a:ea typeface="Microsoft JhengHei UI" panose="020B0604030504040204" pitchFamily="34" charset="-120"/>
              </a:rPr>
              <a:t>15</a:t>
            </a:r>
            <a:r>
              <a:rPr lang="zh-TW" altLang="en-US" b="1" dirty="0">
                <a:solidFill>
                  <a:sysClr val="windowText" lastClr="000000"/>
                </a:solidFill>
                <a:latin typeface="Microsoft JhengHei UI" panose="020B0604030504040204" pitchFamily="34" charset="-120"/>
                <a:ea typeface="Microsoft JhengHei UI" panose="020B0604030504040204" pitchFamily="34" charset="-120"/>
              </a:rPr>
              <a:t>日內授中辦地字第</a:t>
            </a:r>
            <a:r>
              <a:rPr lang="en-US" altLang="zh-TW" b="1" dirty="0">
                <a:solidFill>
                  <a:sysClr val="windowText" lastClr="000000"/>
                </a:solidFill>
                <a:latin typeface="Microsoft JhengHei UI" panose="020B0604030504040204" pitchFamily="34" charset="-120"/>
                <a:ea typeface="Microsoft JhengHei UI" panose="020B0604030504040204" pitchFamily="34" charset="-120"/>
              </a:rPr>
              <a:t>1050412476</a:t>
            </a:r>
            <a:r>
              <a:rPr lang="zh-TW" altLang="en-US" b="1" dirty="0">
                <a:solidFill>
                  <a:sysClr val="windowText" lastClr="000000"/>
                </a:solidFill>
                <a:latin typeface="Microsoft JhengHei UI" panose="020B0604030504040204" pitchFamily="34" charset="-120"/>
                <a:ea typeface="Microsoft JhengHei UI" panose="020B0604030504040204" pitchFamily="34" charset="-120"/>
              </a:rPr>
              <a:t>號函「關於不動產說明書應記載事項部分內容得否以標的現況說明書替代疑義</a:t>
            </a:r>
            <a:r>
              <a:rPr lang="en-US" altLang="zh-TW" b="1" dirty="0">
                <a:solidFill>
                  <a:sysClr val="windowText" lastClr="000000"/>
                </a:solidFill>
                <a:latin typeface="Microsoft JhengHei UI" panose="020B0604030504040204" pitchFamily="34" charset="-120"/>
                <a:ea typeface="Microsoft JhengHei UI" panose="020B0604030504040204" pitchFamily="34" charset="-120"/>
              </a:rPr>
              <a:t>1</a:t>
            </a:r>
            <a:r>
              <a:rPr lang="zh-TW" altLang="en-US" b="1" dirty="0">
                <a:solidFill>
                  <a:sysClr val="windowText" lastClr="000000"/>
                </a:solidFill>
                <a:latin typeface="Microsoft JhengHei UI" panose="020B0604030504040204" pitchFamily="34" charset="-120"/>
                <a:ea typeface="Microsoft JhengHei UI" panose="020B0604030504040204" pitchFamily="34" charset="-120"/>
              </a:rPr>
              <a:t>案」</a:t>
            </a:r>
          </a:p>
        </p:txBody>
      </p:sp>
      <p:sp>
        <p:nvSpPr>
          <p:cNvPr id="20" name="Rectangle 4">
            <a:extLst>
              <a:ext uri="{FF2B5EF4-FFF2-40B4-BE49-F238E27FC236}">
                <a16:creationId xmlns:a16="http://schemas.microsoft.com/office/drawing/2014/main" id="{41387272-73DF-4662-8D90-917899A24EBF}"/>
              </a:ext>
            </a:extLst>
          </p:cNvPr>
          <p:cNvSpPr>
            <a:spLocks noChangeArrowheads="1"/>
          </p:cNvSpPr>
          <p:nvPr/>
        </p:nvSpPr>
        <p:spPr bwMode="auto">
          <a:xfrm>
            <a:off x="376476" y="2661127"/>
            <a:ext cx="8243649" cy="4139723"/>
          </a:xfrm>
          <a:prstGeom prst="rect">
            <a:avLst/>
          </a:prstGeom>
          <a:noFill/>
          <a:ln>
            <a:noFill/>
          </a:ln>
          <a:effectLst/>
        </p:spPr>
        <p:txBody>
          <a:bodyPr vert="horz" wrap="square" lIns="0" tIns="0" rIns="0" bIns="0" numCol="1" anchor="ctr" anchorCtr="0" compatLnSpc="1">
            <a:prstTxWarp prst="textNoShape">
              <a:avLst/>
            </a:prstTxWarp>
            <a:spAutoFit/>
          </a:bodyPr>
          <a:lstStyle/>
          <a:p>
            <a:pPr marL="285750" marR="0" lvl="0" indent="-285750" algn="l" defTabSz="914400" rtl="0" eaLnBrk="0" fontAlgn="base" latinLnBrk="0" hangingPunct="0">
              <a:lnSpc>
                <a:spcPts val="2500"/>
              </a:lnSpc>
              <a:spcBef>
                <a:spcPct val="0"/>
              </a:spcBef>
              <a:spcAft>
                <a:spcPct val="0"/>
              </a:spcAft>
              <a:buClrTx/>
              <a:buSzTx/>
              <a:buFont typeface="Arial" panose="020B0604020202020204" pitchFamily="34" charset="0"/>
              <a:buChar char="•"/>
              <a:tabLst/>
            </a:pPr>
            <a:r>
              <a:rPr lang="zh-TW" altLang="en-US" sz="1650" dirty="0">
                <a:latin typeface="華康粗圓體" panose="020F0709000000000000" pitchFamily="49" charset="-120"/>
                <a:ea typeface="華康粗圓體" panose="020F0709000000000000" pitchFamily="49" charset="-120"/>
              </a:rPr>
              <a:t>「按不動產說明書解說之目的，在於使交易相對人，經由不動產經紀人員之說明，得就交易不動產之權利關係、使用現況、瑕疵情形、交易條件及周邊環境等充分理解，並為全面考量後，始決定是否成立不動產買賣契約。因此，詳實之不動產說明書內容有助於提供買、賣雙方充分之物件資訊，以協助當事人作成正確之交易決定並順利完成交易程序，以避免日後滋生糾紛或造成買受人之損害。復按不動產說明書不得記載事項第</a:t>
            </a:r>
            <a:r>
              <a:rPr lang="en-US" altLang="zh-TW" sz="1650" dirty="0">
                <a:latin typeface="華康粗圓體" panose="020F0709000000000000" pitchFamily="49" charset="-120"/>
                <a:ea typeface="華康粗圓體" panose="020F0709000000000000" pitchFamily="49" charset="-120"/>
              </a:rPr>
              <a:t>5</a:t>
            </a:r>
            <a:r>
              <a:rPr lang="zh-TW" altLang="en-US" sz="1650" dirty="0">
                <a:latin typeface="華康粗圓體" panose="020F0709000000000000" pitchFamily="49" charset="-120"/>
                <a:ea typeface="華康粗圓體" panose="020F0709000000000000" pitchFamily="49" charset="-120"/>
              </a:rPr>
              <a:t>點規定：「不得記載以不動產委託銷售標的現況說明書、不動產委託承購標的現況說明書、要約書標的現況說明書或建物現況確認書，替代不動產說明書之內容。」</a:t>
            </a:r>
            <a:r>
              <a:rPr lang="zh-TW" altLang="en-US" sz="1650" dirty="0">
                <a:solidFill>
                  <a:srgbClr val="0000FF"/>
                </a:solidFill>
                <a:latin typeface="華康粗圓體" panose="020F0709000000000000" pitchFamily="49" charset="-120"/>
                <a:ea typeface="華康粗圓體" panose="020F0709000000000000" pitchFamily="49" charset="-120"/>
              </a:rPr>
              <a:t>旨在於落實不動產經紀業者克盡善良管理人之注意義務，並據實調查交易標的之相關資訊，以避免業者便宜行事，影響交易當事人權益</a:t>
            </a:r>
            <a:r>
              <a:rPr lang="zh-TW" altLang="en-US" sz="1650" dirty="0">
                <a:latin typeface="華康粗圓體" panose="020F0709000000000000" pitchFamily="49" charset="-120"/>
                <a:ea typeface="華康粗圓體" panose="020F0709000000000000" pitchFamily="49" charset="-120"/>
              </a:rPr>
              <a:t>。是以，</a:t>
            </a:r>
            <a:r>
              <a:rPr lang="zh-TW" altLang="en-US" sz="1650" dirty="0">
                <a:solidFill>
                  <a:srgbClr val="FF0000"/>
                </a:solidFill>
                <a:latin typeface="華康粗圓體" panose="020F0709000000000000" pitchFamily="49" charset="-120"/>
                <a:ea typeface="華康粗圓體" panose="020F0709000000000000" pitchFamily="49" charset="-120"/>
              </a:rPr>
              <a:t>為保障消費者權益，不動產說明書應記載事項部分內容，倘以標的現況說明書替代，除有規避不動產經紀業者履行調查責任之虞外，亦與不動產說明書不得記載事項上開規定不符</a:t>
            </a:r>
            <a:r>
              <a:rPr lang="zh-TW" altLang="en-US" sz="1650" dirty="0">
                <a:latin typeface="華康粗圓體" panose="020F0709000000000000" pitchFamily="49" charset="-120"/>
                <a:ea typeface="華康粗圓體" panose="020F0709000000000000" pitchFamily="49" charset="-120"/>
              </a:rPr>
              <a:t>。請貴府輔導所轄不動產經紀業者切實檢討改善，並得視具體個案情形審視是否違反不動產經紀業管理條例第</a:t>
            </a:r>
            <a:r>
              <a:rPr lang="en-US" altLang="zh-TW" sz="1650" dirty="0">
                <a:latin typeface="華康粗圓體" panose="020F0709000000000000" pitchFamily="49" charset="-120"/>
                <a:ea typeface="華康粗圓體" panose="020F0709000000000000" pitchFamily="49" charset="-120"/>
              </a:rPr>
              <a:t>24</a:t>
            </a:r>
            <a:r>
              <a:rPr lang="zh-TW" altLang="en-US" sz="1650" dirty="0">
                <a:latin typeface="華康粗圓體" panose="020F0709000000000000" pitchFamily="49" charset="-120"/>
                <a:ea typeface="華康粗圓體" panose="020F0709000000000000" pitchFamily="49" charset="-120"/>
              </a:rPr>
              <a:t>條之</a:t>
            </a:r>
            <a:r>
              <a:rPr lang="en-US" altLang="zh-TW" sz="1650" dirty="0">
                <a:latin typeface="華康粗圓體" panose="020F0709000000000000" pitchFamily="49" charset="-120"/>
                <a:ea typeface="華康粗圓體" panose="020F0709000000000000" pitchFamily="49" charset="-120"/>
              </a:rPr>
              <a:t>2</a:t>
            </a:r>
            <a:r>
              <a:rPr lang="zh-TW" altLang="en-US" sz="1650" dirty="0">
                <a:latin typeface="華康粗圓體" panose="020F0709000000000000" pitchFamily="49" charset="-120"/>
                <a:ea typeface="華康粗圓體" panose="020F0709000000000000" pitchFamily="49" charset="-120"/>
              </a:rPr>
              <a:t>規定。</a:t>
            </a:r>
            <a:endParaRPr lang="zh-TW" altLang="zh-TW" sz="1650" dirty="0">
              <a:latin typeface="華康粗圓體" panose="020F0709000000000000" pitchFamily="49" charset="-120"/>
              <a:ea typeface="華康粗圓體" panose="020F0709000000000000" pitchFamily="49" charset="-120"/>
            </a:endParaRPr>
          </a:p>
        </p:txBody>
      </p:sp>
    </p:spTree>
    <p:extLst>
      <p:ext uri="{BB962C8B-B14F-4D97-AF65-F5344CB8AC3E}">
        <p14:creationId xmlns:p14="http://schemas.microsoft.com/office/powerpoint/2010/main" val="2325430754"/>
      </p:ext>
    </p:extLst>
  </p:cSld>
  <p:clrMapOvr>
    <a:masterClrMapping/>
  </p:clrMapOvr>
  <p:transition>
    <p:wheel spokes="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接點 8"/>
          <p:cNvCxnSpPr>
            <a:cxnSpLocks/>
          </p:cNvCxnSpPr>
          <p:nvPr/>
        </p:nvCxnSpPr>
        <p:spPr>
          <a:xfrm>
            <a:off x="0" y="831478"/>
            <a:ext cx="9144000"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3" name="橢圓 32"/>
          <p:cNvSpPr/>
          <p:nvPr/>
        </p:nvSpPr>
        <p:spPr>
          <a:xfrm>
            <a:off x="8658225" y="6477000"/>
            <a:ext cx="323850" cy="323850"/>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華康魏碑體(P)"/>
              <a:ea typeface="微軟正黑體" pitchFamily="34" charset="-120"/>
            </a:endParaRPr>
          </a:p>
        </p:txBody>
      </p:sp>
      <p:sp>
        <p:nvSpPr>
          <p:cNvPr id="3" name="投影片編號版面配置區 2"/>
          <p:cNvSpPr>
            <a:spLocks noGrp="1"/>
          </p:cNvSpPr>
          <p:nvPr>
            <p:ph type="sldNum" sz="quarter" idx="12"/>
          </p:nvPr>
        </p:nvSpPr>
        <p:spPr>
          <a:xfrm>
            <a:off x="6962775" y="6456018"/>
            <a:ext cx="2057400" cy="365125"/>
          </a:xfrm>
        </p:spPr>
        <p:txBody>
          <a:bodyPr/>
          <a:lstStyle/>
          <a:p>
            <a:pPr>
              <a:defRPr/>
            </a:pPr>
            <a:fld id="{B62388E7-26EF-4714-A632-9B7D7908684B}" type="slidenum">
              <a:rPr lang="zh-TW" altLang="en-US" sz="1800" smtClean="0">
                <a:solidFill>
                  <a:schemeClr val="tx1">
                    <a:lumMod val="65000"/>
                    <a:lumOff val="35000"/>
                  </a:schemeClr>
                </a:solidFill>
              </a:rPr>
              <a:pPr>
                <a:defRPr/>
              </a:pPr>
              <a:t>28</a:t>
            </a:fld>
            <a:endParaRPr lang="zh-TW" altLang="en-US" sz="1800" dirty="0">
              <a:solidFill>
                <a:schemeClr val="tx1">
                  <a:lumMod val="65000"/>
                  <a:lumOff val="35000"/>
                </a:schemeClr>
              </a:solidFill>
            </a:endParaRPr>
          </a:p>
        </p:txBody>
      </p:sp>
      <p:sp>
        <p:nvSpPr>
          <p:cNvPr id="14" name="文字方塊 13">
            <a:extLst>
              <a:ext uri="{FF2B5EF4-FFF2-40B4-BE49-F238E27FC236}">
                <a16:creationId xmlns:a16="http://schemas.microsoft.com/office/drawing/2014/main" id="{6C8078ED-7C3F-4D0E-8CB1-381655D4DD65}"/>
              </a:ext>
            </a:extLst>
          </p:cNvPr>
          <p:cNvSpPr txBox="1"/>
          <p:nvPr/>
        </p:nvSpPr>
        <p:spPr>
          <a:xfrm>
            <a:off x="1631191" y="88478"/>
            <a:ext cx="7074188" cy="646331"/>
          </a:xfrm>
          <a:prstGeom prst="rect">
            <a:avLst/>
          </a:prstGeom>
          <a:noFill/>
        </p:spPr>
        <p:txBody>
          <a:bodyPr wrap="square" rtlCol="0">
            <a:spAutoFit/>
          </a:bodyPr>
          <a:lstStyle/>
          <a:p>
            <a:pPr algn="ctr"/>
            <a:r>
              <a:rPr lang="zh-TW" altLang="en-US" sz="3600" dirty="0">
                <a:ln w="12700">
                  <a:solidFill>
                    <a:schemeClr val="bg1"/>
                  </a:solidFill>
                </a:ln>
                <a:solidFill>
                  <a:schemeClr val="tx2">
                    <a:lumMod val="75000"/>
                  </a:schemeClr>
                </a:solidFill>
                <a:effectLst>
                  <a:outerShdw blurRad="38100" dist="38100" dir="2700000" algn="tl">
                    <a:srgbClr val="000000">
                      <a:alpha val="43137"/>
                    </a:srgbClr>
                  </a:outerShdw>
                </a:effectLst>
                <a:latin typeface="華康新特黑體" panose="02010609010101010101" pitchFamily="49" charset="-120"/>
                <a:ea typeface="華康新特黑體" panose="02010609010101010101" pitchFamily="49" charset="-120"/>
                <a:cs typeface="+mj-cs"/>
              </a:rPr>
              <a:t>貳、業務查核重點</a:t>
            </a:r>
          </a:p>
        </p:txBody>
      </p:sp>
      <p:sp>
        <p:nvSpPr>
          <p:cNvPr id="4" name="文字方塊 3">
            <a:extLst>
              <a:ext uri="{FF2B5EF4-FFF2-40B4-BE49-F238E27FC236}">
                <a16:creationId xmlns:a16="http://schemas.microsoft.com/office/drawing/2014/main" id="{473712AC-4C3F-4FB7-86E2-FFBC71B13537}"/>
              </a:ext>
            </a:extLst>
          </p:cNvPr>
          <p:cNvSpPr txBox="1"/>
          <p:nvPr/>
        </p:nvSpPr>
        <p:spPr>
          <a:xfrm>
            <a:off x="277310" y="1063459"/>
            <a:ext cx="4513766" cy="523220"/>
          </a:xfrm>
          <a:prstGeom prst="rect">
            <a:avLst/>
          </a:prstGeom>
          <a:solidFill>
            <a:schemeClr val="accent6">
              <a:lumMod val="50000"/>
            </a:schemeClr>
          </a:solidFill>
        </p:spPr>
        <p:txBody>
          <a:bodyPr wrap="square" rtlCol="0">
            <a:spAutoFit/>
          </a:bodyPr>
          <a:lstStyle/>
          <a:p>
            <a:r>
              <a:rPr lang="zh-TW" altLang="en-US" sz="2800" b="1" dirty="0">
                <a:solidFill>
                  <a:schemeClr val="lt1"/>
                </a:solidFill>
                <a:latin typeface="微軟正黑體" panose="020B0604030504040204" pitchFamily="34" charset="-120"/>
                <a:ea typeface="微軟正黑體" panose="020B0604030504040204" pitchFamily="34" charset="-120"/>
              </a:rPr>
              <a:t>查核重點九：不動產說明書</a:t>
            </a:r>
          </a:p>
        </p:txBody>
      </p:sp>
      <p:pic>
        <p:nvPicPr>
          <p:cNvPr id="10" name="圖片 9" descr="一張含有 字型, 圖形, 筆跡, 文字 的圖片&#10;&#10;自動產生的描述">
            <a:extLst>
              <a:ext uri="{FF2B5EF4-FFF2-40B4-BE49-F238E27FC236}">
                <a16:creationId xmlns:a16="http://schemas.microsoft.com/office/drawing/2014/main" id="{1F143783-8E69-4BBE-B66C-4D72C3E3C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50" y="127488"/>
            <a:ext cx="1711381" cy="533877"/>
          </a:xfrm>
          <a:prstGeom prst="rect">
            <a:avLst/>
          </a:prstGeom>
        </p:spPr>
      </p:pic>
      <p:graphicFrame>
        <p:nvGraphicFramePr>
          <p:cNvPr id="13" name="表格 21">
            <a:extLst>
              <a:ext uri="{FF2B5EF4-FFF2-40B4-BE49-F238E27FC236}">
                <a16:creationId xmlns:a16="http://schemas.microsoft.com/office/drawing/2014/main" id="{63C4DF17-EB16-4887-A863-E36ABBFD7AF9}"/>
              </a:ext>
            </a:extLst>
          </p:cNvPr>
          <p:cNvGraphicFramePr>
            <a:graphicFrameLocks noGrp="1"/>
          </p:cNvGraphicFramePr>
          <p:nvPr>
            <p:extLst>
              <p:ext uri="{D42A27DB-BD31-4B8C-83A1-F6EECF244321}">
                <p14:modId xmlns:p14="http://schemas.microsoft.com/office/powerpoint/2010/main" val="3384700296"/>
              </p:ext>
            </p:extLst>
          </p:nvPr>
        </p:nvGraphicFramePr>
        <p:xfrm>
          <a:off x="375415" y="2203530"/>
          <a:ext cx="8329964" cy="4156884"/>
        </p:xfrm>
        <a:graphic>
          <a:graphicData uri="http://schemas.openxmlformats.org/drawingml/2006/table">
            <a:tbl>
              <a:tblPr firstRow="1" bandRow="1">
                <a:tableStyleId>{1E171933-4619-4E11-9A3F-F7608DF75F80}</a:tableStyleId>
              </a:tblPr>
              <a:tblGrid>
                <a:gridCol w="1010007">
                  <a:extLst>
                    <a:ext uri="{9D8B030D-6E8A-4147-A177-3AD203B41FA5}">
                      <a16:colId xmlns:a16="http://schemas.microsoft.com/office/drawing/2014/main" val="2257707506"/>
                    </a:ext>
                  </a:extLst>
                </a:gridCol>
                <a:gridCol w="4405778">
                  <a:extLst>
                    <a:ext uri="{9D8B030D-6E8A-4147-A177-3AD203B41FA5}">
                      <a16:colId xmlns:a16="http://schemas.microsoft.com/office/drawing/2014/main" val="38439259"/>
                    </a:ext>
                  </a:extLst>
                </a:gridCol>
                <a:gridCol w="2914179">
                  <a:extLst>
                    <a:ext uri="{9D8B030D-6E8A-4147-A177-3AD203B41FA5}">
                      <a16:colId xmlns:a16="http://schemas.microsoft.com/office/drawing/2014/main" val="1002089139"/>
                    </a:ext>
                  </a:extLst>
                </a:gridCol>
              </a:tblGrid>
              <a:tr h="379377">
                <a:tc>
                  <a:txBody>
                    <a:bodyPr/>
                    <a:lstStyle/>
                    <a:p>
                      <a:pPr algn="ctr">
                        <a:lnSpc>
                          <a:spcPts val="2600"/>
                        </a:lnSpc>
                      </a:pPr>
                      <a:r>
                        <a:rPr lang="zh-TW" altLang="en-US" sz="2000" b="1" dirty="0">
                          <a:latin typeface="微軟正黑體" panose="020B0604030504040204" pitchFamily="34" charset="-120"/>
                          <a:ea typeface="微軟正黑體" panose="020B0604030504040204" pitchFamily="34" charset="-120"/>
                        </a:rPr>
                        <a:t>對象</a:t>
                      </a:r>
                    </a:p>
                  </a:txBody>
                  <a:tcPr anchor="ctr"/>
                </a:tc>
                <a:tc>
                  <a:txBody>
                    <a:bodyPr/>
                    <a:lstStyle/>
                    <a:p>
                      <a:pPr algn="ctr">
                        <a:lnSpc>
                          <a:spcPts val="2600"/>
                        </a:lnSpc>
                      </a:pPr>
                      <a:r>
                        <a:rPr lang="zh-TW" altLang="en-US" sz="2000" b="1" dirty="0">
                          <a:latin typeface="微軟正黑體" panose="020B0604030504040204" pitchFamily="34" charset="-120"/>
                          <a:ea typeface="微軟正黑體" panose="020B0604030504040204" pitchFamily="34" charset="-120"/>
                        </a:rPr>
                        <a:t>違反事項</a:t>
                      </a:r>
                    </a:p>
                  </a:txBody>
                  <a:tcPr/>
                </a:tc>
                <a:tc>
                  <a:txBody>
                    <a:bodyPr/>
                    <a:lstStyle/>
                    <a:p>
                      <a:pPr algn="ctr">
                        <a:lnSpc>
                          <a:spcPts val="2600"/>
                        </a:lnSpc>
                      </a:pPr>
                      <a:r>
                        <a:rPr lang="zh-TW" altLang="en-US" sz="2000" b="1" dirty="0">
                          <a:latin typeface="微軟正黑體" panose="020B0604030504040204" pitchFamily="34" charset="-120"/>
                          <a:ea typeface="微軟正黑體" panose="020B0604030504040204" pitchFamily="34" charset="-120"/>
                        </a:rPr>
                        <a:t>罰則</a:t>
                      </a:r>
                    </a:p>
                  </a:txBody>
                  <a:tcPr/>
                </a:tc>
                <a:extLst>
                  <a:ext uri="{0D108BD9-81ED-4DB2-BD59-A6C34878D82A}">
                    <a16:rowId xmlns:a16="http://schemas.microsoft.com/office/drawing/2014/main" val="4084443048"/>
                  </a:ext>
                </a:extLst>
              </a:tr>
              <a:tr h="711291">
                <a:tc rowSpan="3">
                  <a:txBody>
                    <a:bodyPr/>
                    <a:lstStyle/>
                    <a:p>
                      <a:pPr algn="ctr">
                        <a:lnSpc>
                          <a:spcPts val="2600"/>
                        </a:lnSpc>
                      </a:pPr>
                      <a:r>
                        <a:rPr lang="zh-TW" altLang="en-US" sz="2000" b="1" dirty="0">
                          <a:latin typeface="微軟正黑體" panose="020B0604030504040204" pitchFamily="34" charset="-120"/>
                          <a:ea typeface="微軟正黑體" panose="020B0604030504040204" pitchFamily="34" charset="-120"/>
                        </a:rPr>
                        <a:t>經紀業</a:t>
                      </a:r>
                    </a:p>
                  </a:txBody>
                  <a:tcPr anchor="ctr">
                    <a:solidFill>
                      <a:schemeClr val="accent4">
                        <a:lumMod val="20000"/>
                        <a:lumOff val="80000"/>
                      </a:schemeClr>
                    </a:solidFill>
                  </a:tcPr>
                </a:tc>
                <a:tc>
                  <a:txBody>
                    <a:bodyPr/>
                    <a:lstStyle/>
                    <a:p>
                      <a:pPr>
                        <a:lnSpc>
                          <a:spcPts val="2600"/>
                        </a:lnSpc>
                      </a:pPr>
                      <a:r>
                        <a:rPr lang="zh-TW" altLang="en-US" sz="1800" b="1" dirty="0">
                          <a:latin typeface="微軟正黑體" panose="020B0604030504040204" pitchFamily="34" charset="-120"/>
                          <a:ea typeface="微軟正黑體" panose="020B0604030504040204" pitchFamily="34" charset="-120"/>
                        </a:rPr>
                        <a:t>未充分揭露不動產說明書應記載之內容或有蓄意矇蔽欺罔之行為</a:t>
                      </a:r>
                      <a:r>
                        <a:rPr lang="en-US" altLang="zh-TW" sz="1800" b="1" dirty="0">
                          <a:latin typeface="微軟正黑體" panose="020B0604030504040204" pitchFamily="34" charset="-120"/>
                          <a:ea typeface="微軟正黑體" panose="020B0604030504040204" pitchFamily="34" charset="-120"/>
                        </a:rPr>
                        <a:t>(</a:t>
                      </a:r>
                      <a:r>
                        <a:rPr lang="zh-TW" altLang="en-US" sz="1800" b="1" dirty="0">
                          <a:latin typeface="微軟正黑體" panose="020B0604030504040204" pitchFamily="34" charset="-120"/>
                          <a:ea typeface="微軟正黑體" panose="020B0604030504040204" pitchFamily="34" charset="-120"/>
                        </a:rPr>
                        <a:t>倫理規範</a:t>
                      </a:r>
                      <a:r>
                        <a:rPr lang="en-US" altLang="zh-TW" sz="1800" b="1" dirty="0">
                          <a:latin typeface="微軟正黑體" panose="020B0604030504040204" pitchFamily="34" charset="-120"/>
                          <a:ea typeface="微軟正黑體" panose="020B0604030504040204" pitchFamily="34" charset="-120"/>
                        </a:rPr>
                        <a:t>)</a:t>
                      </a:r>
                      <a:endParaRPr lang="zh-TW" altLang="en-US" sz="1800" b="1" dirty="0">
                        <a:latin typeface="微軟正黑體" panose="020B0604030504040204" pitchFamily="34" charset="-120"/>
                        <a:ea typeface="微軟正黑體" panose="020B0604030504040204" pitchFamily="34" charset="-120"/>
                      </a:endParaRPr>
                    </a:p>
                  </a:txBody>
                  <a:tcPr>
                    <a:solidFill>
                      <a:schemeClr val="bg1"/>
                    </a:solidFill>
                  </a:tcPr>
                </a:tc>
                <a:tc rowSpan="2">
                  <a:txBody>
                    <a:bodyPr/>
                    <a:lstStyle/>
                    <a:p>
                      <a:pPr algn="l">
                        <a:lnSpc>
                          <a:spcPts val="2600"/>
                        </a:lnSpc>
                      </a:pPr>
                      <a:r>
                        <a:rPr lang="en-US" altLang="zh-TW" sz="2400" b="1" dirty="0">
                          <a:solidFill>
                            <a:srgbClr val="FF0000"/>
                          </a:solidFill>
                          <a:latin typeface="微軟正黑體" panose="020B0604030504040204" pitchFamily="34" charset="-120"/>
                          <a:ea typeface="微軟正黑體" panose="020B0604030504040204" pitchFamily="34" charset="-120"/>
                        </a:rPr>
                        <a:t>6</a:t>
                      </a:r>
                      <a:r>
                        <a:rPr lang="zh-TW" altLang="en-US" sz="2400" b="1" dirty="0">
                          <a:solidFill>
                            <a:srgbClr val="FF0000"/>
                          </a:solidFill>
                          <a:latin typeface="微軟正黑體" panose="020B0604030504040204" pitchFamily="34" charset="-120"/>
                          <a:ea typeface="微軟正黑體" panose="020B0604030504040204" pitchFamily="34" charset="-120"/>
                        </a:rPr>
                        <a:t>萬元</a:t>
                      </a:r>
                      <a:r>
                        <a:rPr lang="en-US" altLang="zh-TW" sz="2400" b="1" dirty="0">
                          <a:solidFill>
                            <a:srgbClr val="FF0000"/>
                          </a:solidFill>
                          <a:latin typeface="微軟正黑體" panose="020B0604030504040204" pitchFamily="34" charset="-120"/>
                          <a:ea typeface="微軟正黑體" panose="020B0604030504040204" pitchFamily="34" charset="-120"/>
                        </a:rPr>
                        <a:t>-30</a:t>
                      </a:r>
                      <a:r>
                        <a:rPr lang="zh-TW" altLang="en-US" sz="2400" b="1" dirty="0">
                          <a:solidFill>
                            <a:srgbClr val="FF0000"/>
                          </a:solidFill>
                          <a:latin typeface="微軟正黑體" panose="020B0604030504040204" pitchFamily="34" charset="-120"/>
                          <a:ea typeface="微軟正黑體" panose="020B0604030504040204" pitchFamily="34" charset="-120"/>
                        </a:rPr>
                        <a:t>萬元</a:t>
                      </a:r>
                      <a:r>
                        <a:rPr lang="zh-TW" altLang="en-US" sz="1800" b="1" dirty="0">
                          <a:latin typeface="微軟正黑體" panose="020B0604030504040204" pitchFamily="34" charset="-120"/>
                          <a:ea typeface="微軟正黑體" panose="020B0604030504040204" pitchFamily="34" charset="-120"/>
                        </a:rPr>
                        <a:t>罰鍰</a:t>
                      </a:r>
                    </a:p>
                  </a:txBody>
                  <a:tcPr anchor="ctr">
                    <a:solidFill>
                      <a:schemeClr val="bg1"/>
                    </a:solidFill>
                  </a:tcPr>
                </a:tc>
                <a:extLst>
                  <a:ext uri="{0D108BD9-81ED-4DB2-BD59-A6C34878D82A}">
                    <a16:rowId xmlns:a16="http://schemas.microsoft.com/office/drawing/2014/main" val="1213323755"/>
                  </a:ext>
                </a:extLst>
              </a:tr>
              <a:tr h="379377">
                <a:tc vMerge="1">
                  <a:txBody>
                    <a:bodyPr/>
                    <a:lstStyle/>
                    <a:p>
                      <a:endParaRPr lang="zh-TW" altLang="en-US" b="1" dirty="0">
                        <a:latin typeface="微軟正黑體" panose="020B0604030504040204" pitchFamily="34" charset="-120"/>
                        <a:ea typeface="微軟正黑體" panose="020B0604030504040204" pitchFamily="34" charset="-120"/>
                      </a:endParaRPr>
                    </a:p>
                  </a:txBody>
                  <a:tcPr anchor="ctr"/>
                </a:tc>
                <a:tc>
                  <a:txBody>
                    <a:bodyPr/>
                    <a:lstStyle/>
                    <a:p>
                      <a:pPr>
                        <a:lnSpc>
                          <a:spcPts val="2600"/>
                        </a:lnSpc>
                      </a:pPr>
                      <a:r>
                        <a:rPr lang="zh-TW" altLang="en-US" sz="1800" b="1" dirty="0">
                          <a:latin typeface="微軟正黑體" panose="020B0604030504040204" pitchFamily="34" charset="-120"/>
                          <a:ea typeface="微軟正黑體" panose="020B0604030504040204" pitchFamily="34" charset="-120"/>
                        </a:rPr>
                        <a:t>未指派經紀人於不動產說明書簽章者</a:t>
                      </a:r>
                    </a:p>
                  </a:txBody>
                  <a:tcPr>
                    <a:solidFill>
                      <a:schemeClr val="bg1"/>
                    </a:solidFill>
                  </a:tcPr>
                </a:tc>
                <a:tc vMerge="1">
                  <a:txBody>
                    <a:bodyPr/>
                    <a:lstStyle/>
                    <a:p>
                      <a:endParaRPr lang="zh-TW" altLang="en-US" b="1" dirty="0">
                        <a:latin typeface="微軟正黑體" panose="020B0604030504040204" pitchFamily="34" charset="-120"/>
                        <a:ea typeface="微軟正黑體" panose="020B0604030504040204" pitchFamily="34" charset="-120"/>
                      </a:endParaRPr>
                    </a:p>
                  </a:txBody>
                  <a:tcPr>
                    <a:solidFill>
                      <a:schemeClr val="bg1"/>
                    </a:solidFill>
                  </a:tcPr>
                </a:tc>
                <a:extLst>
                  <a:ext uri="{0D108BD9-81ED-4DB2-BD59-A6C34878D82A}">
                    <a16:rowId xmlns:a16="http://schemas.microsoft.com/office/drawing/2014/main" val="3832227479"/>
                  </a:ext>
                </a:extLst>
              </a:tr>
              <a:tr h="1141396">
                <a:tc vMerge="1">
                  <a:txBody>
                    <a:bodyPr/>
                    <a:lstStyle/>
                    <a:p>
                      <a:endParaRPr lang="zh-TW" altLang="en-US" b="1" dirty="0">
                        <a:latin typeface="微軟正黑體" panose="020B0604030504040204" pitchFamily="34" charset="-120"/>
                        <a:ea typeface="微軟正黑體" panose="020B0604030504040204" pitchFamily="34" charset="-120"/>
                      </a:endParaRPr>
                    </a:p>
                  </a:txBody>
                  <a:tcPr anchor="ctr"/>
                </a:tc>
                <a:tc>
                  <a:txBody>
                    <a:bodyPr/>
                    <a:lstStyle/>
                    <a:p>
                      <a:pPr>
                        <a:lnSpc>
                          <a:spcPts val="2600"/>
                        </a:lnSpc>
                      </a:pPr>
                      <a:r>
                        <a:rPr lang="zh-TW" altLang="en-US" sz="1800" b="1" dirty="0">
                          <a:latin typeface="微軟正黑體" panose="020B0604030504040204" pitchFamily="34" charset="-120"/>
                          <a:ea typeface="微軟正黑體" panose="020B0604030504040204" pitchFamily="34" charset="-120"/>
                        </a:rPr>
                        <a:t>不動產說明書內容未符應記載及不得記載事項</a:t>
                      </a:r>
                    </a:p>
                  </a:txBody>
                  <a:tcPr anchor="ctr">
                    <a:solidFill>
                      <a:schemeClr val="bg1"/>
                    </a:solidFill>
                  </a:tcPr>
                </a:tc>
                <a:tc>
                  <a:txBody>
                    <a:bodyPr/>
                    <a:lstStyle/>
                    <a:p>
                      <a:pPr marL="342900" indent="-342900">
                        <a:lnSpc>
                          <a:spcPts val="2600"/>
                        </a:lnSpc>
                        <a:buFont typeface="Arial" panose="020B0604020202020204" pitchFamily="34" charset="0"/>
                        <a:buChar char="•"/>
                      </a:pPr>
                      <a:r>
                        <a:rPr lang="zh-TW" altLang="en-US" sz="1800" b="1" dirty="0">
                          <a:latin typeface="微軟正黑體" panose="020B0604030504040204" pitchFamily="34" charset="-120"/>
                          <a:ea typeface="微軟正黑體" panose="020B0604030504040204" pitchFamily="34" charset="-120"/>
                        </a:rPr>
                        <a:t>限期改正</a:t>
                      </a:r>
                      <a:endParaRPr lang="en-US" altLang="zh-TW" sz="1800" b="1" dirty="0">
                        <a:latin typeface="微軟正黑體" panose="020B0604030504040204" pitchFamily="34" charset="-120"/>
                        <a:ea typeface="微軟正黑體" panose="020B0604030504040204" pitchFamily="34" charset="-120"/>
                      </a:endParaRPr>
                    </a:p>
                    <a:p>
                      <a:pPr marL="342900" indent="-342900">
                        <a:lnSpc>
                          <a:spcPts val="2600"/>
                        </a:lnSpc>
                        <a:buFont typeface="Arial" panose="020B0604020202020204" pitchFamily="34" charset="0"/>
                        <a:buChar char="•"/>
                      </a:pPr>
                      <a:r>
                        <a:rPr lang="zh-TW" altLang="en-US" sz="1800" b="1" dirty="0">
                          <a:latin typeface="微軟正黑體" panose="020B0604030504040204" pitchFamily="34" charset="-120"/>
                          <a:ea typeface="微軟正黑體" panose="020B0604030504040204" pitchFamily="34" charset="-120"/>
                        </a:rPr>
                        <a:t>屆期不改正者，處</a:t>
                      </a:r>
                      <a:r>
                        <a:rPr lang="en-US" altLang="zh-TW" sz="2400" b="1" kern="1200" dirty="0">
                          <a:solidFill>
                            <a:srgbClr val="FF0000"/>
                          </a:solidFill>
                          <a:latin typeface="微軟正黑體" panose="020B0604030504040204" pitchFamily="34" charset="-120"/>
                          <a:ea typeface="微軟正黑體" panose="020B0604030504040204" pitchFamily="34" charset="-120"/>
                          <a:cs typeface="+mn-cs"/>
                        </a:rPr>
                        <a:t>3</a:t>
                      </a:r>
                      <a:r>
                        <a:rPr lang="zh-TW" altLang="en-US" sz="2400" b="1" kern="1200" dirty="0">
                          <a:solidFill>
                            <a:srgbClr val="FF0000"/>
                          </a:solidFill>
                          <a:latin typeface="微軟正黑體" panose="020B0604030504040204" pitchFamily="34" charset="-120"/>
                          <a:ea typeface="微軟正黑體" panose="020B0604030504040204" pitchFamily="34" charset="-120"/>
                          <a:cs typeface="+mn-cs"/>
                        </a:rPr>
                        <a:t>萬元</a:t>
                      </a:r>
                      <a:r>
                        <a:rPr lang="en-US" altLang="zh-TW" sz="2400" b="1" kern="1200" dirty="0">
                          <a:solidFill>
                            <a:srgbClr val="FF0000"/>
                          </a:solidFill>
                          <a:latin typeface="微軟正黑體" panose="020B0604030504040204" pitchFamily="34" charset="-120"/>
                          <a:ea typeface="微軟正黑體" panose="020B0604030504040204" pitchFamily="34" charset="-120"/>
                          <a:cs typeface="+mn-cs"/>
                        </a:rPr>
                        <a:t>-30</a:t>
                      </a:r>
                      <a:r>
                        <a:rPr lang="zh-TW" altLang="en-US" sz="2400" b="1" kern="1200" dirty="0">
                          <a:solidFill>
                            <a:srgbClr val="FF0000"/>
                          </a:solidFill>
                          <a:latin typeface="微軟正黑體" panose="020B0604030504040204" pitchFamily="34" charset="-120"/>
                          <a:ea typeface="微軟正黑體" panose="020B0604030504040204" pitchFamily="34" charset="-120"/>
                          <a:cs typeface="+mn-cs"/>
                        </a:rPr>
                        <a:t>萬元</a:t>
                      </a:r>
                      <a:r>
                        <a:rPr lang="zh-TW" altLang="en-US" sz="1800" b="1" dirty="0">
                          <a:latin typeface="微軟正黑體" panose="020B0604030504040204" pitchFamily="34" charset="-120"/>
                          <a:ea typeface="微軟正黑體" panose="020B0604030504040204" pitchFamily="34" charset="-120"/>
                        </a:rPr>
                        <a:t>罰鍰</a:t>
                      </a:r>
                    </a:p>
                  </a:txBody>
                  <a:tcPr>
                    <a:solidFill>
                      <a:schemeClr val="bg1"/>
                    </a:solidFill>
                  </a:tcPr>
                </a:tc>
                <a:extLst>
                  <a:ext uri="{0D108BD9-81ED-4DB2-BD59-A6C34878D82A}">
                    <a16:rowId xmlns:a16="http://schemas.microsoft.com/office/drawing/2014/main" val="2282899522"/>
                  </a:ext>
                </a:extLst>
              </a:tr>
              <a:tr h="379377">
                <a:tc rowSpan="3">
                  <a:txBody>
                    <a:bodyPr/>
                    <a:lstStyle/>
                    <a:p>
                      <a:pPr algn="ctr">
                        <a:lnSpc>
                          <a:spcPts val="2600"/>
                        </a:lnSpc>
                      </a:pPr>
                      <a:r>
                        <a:rPr lang="zh-TW" altLang="en-US" sz="2000" b="1" dirty="0">
                          <a:latin typeface="微軟正黑體" panose="020B0604030504040204" pitchFamily="34" charset="-120"/>
                          <a:ea typeface="微軟正黑體" panose="020B0604030504040204" pitchFamily="34" charset="-120"/>
                        </a:rPr>
                        <a:t>經紀</a:t>
                      </a:r>
                      <a:endParaRPr lang="en-US" altLang="zh-TW" sz="2000" b="1" dirty="0">
                        <a:latin typeface="微軟正黑體" panose="020B0604030504040204" pitchFamily="34" charset="-120"/>
                        <a:ea typeface="微軟正黑體" panose="020B0604030504040204" pitchFamily="34" charset="-120"/>
                      </a:endParaRPr>
                    </a:p>
                    <a:p>
                      <a:pPr algn="ctr">
                        <a:lnSpc>
                          <a:spcPts val="2600"/>
                        </a:lnSpc>
                      </a:pPr>
                      <a:r>
                        <a:rPr lang="zh-TW" altLang="en-US" sz="2000" b="1" dirty="0">
                          <a:latin typeface="微軟正黑體" panose="020B0604030504040204" pitchFamily="34" charset="-120"/>
                          <a:ea typeface="微軟正黑體" panose="020B0604030504040204" pitchFamily="34" charset="-120"/>
                        </a:rPr>
                        <a:t>人員</a:t>
                      </a:r>
                    </a:p>
                  </a:txBody>
                  <a:tcPr anchor="ctr">
                    <a:solidFill>
                      <a:schemeClr val="accent4">
                        <a:lumMod val="20000"/>
                        <a:lumOff val="80000"/>
                      </a:schemeClr>
                    </a:solidFill>
                  </a:tcPr>
                </a:tc>
                <a:tc>
                  <a:txBody>
                    <a:bodyPr/>
                    <a:lstStyle/>
                    <a:p>
                      <a:pPr>
                        <a:lnSpc>
                          <a:spcPts val="2600"/>
                        </a:lnSpc>
                      </a:pPr>
                      <a:r>
                        <a:rPr lang="zh-TW" altLang="en-US" sz="1800" b="1" dirty="0">
                          <a:latin typeface="微軟正黑體" panose="020B0604030504040204" pitchFamily="34" charset="-120"/>
                          <a:ea typeface="微軟正黑體" panose="020B0604030504040204" pitchFamily="34" charset="-120"/>
                        </a:rPr>
                        <a:t>不動產說明書經紀人未簽章</a:t>
                      </a:r>
                    </a:p>
                  </a:txBody>
                  <a:tcPr>
                    <a:solidFill>
                      <a:schemeClr val="bg1"/>
                    </a:solidFill>
                  </a:tcPr>
                </a:tc>
                <a:tc rowSpan="3">
                  <a:txBody>
                    <a:bodyPr/>
                    <a:lstStyle/>
                    <a:p>
                      <a:pPr>
                        <a:lnSpc>
                          <a:spcPts val="2600"/>
                        </a:lnSpc>
                      </a:pPr>
                      <a:r>
                        <a:rPr lang="zh-TW" altLang="en-US" sz="1800" b="1" kern="1200" dirty="0">
                          <a:solidFill>
                            <a:schemeClr val="dk1"/>
                          </a:solidFill>
                          <a:latin typeface="微軟正黑體" panose="020B0604030504040204" pitchFamily="34" charset="-120"/>
                          <a:ea typeface="微軟正黑體" panose="020B0604030504040204" pitchFamily="34" charset="-120"/>
                          <a:cs typeface="+mn-cs"/>
                        </a:rPr>
                        <a:t>應予</a:t>
                      </a:r>
                      <a:r>
                        <a:rPr lang="zh-TW" altLang="en-US" sz="2400" b="1" kern="1200" dirty="0">
                          <a:solidFill>
                            <a:srgbClr val="FF0000"/>
                          </a:solidFill>
                          <a:latin typeface="微軟正黑體" panose="020B0604030504040204" pitchFamily="34" charset="-120"/>
                          <a:ea typeface="微軟正黑體" panose="020B0604030504040204" pitchFamily="34" charset="-120"/>
                          <a:cs typeface="+mn-cs"/>
                        </a:rPr>
                        <a:t>申誡</a:t>
                      </a:r>
                      <a:endParaRPr lang="en-US" altLang="zh-TW" sz="2400" b="1" kern="1200" dirty="0">
                        <a:solidFill>
                          <a:srgbClr val="FF0000"/>
                        </a:solidFill>
                        <a:latin typeface="微軟正黑體" panose="020B0604030504040204" pitchFamily="34" charset="-120"/>
                        <a:ea typeface="微軟正黑體" panose="020B0604030504040204" pitchFamily="34" charset="-120"/>
                        <a:cs typeface="+mn-cs"/>
                      </a:endParaRPr>
                    </a:p>
                  </a:txBody>
                  <a:tcPr anchor="ctr">
                    <a:solidFill>
                      <a:schemeClr val="bg1"/>
                    </a:solidFill>
                  </a:tcPr>
                </a:tc>
                <a:extLst>
                  <a:ext uri="{0D108BD9-81ED-4DB2-BD59-A6C34878D82A}">
                    <a16:rowId xmlns:a16="http://schemas.microsoft.com/office/drawing/2014/main" val="3737043216"/>
                  </a:ext>
                </a:extLst>
              </a:tr>
              <a:tr h="379377">
                <a:tc vMerge="1">
                  <a:txBody>
                    <a:bodyPr/>
                    <a:lstStyle/>
                    <a:p>
                      <a:endParaRPr lang="zh-TW" altLang="en-US" dirty="0"/>
                    </a:p>
                  </a:txBody>
                  <a:tcPr/>
                </a:tc>
                <a:tc>
                  <a:txBody>
                    <a:bodyPr/>
                    <a:lstStyle/>
                    <a:p>
                      <a:pPr>
                        <a:lnSpc>
                          <a:spcPts val="2600"/>
                        </a:lnSpc>
                      </a:pPr>
                      <a:r>
                        <a:rPr lang="zh-TW" altLang="en-US" sz="1800" b="1" dirty="0">
                          <a:latin typeface="微軟正黑體" panose="020B0604030504040204" pitchFamily="34" charset="-120"/>
                          <a:ea typeface="微軟正黑體" panose="020B0604030504040204" pitchFamily="34" charset="-120"/>
                        </a:rPr>
                        <a:t>未持不動產說明書向交易相對人解說</a:t>
                      </a:r>
                    </a:p>
                  </a:txBody>
                  <a:tcPr>
                    <a:solidFill>
                      <a:schemeClr val="bg1"/>
                    </a:solidFill>
                  </a:tcPr>
                </a:tc>
                <a:tc vMerge="1">
                  <a:txBody>
                    <a:bodyPr/>
                    <a:lstStyle/>
                    <a:p>
                      <a:endParaRPr lang="zh-TW" altLang="en-US" b="1" dirty="0">
                        <a:latin typeface="微軟正黑體" panose="020B0604030504040204" pitchFamily="34" charset="-120"/>
                        <a:ea typeface="微軟正黑體" panose="020B0604030504040204" pitchFamily="34" charset="-120"/>
                      </a:endParaRPr>
                    </a:p>
                  </a:txBody>
                  <a:tcPr>
                    <a:solidFill>
                      <a:schemeClr val="bg1"/>
                    </a:solidFill>
                  </a:tcPr>
                </a:tc>
                <a:extLst>
                  <a:ext uri="{0D108BD9-81ED-4DB2-BD59-A6C34878D82A}">
                    <a16:rowId xmlns:a16="http://schemas.microsoft.com/office/drawing/2014/main" val="2747480823"/>
                  </a:ext>
                </a:extLst>
              </a:tr>
              <a:tr h="711291">
                <a:tc vMerge="1">
                  <a:txBody>
                    <a:bodyPr/>
                    <a:lstStyle/>
                    <a:p>
                      <a:endParaRPr lang="zh-TW" altLang="en-US" dirty="0"/>
                    </a:p>
                  </a:txBody>
                  <a:tcPr/>
                </a:tc>
                <a:tc>
                  <a:txBody>
                    <a:bodyPr/>
                    <a:lstStyle/>
                    <a:p>
                      <a:pPr>
                        <a:lnSpc>
                          <a:spcPts val="2600"/>
                        </a:lnSpc>
                      </a:pPr>
                      <a:r>
                        <a:rPr lang="zh-TW" altLang="en-US" sz="1800" b="1" dirty="0">
                          <a:latin typeface="微軟正黑體" panose="020B0604030504040204" pitchFamily="34" charset="-120"/>
                          <a:ea typeface="微軟正黑體" panose="020B0604030504040204" pitchFamily="34" charset="-120"/>
                        </a:rPr>
                        <a:t>不動產說明書未經委託人簽章即向買方解說</a:t>
                      </a:r>
                    </a:p>
                  </a:txBody>
                  <a:tcPr>
                    <a:solidFill>
                      <a:schemeClr val="bg1"/>
                    </a:solidFill>
                  </a:tcPr>
                </a:tc>
                <a:tc vMerge="1">
                  <a:txBody>
                    <a:bodyPr/>
                    <a:lstStyle/>
                    <a:p>
                      <a:endParaRPr lang="zh-TW" altLang="en-US" b="1" dirty="0">
                        <a:latin typeface="微軟正黑體" panose="020B0604030504040204" pitchFamily="34" charset="-120"/>
                        <a:ea typeface="微軟正黑體" panose="020B0604030504040204" pitchFamily="34" charset="-120"/>
                      </a:endParaRPr>
                    </a:p>
                  </a:txBody>
                  <a:tcPr>
                    <a:solidFill>
                      <a:schemeClr val="bg1"/>
                    </a:solidFill>
                  </a:tcPr>
                </a:tc>
                <a:extLst>
                  <a:ext uri="{0D108BD9-81ED-4DB2-BD59-A6C34878D82A}">
                    <a16:rowId xmlns:a16="http://schemas.microsoft.com/office/drawing/2014/main" val="3221635238"/>
                  </a:ext>
                </a:extLst>
              </a:tr>
            </a:tbl>
          </a:graphicData>
        </a:graphic>
      </p:graphicFrame>
      <p:sp>
        <p:nvSpPr>
          <p:cNvPr id="11" name="文字方塊 10">
            <a:extLst>
              <a:ext uri="{FF2B5EF4-FFF2-40B4-BE49-F238E27FC236}">
                <a16:creationId xmlns:a16="http://schemas.microsoft.com/office/drawing/2014/main" id="{20E60708-4FB5-401B-9AEF-FB8DD7C788A4}"/>
              </a:ext>
            </a:extLst>
          </p:cNvPr>
          <p:cNvSpPr txBox="1"/>
          <p:nvPr/>
        </p:nvSpPr>
        <p:spPr>
          <a:xfrm>
            <a:off x="375415" y="1664272"/>
            <a:ext cx="2767835" cy="461665"/>
          </a:xfrm>
          <a:prstGeom prst="rect">
            <a:avLst/>
          </a:prstGeom>
          <a:noFill/>
        </p:spPr>
        <p:txBody>
          <a:bodyPr wrap="square">
            <a:spAutoFit/>
          </a:bodyPr>
          <a:lstStyle/>
          <a:p>
            <a:pPr marL="342900" indent="-342900">
              <a:buFont typeface="Wingdings" panose="05000000000000000000" pitchFamily="2" charset="2"/>
              <a:buChar char="u"/>
            </a:pPr>
            <a:r>
              <a:rPr lang="zh-TW" altLang="en-US" sz="2400" b="1" dirty="0">
                <a:solidFill>
                  <a:schemeClr val="dk1"/>
                </a:solidFill>
                <a:latin typeface="微軟正黑體" panose="020B0604030504040204" pitchFamily="34" charset="-120"/>
                <a:ea typeface="微軟正黑體" panose="020B0604030504040204" pitchFamily="34" charset="-120"/>
              </a:rPr>
              <a:t>行政規範與責任</a:t>
            </a:r>
          </a:p>
        </p:txBody>
      </p:sp>
    </p:spTree>
    <p:extLst>
      <p:ext uri="{BB962C8B-B14F-4D97-AF65-F5344CB8AC3E}">
        <p14:creationId xmlns:p14="http://schemas.microsoft.com/office/powerpoint/2010/main" val="627247463"/>
      </p:ext>
    </p:extLst>
  </p:cSld>
  <p:clrMapOvr>
    <a:masterClrMapping/>
  </p:clrMapOvr>
  <p:transition>
    <p:wheel spokes="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圓角 18">
            <a:extLst>
              <a:ext uri="{FF2B5EF4-FFF2-40B4-BE49-F238E27FC236}">
                <a16:creationId xmlns:a16="http://schemas.microsoft.com/office/drawing/2014/main" id="{8ADA12A3-9C5E-488C-B873-56DD88C01F99}"/>
              </a:ext>
            </a:extLst>
          </p:cNvPr>
          <p:cNvSpPr/>
          <p:nvPr/>
        </p:nvSpPr>
        <p:spPr>
          <a:xfrm>
            <a:off x="4874490" y="2152650"/>
            <a:ext cx="3649285" cy="432435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7" name="矩形: 圓角 6">
            <a:extLst>
              <a:ext uri="{FF2B5EF4-FFF2-40B4-BE49-F238E27FC236}">
                <a16:creationId xmlns:a16="http://schemas.microsoft.com/office/drawing/2014/main" id="{A05495D4-3AF2-46F1-A6FC-D573F5AA6450}"/>
              </a:ext>
            </a:extLst>
          </p:cNvPr>
          <p:cNvSpPr/>
          <p:nvPr/>
        </p:nvSpPr>
        <p:spPr>
          <a:xfrm>
            <a:off x="710964" y="2152650"/>
            <a:ext cx="3724203" cy="432435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9" name="直線接點 8"/>
          <p:cNvCxnSpPr>
            <a:cxnSpLocks/>
          </p:cNvCxnSpPr>
          <p:nvPr/>
        </p:nvCxnSpPr>
        <p:spPr>
          <a:xfrm>
            <a:off x="0" y="831478"/>
            <a:ext cx="9144000"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3" name="橢圓 32"/>
          <p:cNvSpPr/>
          <p:nvPr/>
        </p:nvSpPr>
        <p:spPr>
          <a:xfrm>
            <a:off x="8696325" y="6477000"/>
            <a:ext cx="323850" cy="323850"/>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華康魏碑體(P)"/>
              <a:ea typeface="微軟正黑體" pitchFamily="34" charset="-120"/>
            </a:endParaRPr>
          </a:p>
        </p:txBody>
      </p:sp>
      <p:sp>
        <p:nvSpPr>
          <p:cNvPr id="3" name="投影片編號版面配置區 2"/>
          <p:cNvSpPr>
            <a:spLocks noGrp="1"/>
          </p:cNvSpPr>
          <p:nvPr>
            <p:ph type="sldNum" sz="quarter" idx="12"/>
          </p:nvPr>
        </p:nvSpPr>
        <p:spPr>
          <a:xfrm>
            <a:off x="6962775" y="6456018"/>
            <a:ext cx="2057400" cy="365125"/>
          </a:xfrm>
        </p:spPr>
        <p:txBody>
          <a:bodyPr/>
          <a:lstStyle/>
          <a:p>
            <a:pPr>
              <a:defRPr/>
            </a:pPr>
            <a:fld id="{B62388E7-26EF-4714-A632-9B7D7908684B}" type="slidenum">
              <a:rPr lang="zh-TW" altLang="en-US" sz="1800" smtClean="0">
                <a:solidFill>
                  <a:schemeClr val="tx1">
                    <a:lumMod val="65000"/>
                    <a:lumOff val="35000"/>
                  </a:schemeClr>
                </a:solidFill>
              </a:rPr>
              <a:pPr>
                <a:defRPr/>
              </a:pPr>
              <a:t>2</a:t>
            </a:fld>
            <a:endParaRPr lang="zh-TW" altLang="en-US" sz="1800" dirty="0">
              <a:solidFill>
                <a:schemeClr val="tx1">
                  <a:lumMod val="65000"/>
                  <a:lumOff val="35000"/>
                </a:schemeClr>
              </a:solidFill>
            </a:endParaRPr>
          </a:p>
        </p:txBody>
      </p:sp>
      <p:sp>
        <p:nvSpPr>
          <p:cNvPr id="14" name="文字方塊 13">
            <a:extLst>
              <a:ext uri="{FF2B5EF4-FFF2-40B4-BE49-F238E27FC236}">
                <a16:creationId xmlns:a16="http://schemas.microsoft.com/office/drawing/2014/main" id="{6C8078ED-7C3F-4D0E-8CB1-381655D4DD65}"/>
              </a:ext>
            </a:extLst>
          </p:cNvPr>
          <p:cNvSpPr txBox="1"/>
          <p:nvPr/>
        </p:nvSpPr>
        <p:spPr>
          <a:xfrm>
            <a:off x="1631191" y="88478"/>
            <a:ext cx="7074188" cy="646331"/>
          </a:xfrm>
          <a:prstGeom prst="rect">
            <a:avLst/>
          </a:prstGeom>
          <a:noFill/>
        </p:spPr>
        <p:txBody>
          <a:bodyPr wrap="square" rtlCol="0">
            <a:spAutoFit/>
          </a:bodyPr>
          <a:lstStyle/>
          <a:p>
            <a:pPr algn="ctr"/>
            <a:r>
              <a:rPr lang="zh-TW" altLang="en-US" sz="3600" dirty="0">
                <a:ln w="12700">
                  <a:solidFill>
                    <a:schemeClr val="bg1"/>
                  </a:solidFill>
                </a:ln>
                <a:solidFill>
                  <a:schemeClr val="tx2">
                    <a:lumMod val="75000"/>
                  </a:schemeClr>
                </a:solidFill>
                <a:effectLst>
                  <a:outerShdw blurRad="38100" dist="38100" dir="2700000" algn="tl">
                    <a:srgbClr val="000000">
                      <a:alpha val="43137"/>
                    </a:srgbClr>
                  </a:outerShdw>
                </a:effectLst>
                <a:latin typeface="華康新特黑體" panose="02010609010101010101" pitchFamily="49" charset="-120"/>
                <a:ea typeface="華康新特黑體" panose="02010609010101010101" pitchFamily="49" charset="-120"/>
                <a:cs typeface="+mj-cs"/>
              </a:rPr>
              <a:t>壹、業務查核計畫</a:t>
            </a:r>
          </a:p>
        </p:txBody>
      </p:sp>
      <p:sp>
        <p:nvSpPr>
          <p:cNvPr id="4" name="文字方塊 3">
            <a:extLst>
              <a:ext uri="{FF2B5EF4-FFF2-40B4-BE49-F238E27FC236}">
                <a16:creationId xmlns:a16="http://schemas.microsoft.com/office/drawing/2014/main" id="{473712AC-4C3F-4FB7-86E2-FFBC71B13537}"/>
              </a:ext>
            </a:extLst>
          </p:cNvPr>
          <p:cNvSpPr txBox="1"/>
          <p:nvPr/>
        </p:nvSpPr>
        <p:spPr>
          <a:xfrm>
            <a:off x="277310" y="1063459"/>
            <a:ext cx="4942390" cy="523220"/>
          </a:xfrm>
          <a:prstGeom prst="rect">
            <a:avLst/>
          </a:prstGeom>
          <a:solidFill>
            <a:schemeClr val="accent6">
              <a:lumMod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zh-TW" altLang="en-US" sz="2800" b="1" dirty="0">
                <a:latin typeface="微軟正黑體" panose="020B0604030504040204" pitchFamily="34" charset="-120"/>
                <a:ea typeface="微軟正黑體" panose="020B0604030504040204" pitchFamily="34" charset="-120"/>
              </a:rPr>
              <a:t>不動產相關業者查核實施計畫</a:t>
            </a:r>
          </a:p>
        </p:txBody>
      </p:sp>
      <p:pic>
        <p:nvPicPr>
          <p:cNvPr id="10" name="圖片 9" descr="一張含有 字型, 圖形, 筆跡, 文字 的圖片&#10;&#10;自動產生的描述">
            <a:extLst>
              <a:ext uri="{FF2B5EF4-FFF2-40B4-BE49-F238E27FC236}">
                <a16:creationId xmlns:a16="http://schemas.microsoft.com/office/drawing/2014/main" id="{F8FD8CDA-83AC-483B-944B-D480B9A56B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50" y="127488"/>
            <a:ext cx="1711381" cy="533877"/>
          </a:xfrm>
          <a:prstGeom prst="rect">
            <a:avLst/>
          </a:prstGeom>
        </p:spPr>
      </p:pic>
      <p:sp>
        <p:nvSpPr>
          <p:cNvPr id="11" name="文字方塊 10">
            <a:extLst>
              <a:ext uri="{FF2B5EF4-FFF2-40B4-BE49-F238E27FC236}">
                <a16:creationId xmlns:a16="http://schemas.microsoft.com/office/drawing/2014/main" id="{6005B1A1-70DB-4FD1-B7AB-1E27A1ED624E}"/>
              </a:ext>
            </a:extLst>
          </p:cNvPr>
          <p:cNvSpPr txBox="1"/>
          <p:nvPr/>
        </p:nvSpPr>
        <p:spPr>
          <a:xfrm>
            <a:off x="1095501" y="2856991"/>
            <a:ext cx="3075293" cy="116801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marL="342900" lvl="0" indent="-342900">
              <a:lnSpc>
                <a:spcPts val="2900"/>
              </a:lnSpc>
              <a:buFont typeface="Wingdings" panose="05000000000000000000" pitchFamily="2" charset="2"/>
              <a:buChar char="l"/>
            </a:pPr>
            <a:r>
              <a:rPr lang="zh-HK" altLang="zh-TW" sz="2000" b="1" dirty="0">
                <a:latin typeface="微軟正黑體" panose="020B0604030504040204" pitchFamily="34" charset="-120"/>
                <a:ea typeface="微軟正黑體" panose="020B0604030504040204" pitchFamily="34" charset="-120"/>
              </a:rPr>
              <a:t>不動產經紀業</a:t>
            </a:r>
            <a:r>
              <a:rPr lang="zh-TW" altLang="en-US" sz="2000" b="1" dirty="0">
                <a:latin typeface="微軟正黑體" panose="020B0604030504040204" pitchFamily="34" charset="-120"/>
                <a:ea typeface="微軟正黑體" panose="020B0604030504040204" pitchFamily="34" charset="-120"/>
              </a:rPr>
              <a:t>者</a:t>
            </a:r>
            <a:r>
              <a:rPr lang="en-US" altLang="zh-TW" sz="2000" b="1" u="sng" dirty="0">
                <a:solidFill>
                  <a:srgbClr val="FF0000"/>
                </a:solidFill>
                <a:latin typeface="微軟正黑體" panose="020B0604030504040204" pitchFamily="34" charset="-120"/>
                <a:ea typeface="微軟正黑體" panose="020B0604030504040204" pitchFamily="34" charset="-120"/>
              </a:rPr>
              <a:t>30</a:t>
            </a:r>
            <a:r>
              <a:rPr lang="zh-HK" altLang="zh-TW" sz="2000" b="1" u="sng" dirty="0">
                <a:solidFill>
                  <a:srgbClr val="FF0000"/>
                </a:solidFill>
                <a:latin typeface="微軟正黑體" panose="020B0604030504040204" pitchFamily="34" charset="-120"/>
                <a:ea typeface="微軟正黑體" panose="020B0604030504040204" pitchFamily="34" charset="-120"/>
              </a:rPr>
              <a:t>家</a:t>
            </a:r>
            <a:endParaRPr lang="en-US" altLang="zh-HK" sz="2000" b="1" u="sng" dirty="0">
              <a:solidFill>
                <a:srgbClr val="FF0000"/>
              </a:solidFill>
              <a:latin typeface="微軟正黑體" panose="020B0604030504040204" pitchFamily="34" charset="-120"/>
              <a:ea typeface="微軟正黑體" panose="020B0604030504040204" pitchFamily="34" charset="-120"/>
            </a:endParaRPr>
          </a:p>
          <a:p>
            <a:pPr marL="285750" lvl="0" indent="-285750">
              <a:lnSpc>
                <a:spcPts val="2900"/>
              </a:lnSpc>
              <a:buFont typeface="Arial" panose="020B0604020202020204" pitchFamily="34" charset="0"/>
              <a:buChar char="•"/>
            </a:pPr>
            <a:r>
              <a:rPr lang="zh-HK" altLang="zh-TW" b="1" dirty="0">
                <a:latin typeface="微軟正黑體" panose="020B0604030504040204" pitchFamily="34" charset="-120"/>
                <a:ea typeface="微軟正黑體" panose="020B0604030504040204" pitchFamily="34" charset="-120"/>
              </a:rPr>
              <a:t>委託銷售契約書至少</a:t>
            </a:r>
            <a:r>
              <a:rPr lang="en-US" altLang="zh-TW" b="1" u="sng" dirty="0">
                <a:solidFill>
                  <a:srgbClr val="FF0000"/>
                </a:solidFill>
                <a:latin typeface="微軟正黑體" panose="020B0604030504040204" pitchFamily="34" charset="-120"/>
                <a:ea typeface="微軟正黑體" panose="020B0604030504040204" pitchFamily="34" charset="-120"/>
              </a:rPr>
              <a:t>15</a:t>
            </a:r>
            <a:r>
              <a:rPr lang="zh-HK" altLang="zh-TW" b="1" u="sng" dirty="0">
                <a:solidFill>
                  <a:srgbClr val="FF0000"/>
                </a:solidFill>
                <a:latin typeface="微軟正黑體" panose="020B0604030504040204" pitchFamily="34" charset="-120"/>
                <a:ea typeface="微軟正黑體" panose="020B0604030504040204" pitchFamily="34" charset="-120"/>
              </a:rPr>
              <a:t>件</a:t>
            </a:r>
            <a:endParaRPr lang="en-US" altLang="zh-HK" b="1" u="sng" dirty="0">
              <a:solidFill>
                <a:srgbClr val="FF0000"/>
              </a:solidFill>
              <a:latin typeface="微軟正黑體" panose="020B0604030504040204" pitchFamily="34" charset="-120"/>
              <a:ea typeface="微軟正黑體" panose="020B0604030504040204" pitchFamily="34" charset="-120"/>
            </a:endParaRPr>
          </a:p>
          <a:p>
            <a:pPr marL="285750" lvl="0" indent="-285750">
              <a:lnSpc>
                <a:spcPts val="2900"/>
              </a:lnSpc>
              <a:buFont typeface="Arial" panose="020B0604020202020204" pitchFamily="34" charset="0"/>
              <a:buChar char="•"/>
            </a:pPr>
            <a:r>
              <a:rPr lang="zh-HK" altLang="zh-TW" b="1" dirty="0">
                <a:latin typeface="微軟正黑體" panose="020B0604030504040204" pitchFamily="34" charset="-120"/>
                <a:ea typeface="微軟正黑體" panose="020B0604030504040204" pitchFamily="34" charset="-120"/>
              </a:rPr>
              <a:t>不動產說明書至少</a:t>
            </a:r>
            <a:r>
              <a:rPr lang="en-US" altLang="zh-TW" b="1" u="sng" dirty="0">
                <a:solidFill>
                  <a:srgbClr val="FF0000"/>
                </a:solidFill>
                <a:latin typeface="微軟正黑體" panose="020B0604030504040204" pitchFamily="34" charset="-120"/>
                <a:ea typeface="微軟正黑體" panose="020B0604030504040204" pitchFamily="34" charset="-120"/>
              </a:rPr>
              <a:t>10</a:t>
            </a:r>
            <a:r>
              <a:rPr lang="zh-HK" altLang="zh-TW" b="1" u="sng" dirty="0">
                <a:solidFill>
                  <a:srgbClr val="FF0000"/>
                </a:solidFill>
                <a:latin typeface="微軟正黑體" panose="020B0604030504040204" pitchFamily="34" charset="-120"/>
                <a:ea typeface="微軟正黑體" panose="020B0604030504040204" pitchFamily="34" charset="-120"/>
              </a:rPr>
              <a:t>件</a:t>
            </a:r>
            <a:endParaRPr lang="zh-TW" altLang="en-US" b="1" dirty="0">
              <a:solidFill>
                <a:srgbClr val="FF0000"/>
              </a:solidFill>
              <a:latin typeface="微軟正黑體" panose="020B0604030504040204" pitchFamily="34" charset="-120"/>
              <a:ea typeface="微軟正黑體" panose="020B0604030504040204" pitchFamily="34" charset="-120"/>
            </a:endParaRPr>
          </a:p>
        </p:txBody>
      </p:sp>
      <p:sp>
        <p:nvSpPr>
          <p:cNvPr id="13" name="文字方塊 12">
            <a:extLst>
              <a:ext uri="{FF2B5EF4-FFF2-40B4-BE49-F238E27FC236}">
                <a16:creationId xmlns:a16="http://schemas.microsoft.com/office/drawing/2014/main" id="{162A07D4-0A81-4F6D-A920-7DF8F72F623C}"/>
              </a:ext>
            </a:extLst>
          </p:cNvPr>
          <p:cNvSpPr txBox="1"/>
          <p:nvPr/>
        </p:nvSpPr>
        <p:spPr>
          <a:xfrm>
            <a:off x="1095500" y="4220515"/>
            <a:ext cx="3075293" cy="1806007"/>
          </a:xfrm>
          <a:prstGeom prst="rect">
            <a:avLst/>
          </a:prstGeom>
          <a:ln/>
        </p:spPr>
        <p:style>
          <a:lnRef idx="3">
            <a:schemeClr val="lt1"/>
          </a:lnRef>
          <a:fillRef idx="1">
            <a:schemeClr val="accent6"/>
          </a:fillRef>
          <a:effectRef idx="1">
            <a:schemeClr val="accent6"/>
          </a:effectRef>
          <a:fontRef idx="minor">
            <a:schemeClr val="lt1"/>
          </a:fontRef>
        </p:style>
        <p:txBody>
          <a:bodyPr wrap="square">
            <a:spAutoFit/>
          </a:bodyPr>
          <a:lstStyle/>
          <a:p>
            <a:pPr marL="342900" indent="-342900">
              <a:lnSpc>
                <a:spcPts val="2900"/>
              </a:lnSpc>
              <a:buFont typeface="Wingdings" panose="05000000000000000000" pitchFamily="2" charset="2"/>
              <a:buChar char="l"/>
            </a:pPr>
            <a:r>
              <a:rPr lang="zh-HK" altLang="zh-TW" sz="2000" b="1" dirty="0">
                <a:latin typeface="微軟正黑體" panose="020B0604030504040204" pitchFamily="34" charset="-120"/>
                <a:ea typeface="微軟正黑體" panose="020B0604030504040204" pitchFamily="34" charset="-120"/>
              </a:rPr>
              <a:t>不動產經紀業者刊登之廣告</a:t>
            </a:r>
            <a:r>
              <a:rPr lang="zh-TW" altLang="zh-TW" sz="2000" b="1" u="sng" dirty="0">
                <a:solidFill>
                  <a:srgbClr val="FF0000"/>
                </a:solidFill>
                <a:latin typeface="微軟正黑體" panose="020B0604030504040204" pitchFamily="34" charset="-120"/>
                <a:ea typeface="微軟正黑體" panose="020B0604030504040204" pitchFamily="34" charset="-120"/>
              </a:rPr>
              <a:t>每月</a:t>
            </a:r>
            <a:r>
              <a:rPr lang="zh-HK" altLang="zh-TW" sz="2000" b="1" u="sng" dirty="0">
                <a:solidFill>
                  <a:srgbClr val="FF0000"/>
                </a:solidFill>
                <a:latin typeface="微軟正黑體" panose="020B0604030504040204" pitchFamily="34" charset="-120"/>
                <a:ea typeface="微軟正黑體" panose="020B0604030504040204" pitchFamily="34" charset="-120"/>
              </a:rPr>
              <a:t>至少</a:t>
            </a:r>
            <a:r>
              <a:rPr lang="en-US" altLang="zh-TW" sz="2000" b="1" u="sng" dirty="0">
                <a:solidFill>
                  <a:srgbClr val="FF0000"/>
                </a:solidFill>
                <a:latin typeface="微軟正黑體" panose="020B0604030504040204" pitchFamily="34" charset="-120"/>
                <a:ea typeface="微軟正黑體" panose="020B0604030504040204" pitchFamily="34" charset="-120"/>
              </a:rPr>
              <a:t>6</a:t>
            </a:r>
            <a:r>
              <a:rPr lang="zh-TW" altLang="zh-TW" sz="2000" b="1" u="sng" dirty="0">
                <a:solidFill>
                  <a:srgbClr val="FF0000"/>
                </a:solidFill>
                <a:latin typeface="微軟正黑體" panose="020B0604030504040204" pitchFamily="34" charset="-120"/>
                <a:ea typeface="微軟正黑體" panose="020B0604030504040204" pitchFamily="34" charset="-120"/>
              </a:rPr>
              <a:t>則</a:t>
            </a:r>
            <a:endParaRPr lang="en-US" altLang="zh-TW" sz="2000" b="1" u="sng" dirty="0">
              <a:solidFill>
                <a:srgbClr val="FF0000"/>
              </a:solidFill>
              <a:latin typeface="微軟正黑體" panose="020B0604030504040204" pitchFamily="34" charset="-120"/>
              <a:ea typeface="微軟正黑體" panose="020B0604030504040204" pitchFamily="34" charset="-120"/>
            </a:endParaRPr>
          </a:p>
          <a:p>
            <a:pPr marL="285750" indent="-285750">
              <a:lnSpc>
                <a:spcPts val="2600"/>
              </a:lnSpc>
              <a:buFont typeface="Arial" panose="020B0604020202020204" pitchFamily="34" charset="0"/>
              <a:buChar char="•"/>
            </a:pPr>
            <a:r>
              <a:rPr lang="zh-TW" altLang="zh-TW" b="1" dirty="0">
                <a:latin typeface="微軟正黑體" panose="020B0604030504040204" pitchFamily="34" charset="-120"/>
                <a:ea typeface="微軟正黑體" panose="020B0604030504040204" pitchFamily="34" charset="-120"/>
              </a:rPr>
              <a:t>不動產交易</a:t>
            </a:r>
            <a:r>
              <a:rPr lang="en-US" altLang="zh-TW" b="1" dirty="0">
                <a:latin typeface="微軟正黑體" panose="020B0604030504040204" pitchFamily="34" charset="-120"/>
                <a:ea typeface="微軟正黑體" panose="020B0604030504040204" pitchFamily="34" charset="-120"/>
              </a:rPr>
              <a:t>(</a:t>
            </a:r>
            <a:r>
              <a:rPr lang="zh-TW" altLang="zh-TW" b="1" dirty="0">
                <a:latin typeface="微軟正黑體" panose="020B0604030504040204" pitchFamily="34" charset="-120"/>
                <a:ea typeface="微軟正黑體" panose="020B0604030504040204" pitchFamily="34" charset="-120"/>
              </a:rPr>
              <a:t>租賃</a:t>
            </a:r>
            <a:r>
              <a:rPr lang="en-US" altLang="zh-TW" b="1" dirty="0">
                <a:latin typeface="微軟正黑體" panose="020B0604030504040204" pitchFamily="34" charset="-120"/>
                <a:ea typeface="微軟正黑體" panose="020B0604030504040204" pitchFamily="34" charset="-120"/>
              </a:rPr>
              <a:t>)</a:t>
            </a:r>
            <a:r>
              <a:rPr lang="zh-TW" altLang="zh-TW" b="1" dirty="0">
                <a:latin typeface="微軟正黑體" panose="020B0604030504040204" pitchFamily="34" charset="-120"/>
                <a:ea typeface="微軟正黑體" panose="020B0604030504040204" pitchFamily="34" charset="-120"/>
              </a:rPr>
              <a:t>物件廣告，包含</a:t>
            </a:r>
            <a:r>
              <a:rPr lang="zh-HK" altLang="zh-TW" b="1" dirty="0">
                <a:latin typeface="微軟正黑體" panose="020B0604030504040204" pitchFamily="34" charset="-120"/>
                <a:ea typeface="微軟正黑體" panose="020B0604030504040204" pitchFamily="34" charset="-120"/>
              </a:rPr>
              <a:t>實地</a:t>
            </a:r>
            <a:r>
              <a:rPr lang="zh-TW" altLang="zh-TW" b="1" dirty="0">
                <a:latin typeface="微軟正黑體" panose="020B0604030504040204" pitchFamily="34" charset="-120"/>
                <a:ea typeface="微軟正黑體" panose="020B0604030504040204" pitchFamily="34" charset="-120"/>
              </a:rPr>
              <a:t>、報章、網路、看版、廣播等形式</a:t>
            </a:r>
          </a:p>
        </p:txBody>
      </p:sp>
      <p:sp>
        <p:nvSpPr>
          <p:cNvPr id="16" name="文字方塊 15">
            <a:extLst>
              <a:ext uri="{FF2B5EF4-FFF2-40B4-BE49-F238E27FC236}">
                <a16:creationId xmlns:a16="http://schemas.microsoft.com/office/drawing/2014/main" id="{9E01AF6B-8E9B-4332-8FA3-AF33A2A1FCD2}"/>
              </a:ext>
            </a:extLst>
          </p:cNvPr>
          <p:cNvSpPr txBox="1"/>
          <p:nvPr/>
        </p:nvSpPr>
        <p:spPr>
          <a:xfrm>
            <a:off x="1375786" y="2371787"/>
            <a:ext cx="2745438" cy="430887"/>
          </a:xfrm>
          <a:prstGeom prst="rect">
            <a:avLst/>
          </a:prstGeom>
          <a:noFill/>
        </p:spPr>
        <p:txBody>
          <a:bodyPr wrap="square">
            <a:spAutoFit/>
          </a:bodyPr>
          <a:lstStyle/>
          <a:p>
            <a:pPr lvl="0"/>
            <a:r>
              <a:rPr lang="zh-TW" altLang="en-US" sz="2200" b="1" dirty="0">
                <a:latin typeface="微軟正黑體" panose="020B0604030504040204" pitchFamily="34" charset="-120"/>
                <a:ea typeface="微軟正黑體" panose="020B0604030504040204" pitchFamily="34" charset="-120"/>
              </a:rPr>
              <a:t>每年</a:t>
            </a:r>
            <a:r>
              <a:rPr lang="zh-TW" altLang="zh-TW" sz="2200" b="1" dirty="0">
                <a:latin typeface="微軟正黑體" panose="020B0604030504040204" pitchFamily="34" charset="-120"/>
                <a:ea typeface="微軟正黑體" panose="020B0604030504040204" pitchFamily="34" charset="-120"/>
              </a:rPr>
              <a:t>查核</a:t>
            </a:r>
            <a:r>
              <a:rPr lang="zh-HK" altLang="zh-TW" sz="2200" b="1" dirty="0">
                <a:latin typeface="微軟正黑體" panose="020B0604030504040204" pitchFamily="34" charset="-120"/>
                <a:ea typeface="微軟正黑體" panose="020B0604030504040204" pitchFamily="34" charset="-120"/>
              </a:rPr>
              <a:t>項目</a:t>
            </a:r>
            <a:r>
              <a:rPr lang="zh-TW" altLang="zh-TW" sz="2200" b="1" dirty="0">
                <a:latin typeface="微軟正黑體" panose="020B0604030504040204" pitchFamily="34" charset="-120"/>
                <a:ea typeface="微軟正黑體" panose="020B0604030504040204" pitchFamily="34" charset="-120"/>
              </a:rPr>
              <a:t>及數</a:t>
            </a:r>
            <a:r>
              <a:rPr lang="zh-HK" altLang="zh-TW" sz="2200" b="1" dirty="0">
                <a:latin typeface="微軟正黑體" panose="020B0604030504040204" pitchFamily="34" charset="-120"/>
                <a:ea typeface="微軟正黑體" panose="020B0604030504040204" pitchFamily="34" charset="-120"/>
              </a:rPr>
              <a:t>量</a:t>
            </a:r>
            <a:endParaRPr lang="zh-TW" altLang="en-US" sz="2200" b="1" dirty="0">
              <a:latin typeface="微軟正黑體" panose="020B0604030504040204" pitchFamily="34" charset="-120"/>
              <a:ea typeface="微軟正黑體" panose="020B0604030504040204" pitchFamily="34" charset="-120"/>
            </a:endParaRPr>
          </a:p>
        </p:txBody>
      </p:sp>
      <p:sp>
        <p:nvSpPr>
          <p:cNvPr id="15" name="文字方塊 14">
            <a:extLst>
              <a:ext uri="{FF2B5EF4-FFF2-40B4-BE49-F238E27FC236}">
                <a16:creationId xmlns:a16="http://schemas.microsoft.com/office/drawing/2014/main" id="{39C09A66-7727-43C1-875D-CD988ABFAA33}"/>
              </a:ext>
            </a:extLst>
          </p:cNvPr>
          <p:cNvSpPr txBox="1"/>
          <p:nvPr/>
        </p:nvSpPr>
        <p:spPr>
          <a:xfrm>
            <a:off x="5829300" y="2301374"/>
            <a:ext cx="2466975" cy="430887"/>
          </a:xfrm>
          <a:prstGeom prst="rect">
            <a:avLst/>
          </a:prstGeom>
          <a:noFill/>
        </p:spPr>
        <p:txBody>
          <a:bodyPr wrap="square">
            <a:spAutoFit/>
          </a:bodyPr>
          <a:lstStyle/>
          <a:p>
            <a:pPr lvl="0"/>
            <a:r>
              <a:rPr lang="zh-TW" altLang="en-US" sz="2200" b="1" dirty="0">
                <a:latin typeface="微軟正黑體" panose="020B0604030504040204" pitchFamily="34" charset="-120"/>
                <a:ea typeface="微軟正黑體" panose="020B0604030504040204" pitchFamily="34" charset="-120"/>
              </a:rPr>
              <a:t>優先查核標準</a:t>
            </a:r>
          </a:p>
        </p:txBody>
      </p:sp>
      <p:sp>
        <p:nvSpPr>
          <p:cNvPr id="20" name="文字方塊 19">
            <a:extLst>
              <a:ext uri="{FF2B5EF4-FFF2-40B4-BE49-F238E27FC236}">
                <a16:creationId xmlns:a16="http://schemas.microsoft.com/office/drawing/2014/main" id="{DF5B9555-E0CF-4F3B-B0C3-D347F0DFF15F}"/>
              </a:ext>
            </a:extLst>
          </p:cNvPr>
          <p:cNvSpPr txBox="1"/>
          <p:nvPr/>
        </p:nvSpPr>
        <p:spPr>
          <a:xfrm>
            <a:off x="5099988" y="2778757"/>
            <a:ext cx="3263595" cy="706347"/>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marL="285750" indent="-285750">
              <a:lnSpc>
                <a:spcPts val="2500"/>
              </a:lnSpc>
              <a:buFont typeface="Wingdings" panose="05000000000000000000" pitchFamily="2" charset="2"/>
              <a:buChar char="l"/>
            </a:pPr>
            <a:r>
              <a:rPr lang="zh-TW" altLang="en-US" b="1" dirty="0">
                <a:latin typeface="微軟正黑體" panose="020B0604030504040204" pitchFamily="34" charset="-120"/>
                <a:ea typeface="微軟正黑體" panose="020B0604030504040204" pitchFamily="34" charset="-120"/>
              </a:rPr>
              <a:t>經</a:t>
            </a:r>
            <a:r>
              <a:rPr lang="zh-TW" altLang="en-US" b="1" dirty="0">
                <a:solidFill>
                  <a:srgbClr val="FF0000"/>
                </a:solidFill>
                <a:latin typeface="微軟正黑體" panose="020B0604030504040204" pitchFamily="34" charset="-120"/>
                <a:ea typeface="微軟正黑體" panose="020B0604030504040204" pitchFamily="34" charset="-120"/>
              </a:rPr>
              <a:t>檢舉、陳情之不動產消費爭議</a:t>
            </a:r>
            <a:r>
              <a:rPr lang="zh-TW" altLang="en-US" b="1" dirty="0">
                <a:latin typeface="微軟正黑體" panose="020B0604030504040204" pitchFamily="34" charset="-120"/>
                <a:ea typeface="微軟正黑體" panose="020B0604030504040204" pitchFamily="34" charset="-120"/>
              </a:rPr>
              <a:t>而有實施查核必要者</a:t>
            </a:r>
            <a:endParaRPr lang="en-US" altLang="zh-TW" b="1" dirty="0">
              <a:latin typeface="微軟正黑體" panose="020B0604030504040204" pitchFamily="34" charset="-120"/>
              <a:ea typeface="微軟正黑體" panose="020B0604030504040204" pitchFamily="34" charset="-120"/>
            </a:endParaRPr>
          </a:p>
        </p:txBody>
      </p:sp>
      <p:sp>
        <p:nvSpPr>
          <p:cNvPr id="21" name="文字方塊 20">
            <a:extLst>
              <a:ext uri="{FF2B5EF4-FFF2-40B4-BE49-F238E27FC236}">
                <a16:creationId xmlns:a16="http://schemas.microsoft.com/office/drawing/2014/main" id="{10FA42CF-AD56-4762-A771-07398E630F0F}"/>
              </a:ext>
            </a:extLst>
          </p:cNvPr>
          <p:cNvSpPr txBox="1"/>
          <p:nvPr/>
        </p:nvSpPr>
        <p:spPr>
          <a:xfrm>
            <a:off x="5099989" y="3568650"/>
            <a:ext cx="3263594" cy="1026948"/>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marL="285750" indent="-285750">
              <a:lnSpc>
                <a:spcPts val="2500"/>
              </a:lnSpc>
              <a:buFont typeface="Wingdings" panose="05000000000000000000" pitchFamily="2" charset="2"/>
              <a:buChar char="l"/>
            </a:pPr>
            <a:r>
              <a:rPr lang="zh-TW" altLang="en-US" b="1" dirty="0">
                <a:latin typeface="微軟正黑體" panose="020B0604030504040204" pitchFamily="34" charset="-120"/>
                <a:ea typeface="微軟正黑體" panose="020B0604030504040204" pitchFamily="34" charset="-120"/>
              </a:rPr>
              <a:t>由相關機關（構）、團體通報並檢具具體事證而涉違反相關規定之虞者</a:t>
            </a:r>
          </a:p>
        </p:txBody>
      </p:sp>
      <p:sp>
        <p:nvSpPr>
          <p:cNvPr id="22" name="文字方塊 21">
            <a:extLst>
              <a:ext uri="{FF2B5EF4-FFF2-40B4-BE49-F238E27FC236}">
                <a16:creationId xmlns:a16="http://schemas.microsoft.com/office/drawing/2014/main" id="{530BC857-84D9-4F3A-8ABE-A620529C630B}"/>
              </a:ext>
            </a:extLst>
          </p:cNvPr>
          <p:cNvSpPr txBox="1"/>
          <p:nvPr/>
        </p:nvSpPr>
        <p:spPr>
          <a:xfrm>
            <a:off x="5099989" y="4673245"/>
            <a:ext cx="3263594" cy="700448"/>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marL="285750" indent="-285750">
              <a:lnSpc>
                <a:spcPts val="2500"/>
              </a:lnSpc>
              <a:buFont typeface="Wingdings" panose="05000000000000000000" pitchFamily="2" charset="2"/>
              <a:buChar char="l"/>
            </a:pPr>
            <a:r>
              <a:rPr lang="zh-TW" altLang="en-US" b="1" dirty="0">
                <a:latin typeface="微軟正黑體" panose="020B0604030504040204" pitchFamily="34" charset="-120"/>
                <a:ea typeface="微軟正黑體" panose="020B0604030504040204" pitchFamily="34" charset="-120"/>
              </a:rPr>
              <a:t>已註銷廢止相關許可登記、已退出本地相關公會者</a:t>
            </a:r>
          </a:p>
        </p:txBody>
      </p:sp>
      <p:sp>
        <p:nvSpPr>
          <p:cNvPr id="23" name="文字方塊 22">
            <a:extLst>
              <a:ext uri="{FF2B5EF4-FFF2-40B4-BE49-F238E27FC236}">
                <a16:creationId xmlns:a16="http://schemas.microsoft.com/office/drawing/2014/main" id="{0A889B4F-BF2A-4DBC-81FD-8DBED628D486}"/>
              </a:ext>
            </a:extLst>
          </p:cNvPr>
          <p:cNvSpPr txBox="1"/>
          <p:nvPr/>
        </p:nvSpPr>
        <p:spPr>
          <a:xfrm>
            <a:off x="5099988" y="5466685"/>
            <a:ext cx="3263594" cy="706347"/>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marL="285750" indent="-285750">
              <a:lnSpc>
                <a:spcPts val="2500"/>
              </a:lnSpc>
              <a:buFont typeface="Wingdings" panose="05000000000000000000" pitchFamily="2" charset="2"/>
              <a:buChar char="l"/>
            </a:pPr>
            <a:r>
              <a:rPr lang="zh-TW" altLang="en-US" b="1" dirty="0">
                <a:latin typeface="微軟正黑體" panose="020B0604030504040204" pitchFamily="34" charset="-120"/>
                <a:ea typeface="微軟正黑體" panose="020B0604030504040204" pitchFamily="34" charset="-120"/>
              </a:rPr>
              <a:t>新設或</a:t>
            </a:r>
            <a:r>
              <a:rPr lang="zh-TW" altLang="zh-TW" b="1" dirty="0">
                <a:latin typeface="微軟正黑體" panose="020B0604030504040204" pitchFamily="34" charset="-120"/>
                <a:ea typeface="微軟正黑體" panose="020B0604030504040204" pitchFamily="34" charset="-120"/>
              </a:rPr>
              <a:t>近</a:t>
            </a:r>
            <a:r>
              <a:rPr lang="en-US" altLang="zh-TW" b="1" dirty="0">
                <a:latin typeface="微軟正黑體" panose="020B0604030504040204" pitchFamily="34" charset="-120"/>
                <a:ea typeface="微軟正黑體" panose="020B0604030504040204" pitchFamily="34" charset="-120"/>
              </a:rPr>
              <a:t>2</a:t>
            </a:r>
            <a:r>
              <a:rPr lang="zh-TW" altLang="zh-TW" b="1" dirty="0">
                <a:latin typeface="微軟正黑體" panose="020B0604030504040204" pitchFamily="34" charset="-120"/>
                <a:ea typeface="微軟正黑體" panose="020B0604030504040204" pitchFamily="34" charset="-120"/>
              </a:rPr>
              <a:t>年內未查核之業者</a:t>
            </a:r>
            <a:endParaRPr lang="zh-TW" altLang="en-US" b="1" dirty="0">
              <a:latin typeface="微軟正黑體" panose="020B0604030504040204" pitchFamily="34" charset="-120"/>
              <a:ea typeface="微軟正黑體" panose="020B0604030504040204" pitchFamily="34" charset="-120"/>
            </a:endParaRPr>
          </a:p>
        </p:txBody>
      </p:sp>
      <p:sp>
        <p:nvSpPr>
          <p:cNvPr id="6" name="文字方塊 5">
            <a:extLst>
              <a:ext uri="{FF2B5EF4-FFF2-40B4-BE49-F238E27FC236}">
                <a16:creationId xmlns:a16="http://schemas.microsoft.com/office/drawing/2014/main" id="{321C1272-AD11-435C-A2B2-CBE1ECB1CB71}"/>
              </a:ext>
            </a:extLst>
          </p:cNvPr>
          <p:cNvSpPr txBox="1"/>
          <p:nvPr/>
        </p:nvSpPr>
        <p:spPr>
          <a:xfrm>
            <a:off x="5527966" y="980203"/>
            <a:ext cx="3387434" cy="1023037"/>
          </a:xfrm>
          <a:prstGeom prst="homePlate">
            <a:avLst/>
          </a:prstGeom>
          <a:solidFill>
            <a:schemeClr val="bg2"/>
          </a:solidFill>
        </p:spPr>
        <p:txBody>
          <a:bodyPr wrap="square" rtlCol="0">
            <a:spAutoFit/>
          </a:bodyPr>
          <a:lstStyle/>
          <a:p>
            <a:pPr>
              <a:lnSpc>
                <a:spcPts val="2500"/>
              </a:lnSpc>
            </a:pPr>
            <a:r>
              <a:rPr lang="zh-TW" altLang="en-US" sz="1600" dirty="0">
                <a:latin typeface="華康粗圓體" panose="020F0709000000000000" pitchFamily="49" charset="-120"/>
                <a:ea typeface="華康粗圓體" panose="020F0709000000000000" pitchFamily="49" charset="-120"/>
              </a:rPr>
              <a:t>基隆市不動產經紀業</a:t>
            </a:r>
            <a:endParaRPr lang="en-US" altLang="zh-TW" sz="1600" dirty="0">
              <a:latin typeface="華康粗圓體" panose="020F0709000000000000" pitchFamily="49" charset="-120"/>
              <a:ea typeface="華康粗圓體" panose="020F0709000000000000" pitchFamily="49" charset="-120"/>
            </a:endParaRPr>
          </a:p>
          <a:p>
            <a:pPr marL="285750" indent="-285750">
              <a:lnSpc>
                <a:spcPts val="2500"/>
              </a:lnSpc>
              <a:buFont typeface="Arial" panose="020B0604020202020204" pitchFamily="34" charset="0"/>
              <a:buChar char="•"/>
            </a:pPr>
            <a:r>
              <a:rPr lang="zh-TW" altLang="en-US" sz="1600" dirty="0">
                <a:latin typeface="華康粗圓體" panose="020F0709000000000000" pitchFamily="49" charset="-120"/>
                <a:ea typeface="華康粗圓體" panose="020F0709000000000000" pitchFamily="49" charset="-120"/>
              </a:rPr>
              <a:t>許可有效家數</a:t>
            </a:r>
            <a:r>
              <a:rPr lang="en-US" altLang="zh-TW" sz="1600" dirty="0">
                <a:solidFill>
                  <a:srgbClr val="FF0000"/>
                </a:solidFill>
                <a:latin typeface="華康粗圓體" panose="020F0709000000000000" pitchFamily="49" charset="-120"/>
                <a:ea typeface="華康粗圓體" panose="020F0709000000000000" pitchFamily="49" charset="-120"/>
              </a:rPr>
              <a:t>104</a:t>
            </a:r>
            <a:r>
              <a:rPr lang="zh-TW" altLang="en-US" sz="1600" dirty="0">
                <a:solidFill>
                  <a:srgbClr val="FF0000"/>
                </a:solidFill>
                <a:latin typeface="華康粗圓體" panose="020F0709000000000000" pitchFamily="49" charset="-120"/>
                <a:ea typeface="華康粗圓體" panose="020F0709000000000000" pitchFamily="49" charset="-120"/>
              </a:rPr>
              <a:t>家</a:t>
            </a:r>
            <a:endParaRPr lang="en-US" altLang="zh-TW" sz="1600" dirty="0">
              <a:solidFill>
                <a:srgbClr val="FF0000"/>
              </a:solidFill>
              <a:latin typeface="華康粗圓體" panose="020F0709000000000000" pitchFamily="49" charset="-120"/>
              <a:ea typeface="華康粗圓體" panose="020F0709000000000000" pitchFamily="49" charset="-120"/>
            </a:endParaRPr>
          </a:p>
          <a:p>
            <a:pPr marL="285750" indent="-285750">
              <a:lnSpc>
                <a:spcPts val="2500"/>
              </a:lnSpc>
              <a:buFont typeface="Arial" panose="020B0604020202020204" pitchFamily="34" charset="0"/>
              <a:buChar char="•"/>
            </a:pPr>
            <a:r>
              <a:rPr lang="zh-TW" altLang="en-US" sz="1600" dirty="0">
                <a:latin typeface="華康粗圓體" panose="020F0709000000000000" pitchFamily="49" charset="-120"/>
                <a:ea typeface="華康粗圓體" panose="020F0709000000000000" pitchFamily="49" charset="-120"/>
              </a:rPr>
              <a:t>執業中</a:t>
            </a:r>
            <a:r>
              <a:rPr lang="en-US" altLang="zh-TW" sz="1600" dirty="0">
                <a:solidFill>
                  <a:srgbClr val="FF0000"/>
                </a:solidFill>
                <a:latin typeface="華康粗圓體" panose="020F0709000000000000" pitchFamily="49" charset="-120"/>
                <a:ea typeface="華康粗圓體" panose="020F0709000000000000" pitchFamily="49" charset="-120"/>
              </a:rPr>
              <a:t>96</a:t>
            </a:r>
            <a:r>
              <a:rPr lang="zh-TW" altLang="en-US" sz="1600" dirty="0">
                <a:solidFill>
                  <a:srgbClr val="FF0000"/>
                </a:solidFill>
                <a:latin typeface="華康粗圓體" panose="020F0709000000000000" pitchFamily="49" charset="-120"/>
                <a:ea typeface="華康粗圓體" panose="020F0709000000000000" pitchFamily="49" charset="-120"/>
              </a:rPr>
              <a:t>家</a:t>
            </a:r>
          </a:p>
        </p:txBody>
      </p:sp>
      <p:pic>
        <p:nvPicPr>
          <p:cNvPr id="26" name="圖片 25">
            <a:extLst>
              <a:ext uri="{FF2B5EF4-FFF2-40B4-BE49-F238E27FC236}">
                <a16:creationId xmlns:a16="http://schemas.microsoft.com/office/drawing/2014/main" id="{8A00FDEE-09F2-4CC6-B35E-28B1B2928F7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685" b="99776" l="7013" r="89351">
                        <a14:foregroundMark x1="46494" y1="2685" x2="37662" y2="22148"/>
                        <a14:foregroundMark x1="37662" y1="22148" x2="39221" y2="24385"/>
                        <a14:foregroundMark x1="37662" y1="26174" x2="37662" y2="26174"/>
                        <a14:foregroundMark x1="51948" y1="34004" x2="53506" y2="52796"/>
                        <a14:foregroundMark x1="53506" y1="52796" x2="56883" y2="59284"/>
                        <a14:foregroundMark x1="59740" y1="44519" x2="63117" y2="49888"/>
                        <a14:foregroundMark x1="41039" y1="46309" x2="40260" y2="48098"/>
                        <a14:foregroundMark x1="84156" y1="7383" x2="82078" y2="16555"/>
                        <a14:foregroundMark x1="15844" y1="8949" x2="20519" y2="13199"/>
                        <a14:foregroundMark x1="7532" y1="29083" x2="9091" y2="28635"/>
                        <a14:foregroundMark x1="7013" y1="29754" x2="7013" y2="29754"/>
                        <a14:foregroundMark x1="16623" y1="34452" x2="16623" y2="34452"/>
                        <a14:foregroundMark x1="42338" y1="88591" x2="64675" y2="99553"/>
                        <a14:foregroundMark x1="64675" y1="99553" x2="68052" y2="97763"/>
                        <a14:foregroundMark x1="72727" y1="97092" x2="72468" y2="99776"/>
                      </a14:backgroundRemoval>
                    </a14:imgEffect>
                  </a14:imgLayer>
                </a14:imgProps>
              </a:ext>
            </a:extLst>
          </a:blip>
          <a:stretch>
            <a:fillRect/>
          </a:stretch>
        </p:blipFill>
        <p:spPr>
          <a:xfrm>
            <a:off x="7739715" y="1272801"/>
            <a:ext cx="623869" cy="724336"/>
          </a:xfrm>
          <a:prstGeom prst="rect">
            <a:avLst/>
          </a:prstGeom>
        </p:spPr>
      </p:pic>
      <p:sp>
        <p:nvSpPr>
          <p:cNvPr id="2" name="文字方塊 1">
            <a:extLst>
              <a:ext uri="{FF2B5EF4-FFF2-40B4-BE49-F238E27FC236}">
                <a16:creationId xmlns:a16="http://schemas.microsoft.com/office/drawing/2014/main" id="{DEC908D0-7EDC-4781-A7F6-05CE59D6EECA}"/>
              </a:ext>
            </a:extLst>
          </p:cNvPr>
          <p:cNvSpPr txBox="1"/>
          <p:nvPr/>
        </p:nvSpPr>
        <p:spPr>
          <a:xfrm>
            <a:off x="7645204" y="1005327"/>
            <a:ext cx="944146" cy="276999"/>
          </a:xfrm>
          <a:prstGeom prst="rect">
            <a:avLst/>
          </a:prstGeom>
          <a:noFill/>
        </p:spPr>
        <p:txBody>
          <a:bodyPr wrap="square" rtlCol="0">
            <a:spAutoFit/>
          </a:bodyPr>
          <a:lstStyle/>
          <a:p>
            <a:r>
              <a:rPr lang="zh-TW" altLang="en-US" sz="1200" dirty="0">
                <a:latin typeface="華康粗圓體" panose="020F0709000000000000" pitchFamily="49" charset="-120"/>
                <a:ea typeface="華康粗圓體" panose="020F0709000000000000" pitchFamily="49" charset="-120"/>
              </a:rPr>
              <a:t>查誰好呢</a:t>
            </a:r>
            <a:r>
              <a:rPr lang="en-US" altLang="zh-TW" sz="1200" dirty="0">
                <a:latin typeface="華康粗圓體" panose="020F0709000000000000" pitchFamily="49" charset="-120"/>
                <a:ea typeface="華康粗圓體" panose="020F0709000000000000" pitchFamily="49" charset="-120"/>
              </a:rPr>
              <a:t>?</a:t>
            </a:r>
            <a:endParaRPr lang="zh-TW" altLang="en-US" sz="1200" dirty="0">
              <a:latin typeface="華康粗圓體" panose="020F0709000000000000" pitchFamily="49" charset="-120"/>
              <a:ea typeface="華康粗圓體" panose="020F0709000000000000" pitchFamily="49" charset="-120"/>
            </a:endParaRPr>
          </a:p>
        </p:txBody>
      </p:sp>
      <p:sp>
        <p:nvSpPr>
          <p:cNvPr id="5" name="文字方塊 4">
            <a:extLst>
              <a:ext uri="{FF2B5EF4-FFF2-40B4-BE49-F238E27FC236}">
                <a16:creationId xmlns:a16="http://schemas.microsoft.com/office/drawing/2014/main" id="{A0FCC9EA-2EAB-491C-9F7E-55C1B6DCF2EE}"/>
              </a:ext>
            </a:extLst>
          </p:cNvPr>
          <p:cNvSpPr txBox="1"/>
          <p:nvPr/>
        </p:nvSpPr>
        <p:spPr>
          <a:xfrm>
            <a:off x="695552" y="1676060"/>
            <a:ext cx="4664605" cy="338554"/>
          </a:xfrm>
          <a:prstGeom prst="rect">
            <a:avLst/>
          </a:prstGeom>
          <a:noFill/>
        </p:spPr>
        <p:txBody>
          <a:bodyPr wrap="square" rtlCol="0">
            <a:spAutoFit/>
          </a:bodyPr>
          <a:lstStyle/>
          <a:p>
            <a:r>
              <a:rPr lang="zh-TW" altLang="en-US" sz="1600" dirty="0">
                <a:solidFill>
                  <a:srgbClr val="0000FF"/>
                </a:solidFill>
                <a:latin typeface="華康粗圓體" panose="020F0709000000000000" pitchFamily="49" charset="-120"/>
                <a:ea typeface="華康粗圓體" panose="020F0709000000000000" pitchFamily="49" charset="-120"/>
              </a:rPr>
              <a:t>針對不動產經紀業、租服業、不動產開發業者</a:t>
            </a:r>
          </a:p>
        </p:txBody>
      </p:sp>
      <p:sp>
        <p:nvSpPr>
          <p:cNvPr id="8" name="箭號: 上彎 7">
            <a:extLst>
              <a:ext uri="{FF2B5EF4-FFF2-40B4-BE49-F238E27FC236}">
                <a16:creationId xmlns:a16="http://schemas.microsoft.com/office/drawing/2014/main" id="{57717314-5EB5-44EE-829E-B17172FC2C60}"/>
              </a:ext>
            </a:extLst>
          </p:cNvPr>
          <p:cNvSpPr/>
          <p:nvPr/>
        </p:nvSpPr>
        <p:spPr>
          <a:xfrm rot="5400000">
            <a:off x="416520" y="1678733"/>
            <a:ext cx="292111" cy="296775"/>
          </a:xfrm>
          <a:prstGeom prst="ben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2800446730"/>
      </p:ext>
    </p:extLst>
  </p:cSld>
  <p:clrMapOvr>
    <a:masterClrMapping/>
  </p:clrMapOvr>
  <p:transition>
    <p:wheel spokes="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資料庫圖表 7">
            <a:extLst>
              <a:ext uri="{FF2B5EF4-FFF2-40B4-BE49-F238E27FC236}">
                <a16:creationId xmlns:a16="http://schemas.microsoft.com/office/drawing/2014/main" id="{50FF8F72-9655-480E-8835-AE4FC4F46B52}"/>
              </a:ext>
            </a:extLst>
          </p:cNvPr>
          <p:cNvGraphicFramePr/>
          <p:nvPr>
            <p:extLst>
              <p:ext uri="{D42A27DB-BD31-4B8C-83A1-F6EECF244321}">
                <p14:modId xmlns:p14="http://schemas.microsoft.com/office/powerpoint/2010/main" val="1355349488"/>
              </p:ext>
            </p:extLst>
          </p:nvPr>
        </p:nvGraphicFramePr>
        <p:xfrm>
          <a:off x="552451" y="2146849"/>
          <a:ext cx="8429624" cy="47460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直線接點 8"/>
          <p:cNvCxnSpPr>
            <a:cxnSpLocks/>
          </p:cNvCxnSpPr>
          <p:nvPr/>
        </p:nvCxnSpPr>
        <p:spPr>
          <a:xfrm>
            <a:off x="0" y="831478"/>
            <a:ext cx="9144000"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3" name="橢圓 32"/>
          <p:cNvSpPr/>
          <p:nvPr/>
        </p:nvSpPr>
        <p:spPr>
          <a:xfrm>
            <a:off x="8658225" y="6477000"/>
            <a:ext cx="323850" cy="323850"/>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華康魏碑體(P)"/>
              <a:ea typeface="微軟正黑體" pitchFamily="34" charset="-120"/>
            </a:endParaRPr>
          </a:p>
        </p:txBody>
      </p:sp>
      <p:sp>
        <p:nvSpPr>
          <p:cNvPr id="3" name="投影片編號版面配置區 2"/>
          <p:cNvSpPr>
            <a:spLocks noGrp="1"/>
          </p:cNvSpPr>
          <p:nvPr>
            <p:ph type="sldNum" sz="quarter" idx="12"/>
          </p:nvPr>
        </p:nvSpPr>
        <p:spPr>
          <a:xfrm>
            <a:off x="6962775" y="6456018"/>
            <a:ext cx="2057400" cy="365125"/>
          </a:xfrm>
        </p:spPr>
        <p:txBody>
          <a:bodyPr/>
          <a:lstStyle/>
          <a:p>
            <a:pPr>
              <a:defRPr/>
            </a:pPr>
            <a:fld id="{B62388E7-26EF-4714-A632-9B7D7908684B}" type="slidenum">
              <a:rPr lang="zh-TW" altLang="en-US" sz="1800" smtClean="0">
                <a:solidFill>
                  <a:schemeClr val="tx1">
                    <a:lumMod val="65000"/>
                    <a:lumOff val="35000"/>
                  </a:schemeClr>
                </a:solidFill>
              </a:rPr>
              <a:pPr>
                <a:defRPr/>
              </a:pPr>
              <a:t>29</a:t>
            </a:fld>
            <a:endParaRPr lang="zh-TW" altLang="en-US" sz="1800" dirty="0">
              <a:solidFill>
                <a:schemeClr val="tx1">
                  <a:lumMod val="65000"/>
                  <a:lumOff val="35000"/>
                </a:schemeClr>
              </a:solidFill>
            </a:endParaRPr>
          </a:p>
        </p:txBody>
      </p:sp>
      <p:sp>
        <p:nvSpPr>
          <p:cNvPr id="14" name="文字方塊 13">
            <a:extLst>
              <a:ext uri="{FF2B5EF4-FFF2-40B4-BE49-F238E27FC236}">
                <a16:creationId xmlns:a16="http://schemas.microsoft.com/office/drawing/2014/main" id="{6C8078ED-7C3F-4D0E-8CB1-381655D4DD65}"/>
              </a:ext>
            </a:extLst>
          </p:cNvPr>
          <p:cNvSpPr txBox="1"/>
          <p:nvPr/>
        </p:nvSpPr>
        <p:spPr>
          <a:xfrm>
            <a:off x="1631191" y="88478"/>
            <a:ext cx="7074188" cy="646331"/>
          </a:xfrm>
          <a:prstGeom prst="rect">
            <a:avLst/>
          </a:prstGeom>
          <a:noFill/>
        </p:spPr>
        <p:txBody>
          <a:bodyPr wrap="square" rtlCol="0">
            <a:spAutoFit/>
          </a:bodyPr>
          <a:lstStyle/>
          <a:p>
            <a:pPr algn="ctr"/>
            <a:r>
              <a:rPr lang="zh-TW" altLang="en-US" sz="3600" dirty="0">
                <a:ln w="12700">
                  <a:solidFill>
                    <a:schemeClr val="bg1"/>
                  </a:solidFill>
                </a:ln>
                <a:solidFill>
                  <a:schemeClr val="tx2">
                    <a:lumMod val="75000"/>
                  </a:schemeClr>
                </a:solidFill>
                <a:effectLst>
                  <a:outerShdw blurRad="38100" dist="38100" dir="2700000" algn="tl">
                    <a:srgbClr val="000000">
                      <a:alpha val="43137"/>
                    </a:srgbClr>
                  </a:outerShdw>
                </a:effectLst>
                <a:latin typeface="華康新特黑體" panose="02010609010101010101" pitchFamily="49" charset="-120"/>
                <a:ea typeface="華康新特黑體" panose="02010609010101010101" pitchFamily="49" charset="-120"/>
                <a:cs typeface="+mj-cs"/>
              </a:rPr>
              <a:t>貳、業務查核重點</a:t>
            </a:r>
          </a:p>
        </p:txBody>
      </p:sp>
      <p:sp>
        <p:nvSpPr>
          <p:cNvPr id="4" name="文字方塊 3">
            <a:extLst>
              <a:ext uri="{FF2B5EF4-FFF2-40B4-BE49-F238E27FC236}">
                <a16:creationId xmlns:a16="http://schemas.microsoft.com/office/drawing/2014/main" id="{473712AC-4C3F-4FB7-86E2-FFBC71B13537}"/>
              </a:ext>
            </a:extLst>
          </p:cNvPr>
          <p:cNvSpPr txBox="1"/>
          <p:nvPr/>
        </p:nvSpPr>
        <p:spPr>
          <a:xfrm>
            <a:off x="277310" y="1063459"/>
            <a:ext cx="4513766" cy="523220"/>
          </a:xfrm>
          <a:prstGeom prst="rect">
            <a:avLst/>
          </a:prstGeom>
          <a:solidFill>
            <a:schemeClr val="accent6">
              <a:lumMod val="50000"/>
            </a:schemeClr>
          </a:solidFill>
        </p:spPr>
        <p:txBody>
          <a:bodyPr wrap="square" rtlCol="0">
            <a:spAutoFit/>
          </a:bodyPr>
          <a:lstStyle/>
          <a:p>
            <a:r>
              <a:rPr lang="zh-TW" altLang="en-US" sz="2800" b="1" dirty="0">
                <a:solidFill>
                  <a:schemeClr val="lt1"/>
                </a:solidFill>
                <a:latin typeface="微軟正黑體" panose="020B0604030504040204" pitchFamily="34" charset="-120"/>
                <a:ea typeface="微軟正黑體" panose="020B0604030504040204" pitchFamily="34" charset="-120"/>
              </a:rPr>
              <a:t>查核重點九：不動產說明書</a:t>
            </a:r>
          </a:p>
        </p:txBody>
      </p:sp>
      <p:pic>
        <p:nvPicPr>
          <p:cNvPr id="10" name="圖片 9" descr="一張含有 字型, 圖形, 筆跡, 文字 的圖片&#10;&#10;自動產生的描述">
            <a:extLst>
              <a:ext uri="{FF2B5EF4-FFF2-40B4-BE49-F238E27FC236}">
                <a16:creationId xmlns:a16="http://schemas.microsoft.com/office/drawing/2014/main" id="{1F143783-8E69-4BBE-B66C-4D72C3E3C2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9550" y="127488"/>
            <a:ext cx="1711381" cy="533877"/>
          </a:xfrm>
          <a:prstGeom prst="rect">
            <a:avLst/>
          </a:prstGeom>
        </p:spPr>
      </p:pic>
      <p:sp>
        <p:nvSpPr>
          <p:cNvPr id="17" name="文字方塊 16">
            <a:extLst>
              <a:ext uri="{FF2B5EF4-FFF2-40B4-BE49-F238E27FC236}">
                <a16:creationId xmlns:a16="http://schemas.microsoft.com/office/drawing/2014/main" id="{BA315CDD-0D24-41C1-9323-E5350EDDDB05}"/>
              </a:ext>
            </a:extLst>
          </p:cNvPr>
          <p:cNvSpPr txBox="1"/>
          <p:nvPr/>
        </p:nvSpPr>
        <p:spPr>
          <a:xfrm>
            <a:off x="375415" y="1664272"/>
            <a:ext cx="2805935" cy="461665"/>
          </a:xfrm>
          <a:prstGeom prst="rect">
            <a:avLst/>
          </a:prstGeom>
          <a:noFill/>
        </p:spPr>
        <p:txBody>
          <a:bodyPr wrap="square">
            <a:spAutoFit/>
          </a:bodyPr>
          <a:lstStyle/>
          <a:p>
            <a:pPr marL="342900" indent="-342900">
              <a:buFont typeface="Wingdings" panose="05000000000000000000" pitchFamily="2" charset="2"/>
              <a:buChar char="u"/>
            </a:pPr>
            <a:r>
              <a:rPr lang="zh-TW" altLang="en-US" sz="2400" b="1" dirty="0">
                <a:solidFill>
                  <a:schemeClr val="dk1"/>
                </a:solidFill>
                <a:latin typeface="微軟正黑體" panose="020B0604030504040204" pitchFamily="34" charset="-120"/>
                <a:ea typeface="微軟正黑體" panose="020B0604030504040204" pitchFamily="34" charset="-120"/>
              </a:rPr>
              <a:t>民事規範與責任</a:t>
            </a:r>
          </a:p>
        </p:txBody>
      </p:sp>
    </p:spTree>
    <p:extLst>
      <p:ext uri="{BB962C8B-B14F-4D97-AF65-F5344CB8AC3E}">
        <p14:creationId xmlns:p14="http://schemas.microsoft.com/office/powerpoint/2010/main" val="988334617"/>
      </p:ext>
    </p:extLst>
  </p:cSld>
  <p:clrMapOvr>
    <a:masterClrMapping/>
  </p:clrMapOvr>
  <p:transition>
    <p:wheel spokes="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接點 8"/>
          <p:cNvCxnSpPr>
            <a:cxnSpLocks/>
          </p:cNvCxnSpPr>
          <p:nvPr/>
        </p:nvCxnSpPr>
        <p:spPr>
          <a:xfrm>
            <a:off x="0" y="831478"/>
            <a:ext cx="9144000"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3" name="橢圓 32"/>
          <p:cNvSpPr/>
          <p:nvPr/>
        </p:nvSpPr>
        <p:spPr>
          <a:xfrm>
            <a:off x="8658225" y="6477000"/>
            <a:ext cx="323850" cy="323850"/>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華康魏碑體(P)"/>
              <a:ea typeface="微軟正黑體" pitchFamily="34" charset="-120"/>
            </a:endParaRPr>
          </a:p>
        </p:txBody>
      </p:sp>
      <p:sp>
        <p:nvSpPr>
          <p:cNvPr id="3" name="投影片編號版面配置區 2"/>
          <p:cNvSpPr>
            <a:spLocks noGrp="1"/>
          </p:cNvSpPr>
          <p:nvPr>
            <p:ph type="sldNum" sz="quarter" idx="12"/>
          </p:nvPr>
        </p:nvSpPr>
        <p:spPr>
          <a:xfrm>
            <a:off x="6962775" y="6456018"/>
            <a:ext cx="2057400" cy="365125"/>
          </a:xfrm>
        </p:spPr>
        <p:txBody>
          <a:bodyPr/>
          <a:lstStyle/>
          <a:p>
            <a:pPr>
              <a:defRPr/>
            </a:pPr>
            <a:fld id="{B62388E7-26EF-4714-A632-9B7D7908684B}" type="slidenum">
              <a:rPr lang="zh-TW" altLang="en-US" sz="1800" smtClean="0">
                <a:solidFill>
                  <a:schemeClr val="tx1">
                    <a:lumMod val="65000"/>
                    <a:lumOff val="35000"/>
                  </a:schemeClr>
                </a:solidFill>
              </a:rPr>
              <a:pPr>
                <a:defRPr/>
              </a:pPr>
              <a:t>30</a:t>
            </a:fld>
            <a:endParaRPr lang="zh-TW" altLang="en-US" sz="1800" dirty="0">
              <a:solidFill>
                <a:schemeClr val="tx1">
                  <a:lumMod val="65000"/>
                  <a:lumOff val="35000"/>
                </a:schemeClr>
              </a:solidFill>
            </a:endParaRPr>
          </a:p>
        </p:txBody>
      </p:sp>
      <p:sp>
        <p:nvSpPr>
          <p:cNvPr id="14" name="文字方塊 13">
            <a:extLst>
              <a:ext uri="{FF2B5EF4-FFF2-40B4-BE49-F238E27FC236}">
                <a16:creationId xmlns:a16="http://schemas.microsoft.com/office/drawing/2014/main" id="{6C8078ED-7C3F-4D0E-8CB1-381655D4DD65}"/>
              </a:ext>
            </a:extLst>
          </p:cNvPr>
          <p:cNvSpPr txBox="1"/>
          <p:nvPr/>
        </p:nvSpPr>
        <p:spPr>
          <a:xfrm>
            <a:off x="1631191" y="88478"/>
            <a:ext cx="7074188" cy="646331"/>
          </a:xfrm>
          <a:prstGeom prst="rect">
            <a:avLst/>
          </a:prstGeom>
          <a:noFill/>
        </p:spPr>
        <p:txBody>
          <a:bodyPr wrap="square" rtlCol="0">
            <a:spAutoFit/>
          </a:bodyPr>
          <a:lstStyle/>
          <a:p>
            <a:pPr algn="ctr"/>
            <a:r>
              <a:rPr lang="zh-TW" altLang="en-US" sz="3600" dirty="0">
                <a:ln w="12700">
                  <a:solidFill>
                    <a:schemeClr val="bg1"/>
                  </a:solidFill>
                </a:ln>
                <a:solidFill>
                  <a:schemeClr val="tx2">
                    <a:lumMod val="75000"/>
                  </a:schemeClr>
                </a:solidFill>
                <a:effectLst>
                  <a:outerShdw blurRad="38100" dist="38100" dir="2700000" algn="tl">
                    <a:srgbClr val="000000">
                      <a:alpha val="43137"/>
                    </a:srgbClr>
                  </a:outerShdw>
                </a:effectLst>
                <a:latin typeface="華康新特黑體" panose="02010609010101010101" pitchFamily="49" charset="-120"/>
                <a:ea typeface="華康新特黑體" panose="02010609010101010101" pitchFamily="49" charset="-120"/>
                <a:cs typeface="+mj-cs"/>
              </a:rPr>
              <a:t>貳、業務查核重點</a:t>
            </a:r>
          </a:p>
        </p:txBody>
      </p:sp>
      <p:sp>
        <p:nvSpPr>
          <p:cNvPr id="4" name="文字方塊 3">
            <a:extLst>
              <a:ext uri="{FF2B5EF4-FFF2-40B4-BE49-F238E27FC236}">
                <a16:creationId xmlns:a16="http://schemas.microsoft.com/office/drawing/2014/main" id="{473712AC-4C3F-4FB7-86E2-FFBC71B13537}"/>
              </a:ext>
            </a:extLst>
          </p:cNvPr>
          <p:cNvSpPr txBox="1"/>
          <p:nvPr/>
        </p:nvSpPr>
        <p:spPr>
          <a:xfrm>
            <a:off x="277310" y="1063459"/>
            <a:ext cx="4513766" cy="523220"/>
          </a:xfrm>
          <a:prstGeom prst="rect">
            <a:avLst/>
          </a:prstGeom>
          <a:solidFill>
            <a:schemeClr val="accent6">
              <a:lumMod val="50000"/>
            </a:schemeClr>
          </a:solidFill>
        </p:spPr>
        <p:txBody>
          <a:bodyPr wrap="square" rtlCol="0">
            <a:spAutoFit/>
          </a:bodyPr>
          <a:lstStyle/>
          <a:p>
            <a:r>
              <a:rPr lang="zh-TW" altLang="en-US" sz="2800" b="1" dirty="0">
                <a:solidFill>
                  <a:schemeClr val="lt1"/>
                </a:solidFill>
                <a:latin typeface="微軟正黑體" panose="020B0604030504040204" pitchFamily="34" charset="-120"/>
                <a:ea typeface="微軟正黑體" panose="020B0604030504040204" pitchFamily="34" charset="-120"/>
              </a:rPr>
              <a:t>查核重點九：不動產說明書</a:t>
            </a:r>
          </a:p>
        </p:txBody>
      </p:sp>
      <p:pic>
        <p:nvPicPr>
          <p:cNvPr id="10" name="圖片 9" descr="一張含有 字型, 圖形, 筆跡, 文字 的圖片&#10;&#10;自動產生的描述">
            <a:extLst>
              <a:ext uri="{FF2B5EF4-FFF2-40B4-BE49-F238E27FC236}">
                <a16:creationId xmlns:a16="http://schemas.microsoft.com/office/drawing/2014/main" id="{1F143783-8E69-4BBE-B66C-4D72C3E3C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50" y="127488"/>
            <a:ext cx="1711381" cy="533877"/>
          </a:xfrm>
          <a:prstGeom prst="rect">
            <a:avLst/>
          </a:prstGeom>
        </p:spPr>
      </p:pic>
      <p:sp>
        <p:nvSpPr>
          <p:cNvPr id="17" name="文字方塊 16">
            <a:extLst>
              <a:ext uri="{FF2B5EF4-FFF2-40B4-BE49-F238E27FC236}">
                <a16:creationId xmlns:a16="http://schemas.microsoft.com/office/drawing/2014/main" id="{BA315CDD-0D24-41C1-9323-E5350EDDDB05}"/>
              </a:ext>
            </a:extLst>
          </p:cNvPr>
          <p:cNvSpPr txBox="1"/>
          <p:nvPr/>
        </p:nvSpPr>
        <p:spPr>
          <a:xfrm>
            <a:off x="375415" y="1664272"/>
            <a:ext cx="2329685" cy="461665"/>
          </a:xfrm>
          <a:prstGeom prst="rect">
            <a:avLst/>
          </a:prstGeom>
          <a:noFill/>
        </p:spPr>
        <p:txBody>
          <a:bodyPr wrap="square">
            <a:spAutoFit/>
          </a:bodyPr>
          <a:lstStyle/>
          <a:p>
            <a:pPr marL="342900" indent="-342900">
              <a:buFont typeface="Wingdings" panose="05000000000000000000" pitchFamily="2" charset="2"/>
              <a:buChar char="u"/>
            </a:pPr>
            <a:r>
              <a:rPr lang="zh-TW" altLang="en-US" sz="2400" b="1" dirty="0">
                <a:solidFill>
                  <a:schemeClr val="dk1"/>
                </a:solidFill>
                <a:latin typeface="微軟正黑體" panose="020B0604030504040204" pitchFamily="34" charset="-120"/>
                <a:ea typeface="微軟正黑體" panose="020B0604030504040204" pitchFamily="34" charset="-120"/>
              </a:rPr>
              <a:t>刑事責任</a:t>
            </a:r>
          </a:p>
        </p:txBody>
      </p:sp>
      <p:graphicFrame>
        <p:nvGraphicFramePr>
          <p:cNvPr id="2" name="資料庫圖表 1">
            <a:extLst>
              <a:ext uri="{FF2B5EF4-FFF2-40B4-BE49-F238E27FC236}">
                <a16:creationId xmlns:a16="http://schemas.microsoft.com/office/drawing/2014/main" id="{A7147340-3171-4D4B-B312-D0AC4F2726DA}"/>
              </a:ext>
            </a:extLst>
          </p:cNvPr>
          <p:cNvGraphicFramePr/>
          <p:nvPr>
            <p:extLst>
              <p:ext uri="{D42A27DB-BD31-4B8C-83A1-F6EECF244321}">
                <p14:modId xmlns:p14="http://schemas.microsoft.com/office/powerpoint/2010/main" val="1228388996"/>
              </p:ext>
            </p:extLst>
          </p:nvPr>
        </p:nvGraphicFramePr>
        <p:xfrm>
          <a:off x="290161" y="2129825"/>
          <a:ext cx="8539514" cy="45087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23127958"/>
      </p:ext>
    </p:extLst>
  </p:cSld>
  <p:clrMapOvr>
    <a:masterClrMapping/>
  </p:clrMapOvr>
  <p:transition>
    <p:wheel spokes="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接點 8"/>
          <p:cNvCxnSpPr>
            <a:cxnSpLocks/>
          </p:cNvCxnSpPr>
          <p:nvPr/>
        </p:nvCxnSpPr>
        <p:spPr>
          <a:xfrm>
            <a:off x="0" y="831478"/>
            <a:ext cx="9144000"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3" name="橢圓 32"/>
          <p:cNvSpPr/>
          <p:nvPr/>
        </p:nvSpPr>
        <p:spPr>
          <a:xfrm>
            <a:off x="8658225" y="6477000"/>
            <a:ext cx="323850" cy="323850"/>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華康魏碑體(P)"/>
              <a:ea typeface="微軟正黑體" pitchFamily="34" charset="-120"/>
            </a:endParaRPr>
          </a:p>
        </p:txBody>
      </p:sp>
      <p:sp>
        <p:nvSpPr>
          <p:cNvPr id="3" name="投影片編號版面配置區 2"/>
          <p:cNvSpPr>
            <a:spLocks noGrp="1"/>
          </p:cNvSpPr>
          <p:nvPr>
            <p:ph type="sldNum" sz="quarter" idx="12"/>
          </p:nvPr>
        </p:nvSpPr>
        <p:spPr>
          <a:xfrm>
            <a:off x="6962775" y="6456018"/>
            <a:ext cx="2057400" cy="365125"/>
          </a:xfrm>
        </p:spPr>
        <p:txBody>
          <a:bodyPr/>
          <a:lstStyle/>
          <a:p>
            <a:pPr>
              <a:defRPr/>
            </a:pPr>
            <a:fld id="{B62388E7-26EF-4714-A632-9B7D7908684B}" type="slidenum">
              <a:rPr lang="zh-TW" altLang="en-US" sz="1800" smtClean="0">
                <a:solidFill>
                  <a:schemeClr val="tx1">
                    <a:lumMod val="65000"/>
                    <a:lumOff val="35000"/>
                  </a:schemeClr>
                </a:solidFill>
              </a:rPr>
              <a:pPr>
                <a:defRPr/>
              </a:pPr>
              <a:t>31</a:t>
            </a:fld>
            <a:endParaRPr lang="zh-TW" altLang="en-US" sz="1800" dirty="0">
              <a:solidFill>
                <a:schemeClr val="tx1">
                  <a:lumMod val="65000"/>
                  <a:lumOff val="35000"/>
                </a:schemeClr>
              </a:solidFill>
            </a:endParaRPr>
          </a:p>
        </p:txBody>
      </p:sp>
      <p:sp>
        <p:nvSpPr>
          <p:cNvPr id="14" name="文字方塊 13">
            <a:extLst>
              <a:ext uri="{FF2B5EF4-FFF2-40B4-BE49-F238E27FC236}">
                <a16:creationId xmlns:a16="http://schemas.microsoft.com/office/drawing/2014/main" id="{6C8078ED-7C3F-4D0E-8CB1-381655D4DD65}"/>
              </a:ext>
            </a:extLst>
          </p:cNvPr>
          <p:cNvSpPr txBox="1"/>
          <p:nvPr/>
        </p:nvSpPr>
        <p:spPr>
          <a:xfrm>
            <a:off x="1631191" y="88478"/>
            <a:ext cx="7074188" cy="646331"/>
          </a:xfrm>
          <a:prstGeom prst="rect">
            <a:avLst/>
          </a:prstGeom>
          <a:noFill/>
        </p:spPr>
        <p:txBody>
          <a:bodyPr wrap="square" rtlCol="0">
            <a:spAutoFit/>
          </a:bodyPr>
          <a:lstStyle/>
          <a:p>
            <a:pPr algn="ctr"/>
            <a:r>
              <a:rPr lang="zh-TW" altLang="en-US" sz="3600" dirty="0">
                <a:ln w="12700">
                  <a:solidFill>
                    <a:schemeClr val="bg1"/>
                  </a:solidFill>
                </a:ln>
                <a:solidFill>
                  <a:schemeClr val="tx2">
                    <a:lumMod val="75000"/>
                  </a:schemeClr>
                </a:solidFill>
                <a:effectLst>
                  <a:outerShdw blurRad="38100" dist="38100" dir="2700000" algn="tl">
                    <a:srgbClr val="000000">
                      <a:alpha val="43137"/>
                    </a:srgbClr>
                  </a:outerShdw>
                </a:effectLst>
                <a:latin typeface="華康新特黑體" panose="02010609010101010101" pitchFamily="49" charset="-120"/>
                <a:ea typeface="華康新特黑體" panose="02010609010101010101" pitchFamily="49" charset="-120"/>
                <a:cs typeface="+mj-cs"/>
              </a:rPr>
              <a:t>貳、業務查核重點</a:t>
            </a:r>
          </a:p>
        </p:txBody>
      </p:sp>
      <p:sp>
        <p:nvSpPr>
          <p:cNvPr id="4" name="文字方塊 3">
            <a:extLst>
              <a:ext uri="{FF2B5EF4-FFF2-40B4-BE49-F238E27FC236}">
                <a16:creationId xmlns:a16="http://schemas.microsoft.com/office/drawing/2014/main" id="{473712AC-4C3F-4FB7-86E2-FFBC71B13537}"/>
              </a:ext>
            </a:extLst>
          </p:cNvPr>
          <p:cNvSpPr txBox="1"/>
          <p:nvPr/>
        </p:nvSpPr>
        <p:spPr>
          <a:xfrm>
            <a:off x="277309" y="1063459"/>
            <a:ext cx="3075491" cy="523220"/>
          </a:xfrm>
          <a:prstGeom prst="rect">
            <a:avLst/>
          </a:prstGeom>
          <a:solidFill>
            <a:schemeClr val="accent6">
              <a:lumMod val="50000"/>
            </a:schemeClr>
          </a:solidFill>
        </p:spPr>
        <p:txBody>
          <a:bodyPr wrap="square" rtlCol="0">
            <a:spAutoFit/>
          </a:bodyPr>
          <a:lstStyle/>
          <a:p>
            <a:r>
              <a:rPr lang="zh-TW" altLang="en-US" sz="2800" b="1" dirty="0">
                <a:solidFill>
                  <a:schemeClr val="lt1"/>
                </a:solidFill>
                <a:latin typeface="微軟正黑體" panose="020B0604030504040204" pitchFamily="34" charset="-120"/>
                <a:ea typeface="微軟正黑體" panose="020B0604030504040204" pitchFamily="34" charset="-120"/>
              </a:rPr>
              <a:t>查核重點十：其他</a:t>
            </a:r>
          </a:p>
        </p:txBody>
      </p:sp>
      <p:pic>
        <p:nvPicPr>
          <p:cNvPr id="10" name="圖片 9" descr="一張含有 字型, 圖形, 筆跡, 文字 的圖片&#10;&#10;自動產生的描述">
            <a:extLst>
              <a:ext uri="{FF2B5EF4-FFF2-40B4-BE49-F238E27FC236}">
                <a16:creationId xmlns:a16="http://schemas.microsoft.com/office/drawing/2014/main" id="{1F143783-8E69-4BBE-B66C-4D72C3E3C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50" y="127488"/>
            <a:ext cx="1711381" cy="533877"/>
          </a:xfrm>
          <a:prstGeom prst="rect">
            <a:avLst/>
          </a:prstGeom>
        </p:spPr>
      </p:pic>
      <p:sp>
        <p:nvSpPr>
          <p:cNvPr id="17" name="文字方塊 16">
            <a:extLst>
              <a:ext uri="{FF2B5EF4-FFF2-40B4-BE49-F238E27FC236}">
                <a16:creationId xmlns:a16="http://schemas.microsoft.com/office/drawing/2014/main" id="{DEA7E22F-400F-4371-A79A-39B0C804D387}"/>
              </a:ext>
            </a:extLst>
          </p:cNvPr>
          <p:cNvSpPr txBox="1"/>
          <p:nvPr/>
        </p:nvSpPr>
        <p:spPr>
          <a:xfrm>
            <a:off x="353510" y="1687297"/>
            <a:ext cx="8342815" cy="547714"/>
          </a:xfrm>
          <a:prstGeom prst="rect">
            <a:avLst/>
          </a:prstGeom>
          <a:noFill/>
        </p:spPr>
        <p:txBody>
          <a:bodyPr wrap="square">
            <a:spAutoFit/>
          </a:bodyPr>
          <a:lstStyle/>
          <a:p>
            <a:pPr marL="342900" indent="-342900">
              <a:lnSpc>
                <a:spcPts val="4000"/>
              </a:lnSpc>
              <a:buFont typeface="Wingdings" panose="05000000000000000000" pitchFamily="2" charset="2"/>
              <a:buChar char="u"/>
            </a:pPr>
            <a:r>
              <a:rPr lang="zh-TW" altLang="en-US" sz="2400" b="1" dirty="0">
                <a:latin typeface="微軟正黑體" panose="020B0604030504040204" pitchFamily="34" charset="-120"/>
                <a:ea typeface="微軟正黑體" panose="020B0604030504040204" pitchFamily="34" charset="-120"/>
              </a:rPr>
              <a:t>經紀業是否於本府檢查業務中規避、妨礙或拒絕。</a:t>
            </a:r>
            <a:r>
              <a:rPr lang="en-US" altLang="zh-TW" sz="1600" b="1" dirty="0">
                <a:solidFill>
                  <a:prstClr val="white">
                    <a:lumMod val="50000"/>
                  </a:prstClr>
                </a:solidFill>
                <a:latin typeface="微軟正黑體" panose="020B0604030504040204" pitchFamily="34" charset="-120"/>
                <a:ea typeface="微軟正黑體" panose="020B0604030504040204" pitchFamily="34" charset="-120"/>
              </a:rPr>
              <a:t>(</a:t>
            </a:r>
            <a:r>
              <a:rPr lang="zh-TW" altLang="en-US" sz="1600" b="1" dirty="0">
                <a:solidFill>
                  <a:prstClr val="white">
                    <a:lumMod val="50000"/>
                  </a:prstClr>
                </a:solidFill>
                <a:latin typeface="微軟正黑體" panose="020B0604030504040204" pitchFamily="34" charset="-120"/>
                <a:ea typeface="微軟正黑體" panose="020B0604030504040204" pitchFamily="34" charset="-120"/>
              </a:rPr>
              <a:t>條例</a:t>
            </a:r>
            <a:r>
              <a:rPr lang="en-US" altLang="zh-TW" sz="1600" b="1" dirty="0">
                <a:solidFill>
                  <a:prstClr val="white">
                    <a:lumMod val="50000"/>
                  </a:prstClr>
                </a:solidFill>
                <a:latin typeface="微軟正黑體" panose="020B0604030504040204" pitchFamily="34" charset="-120"/>
                <a:ea typeface="微軟正黑體" panose="020B0604030504040204" pitchFamily="34" charset="-120"/>
              </a:rPr>
              <a:t>27)</a:t>
            </a:r>
          </a:p>
        </p:txBody>
      </p:sp>
      <p:sp>
        <p:nvSpPr>
          <p:cNvPr id="11" name="文字方塊 10">
            <a:extLst>
              <a:ext uri="{FF2B5EF4-FFF2-40B4-BE49-F238E27FC236}">
                <a16:creationId xmlns:a16="http://schemas.microsoft.com/office/drawing/2014/main" id="{99D30A6B-2059-4FC2-90D4-ACEBD9612929}"/>
              </a:ext>
            </a:extLst>
          </p:cNvPr>
          <p:cNvSpPr txBox="1"/>
          <p:nvPr/>
        </p:nvSpPr>
        <p:spPr>
          <a:xfrm>
            <a:off x="362564" y="3276171"/>
            <a:ext cx="8342815" cy="547714"/>
          </a:xfrm>
          <a:prstGeom prst="rect">
            <a:avLst/>
          </a:prstGeom>
          <a:noFill/>
        </p:spPr>
        <p:txBody>
          <a:bodyPr wrap="square">
            <a:spAutoFit/>
          </a:bodyPr>
          <a:lstStyle/>
          <a:p>
            <a:pPr marL="342900" indent="-342900">
              <a:lnSpc>
                <a:spcPts val="4000"/>
              </a:lnSpc>
              <a:buFont typeface="Wingdings" panose="05000000000000000000" pitchFamily="2" charset="2"/>
              <a:buChar char="u"/>
            </a:pPr>
            <a:r>
              <a:rPr lang="zh-TW" altLang="en-US" sz="2400" b="1" dirty="0">
                <a:latin typeface="微軟正黑體" panose="020B0604030504040204" pitchFamily="34" charset="-120"/>
                <a:ea typeface="微軟正黑體" panose="020B0604030504040204" pitchFamily="34" charset="-120"/>
              </a:rPr>
              <a:t>非經紀業而有自行經營仲介或代銷業務。</a:t>
            </a:r>
            <a:r>
              <a:rPr lang="en-US" altLang="zh-TW" sz="1600" b="1" dirty="0">
                <a:solidFill>
                  <a:prstClr val="white">
                    <a:lumMod val="50000"/>
                  </a:prstClr>
                </a:solidFill>
                <a:latin typeface="微軟正黑體" panose="020B0604030504040204" pitchFamily="34" charset="-120"/>
                <a:ea typeface="微軟正黑體" panose="020B0604030504040204" pitchFamily="34" charset="-120"/>
              </a:rPr>
              <a:t>(</a:t>
            </a:r>
            <a:r>
              <a:rPr lang="zh-TW" altLang="en-US" sz="1600" b="1" dirty="0">
                <a:solidFill>
                  <a:prstClr val="white">
                    <a:lumMod val="50000"/>
                  </a:prstClr>
                </a:solidFill>
                <a:latin typeface="微軟正黑體" panose="020B0604030504040204" pitchFamily="34" charset="-120"/>
                <a:ea typeface="微軟正黑體" panose="020B0604030504040204" pitchFamily="34" charset="-120"/>
              </a:rPr>
              <a:t>條例</a:t>
            </a:r>
            <a:r>
              <a:rPr lang="en-US" altLang="zh-TW" sz="1600" b="1" dirty="0">
                <a:solidFill>
                  <a:prstClr val="white">
                    <a:lumMod val="50000"/>
                  </a:prstClr>
                </a:solidFill>
                <a:latin typeface="微軟正黑體" panose="020B0604030504040204" pitchFamily="34" charset="-120"/>
                <a:ea typeface="微軟正黑體" panose="020B0604030504040204" pitchFamily="34" charset="-120"/>
              </a:rPr>
              <a:t>32)</a:t>
            </a:r>
          </a:p>
        </p:txBody>
      </p:sp>
      <p:sp>
        <p:nvSpPr>
          <p:cNvPr id="13" name="文字方塊 12">
            <a:extLst>
              <a:ext uri="{FF2B5EF4-FFF2-40B4-BE49-F238E27FC236}">
                <a16:creationId xmlns:a16="http://schemas.microsoft.com/office/drawing/2014/main" id="{6824907D-592F-4DD6-9E71-9A425CC15349}"/>
              </a:ext>
            </a:extLst>
          </p:cNvPr>
          <p:cNvSpPr txBox="1"/>
          <p:nvPr/>
        </p:nvSpPr>
        <p:spPr>
          <a:xfrm>
            <a:off x="845074" y="4031371"/>
            <a:ext cx="7453852" cy="1587486"/>
          </a:xfrm>
          <a:prstGeom prst="rect">
            <a:avLst/>
          </a:prstGeom>
          <a:noFill/>
          <a:ln w="38100">
            <a:solidFill>
              <a:srgbClr val="FF0000"/>
            </a:solidFill>
            <a:prstDash val="sysDot"/>
          </a:ln>
        </p:spPr>
        <p:txBody>
          <a:bodyPr wrap="square">
            <a:spAutoFit/>
          </a:bodyPr>
          <a:lstStyle/>
          <a:p>
            <a:pPr algn="l"/>
            <a:r>
              <a:rPr lang="zh-TW" altLang="en-US" sz="2000" b="1" dirty="0">
                <a:solidFill>
                  <a:srgbClr val="FF0000"/>
                </a:solidFill>
                <a:latin typeface="微軟正黑體" panose="020B0604030504040204" pitchFamily="34" charset="-120"/>
                <a:ea typeface="微軟正黑體" panose="020B0604030504040204" pitchFamily="34" charset="-120"/>
              </a:rPr>
              <a:t>違反：</a:t>
            </a:r>
            <a:endParaRPr lang="en-US" altLang="zh-TW" sz="2000" b="1" dirty="0">
              <a:solidFill>
                <a:srgbClr val="FF0000"/>
              </a:solidFill>
              <a:latin typeface="微軟正黑體" panose="020B0604030504040204" pitchFamily="34" charset="-120"/>
              <a:ea typeface="微軟正黑體" panose="020B0604030504040204" pitchFamily="34" charset="-120"/>
            </a:endParaRPr>
          </a:p>
          <a:p>
            <a:pPr marL="342900" indent="-342900" algn="l">
              <a:lnSpc>
                <a:spcPts val="3200"/>
              </a:lnSpc>
              <a:buFont typeface="Arial" panose="020B0604020202020204" pitchFamily="34" charset="0"/>
              <a:buChar char="•"/>
            </a:pPr>
            <a:r>
              <a:rPr lang="zh-TW" altLang="en-US" sz="2000" b="1" dirty="0">
                <a:solidFill>
                  <a:srgbClr val="FF0000"/>
                </a:solidFill>
                <a:latin typeface="微軟正黑體" panose="020B0604030504040204" pitchFamily="34" charset="-120"/>
                <a:ea typeface="微軟正黑體" panose="020B0604030504040204" pitchFamily="34" charset="-120"/>
              </a:rPr>
              <a:t>處</a:t>
            </a:r>
            <a:r>
              <a:rPr lang="zh-TW" altLang="en-US" sz="2000" b="1" dirty="0">
                <a:solidFill>
                  <a:srgbClr val="0000FF"/>
                </a:solidFill>
                <a:latin typeface="微軟正黑體" panose="020B0604030504040204" pitchFamily="34" charset="-120"/>
                <a:ea typeface="微軟正黑體" panose="020B0604030504040204" pitchFamily="34" charset="-120"/>
              </a:rPr>
              <a:t>公司負責人、商號負責人或行為人</a:t>
            </a:r>
            <a:r>
              <a:rPr lang="en-US" altLang="zh-TW" sz="2000" b="1" dirty="0">
                <a:solidFill>
                  <a:srgbClr val="FF0000"/>
                </a:solidFill>
                <a:latin typeface="微軟正黑體" panose="020B0604030504040204" pitchFamily="34" charset="-120"/>
                <a:ea typeface="微軟正黑體" panose="020B0604030504040204" pitchFamily="34" charset="-120"/>
              </a:rPr>
              <a:t>10-30</a:t>
            </a:r>
            <a:r>
              <a:rPr lang="zh-TW" altLang="en-US" sz="2000" b="1" dirty="0">
                <a:solidFill>
                  <a:srgbClr val="FF0000"/>
                </a:solidFill>
                <a:latin typeface="微軟正黑體" panose="020B0604030504040204" pitchFamily="34" charset="-120"/>
                <a:ea typeface="微軟正黑體" panose="020B0604030504040204" pitchFamily="34" charset="-120"/>
              </a:rPr>
              <a:t>萬元罰鍰。</a:t>
            </a:r>
          </a:p>
          <a:p>
            <a:pPr marL="342900" indent="-342900">
              <a:lnSpc>
                <a:spcPts val="3200"/>
              </a:lnSpc>
              <a:buFont typeface="Arial" panose="020B0604020202020204" pitchFamily="34" charset="0"/>
              <a:buChar char="•"/>
            </a:pPr>
            <a:r>
              <a:rPr lang="zh-TW" altLang="en-US" sz="2000" b="1" dirty="0">
                <a:solidFill>
                  <a:srgbClr val="FF0000"/>
                </a:solidFill>
                <a:latin typeface="微軟正黑體" panose="020B0604030504040204" pitchFamily="34" charset="-120"/>
                <a:ea typeface="微軟正黑體" panose="020B0604030504040204" pitchFamily="34" charset="-120"/>
              </a:rPr>
              <a:t>依前項規定為禁止營業處分後，</a:t>
            </a:r>
            <a:r>
              <a:rPr lang="zh-TW" altLang="en-US" sz="2000" b="1" dirty="0">
                <a:solidFill>
                  <a:srgbClr val="0000FF"/>
                </a:solidFill>
                <a:latin typeface="微軟正黑體" panose="020B0604030504040204" pitchFamily="34" charset="-120"/>
                <a:ea typeface="微軟正黑體" panose="020B0604030504040204" pitchFamily="34" charset="-120"/>
              </a:rPr>
              <a:t>仍繼續營業者</a:t>
            </a:r>
            <a:r>
              <a:rPr lang="zh-TW" altLang="en-US" sz="2000" b="1" dirty="0">
                <a:solidFill>
                  <a:srgbClr val="FF0000"/>
                </a:solidFill>
                <a:latin typeface="微軟正黑體" panose="020B0604030504040204" pitchFamily="34" charset="-120"/>
                <a:ea typeface="微軟正黑體" panose="020B0604030504040204" pitchFamily="34" charset="-120"/>
              </a:rPr>
              <a:t>，處</a:t>
            </a:r>
            <a:r>
              <a:rPr lang="en-US" altLang="zh-TW" sz="2000" b="1" dirty="0">
                <a:solidFill>
                  <a:srgbClr val="FF0000"/>
                </a:solidFill>
                <a:latin typeface="微軟正黑體" panose="020B0604030504040204" pitchFamily="34" charset="-120"/>
                <a:ea typeface="微軟正黑體" panose="020B0604030504040204" pitchFamily="34" charset="-120"/>
              </a:rPr>
              <a:t>1</a:t>
            </a:r>
            <a:r>
              <a:rPr lang="zh-TW" altLang="en-US" sz="2000" b="1" dirty="0">
                <a:solidFill>
                  <a:srgbClr val="FF0000"/>
                </a:solidFill>
                <a:latin typeface="微軟正黑體" panose="020B0604030504040204" pitchFamily="34" charset="-120"/>
                <a:ea typeface="微軟正黑體" panose="020B0604030504040204" pitchFamily="34" charset="-120"/>
              </a:rPr>
              <a:t>年以下有期徒刑、拘役或科或併科</a:t>
            </a:r>
            <a:r>
              <a:rPr lang="en-US" altLang="zh-TW" sz="2000" b="1" dirty="0">
                <a:solidFill>
                  <a:srgbClr val="FF0000"/>
                </a:solidFill>
                <a:latin typeface="微軟正黑體" panose="020B0604030504040204" pitchFamily="34" charset="-120"/>
                <a:ea typeface="微軟正黑體" panose="020B0604030504040204" pitchFamily="34" charset="-120"/>
              </a:rPr>
              <a:t>10-30</a:t>
            </a:r>
            <a:r>
              <a:rPr lang="zh-TW" altLang="en-US" sz="2000" b="1" dirty="0">
                <a:solidFill>
                  <a:srgbClr val="FF0000"/>
                </a:solidFill>
                <a:latin typeface="微軟正黑體" panose="020B0604030504040204" pitchFamily="34" charset="-120"/>
                <a:ea typeface="微軟正黑體" panose="020B0604030504040204" pitchFamily="34" charset="-120"/>
              </a:rPr>
              <a:t>萬元罰金。</a:t>
            </a:r>
          </a:p>
        </p:txBody>
      </p:sp>
      <p:sp>
        <p:nvSpPr>
          <p:cNvPr id="15" name="文字方塊 14">
            <a:extLst>
              <a:ext uri="{FF2B5EF4-FFF2-40B4-BE49-F238E27FC236}">
                <a16:creationId xmlns:a16="http://schemas.microsoft.com/office/drawing/2014/main" id="{6F6FCF79-D707-4425-8D7F-47392826B32E}"/>
              </a:ext>
            </a:extLst>
          </p:cNvPr>
          <p:cNvSpPr txBox="1"/>
          <p:nvPr/>
        </p:nvSpPr>
        <p:spPr>
          <a:xfrm>
            <a:off x="784998" y="2424519"/>
            <a:ext cx="7465031" cy="547714"/>
          </a:xfrm>
          <a:prstGeom prst="rect">
            <a:avLst/>
          </a:prstGeom>
          <a:noFill/>
          <a:ln w="38100">
            <a:solidFill>
              <a:srgbClr val="FF0000"/>
            </a:solidFill>
            <a:prstDash val="sysDot"/>
          </a:ln>
        </p:spPr>
        <p:txBody>
          <a:bodyPr wrap="square" rtlCol="0">
            <a:spAutoFit/>
          </a:bodyPr>
          <a:lstStyle/>
          <a:p>
            <a:pPr>
              <a:lnSpc>
                <a:spcPts val="4000"/>
              </a:lnSpc>
            </a:pPr>
            <a:r>
              <a:rPr lang="en-US" altLang="zh-TW" b="1" dirty="0">
                <a:solidFill>
                  <a:srgbClr val="FF0000"/>
                </a:solidFill>
                <a:latin typeface="微軟正黑體" panose="020B0604030504040204" pitchFamily="34" charset="-120"/>
                <a:ea typeface="微軟正黑體" panose="020B0604030504040204" pitchFamily="34" charset="-120"/>
              </a:rPr>
              <a:t>            </a:t>
            </a:r>
            <a:r>
              <a:rPr lang="zh-TW" altLang="en-US" b="1" dirty="0">
                <a:solidFill>
                  <a:srgbClr val="FF0000"/>
                </a:solidFill>
                <a:latin typeface="微軟正黑體" panose="020B0604030504040204" pitchFamily="34" charset="-120"/>
                <a:ea typeface="微軟正黑體" panose="020B0604030504040204" pitchFamily="34" charset="-120"/>
              </a:rPr>
              <a:t>違反：限期改正，屆期未改正，處罰鍰</a:t>
            </a:r>
            <a:r>
              <a:rPr lang="en-US" altLang="zh-TW" sz="2400" b="1" i="1" dirty="0">
                <a:solidFill>
                  <a:srgbClr val="FF0000"/>
                </a:solidFill>
                <a:latin typeface="微軟正黑體" panose="020B0604030504040204" pitchFamily="34" charset="-120"/>
                <a:ea typeface="微軟正黑體" panose="020B0604030504040204" pitchFamily="34" charset="-120"/>
              </a:rPr>
              <a:t>3</a:t>
            </a:r>
            <a:r>
              <a:rPr lang="zh-TW" altLang="en-US" sz="2400" b="1" i="1" dirty="0">
                <a:solidFill>
                  <a:srgbClr val="FF0000"/>
                </a:solidFill>
                <a:latin typeface="微軟正黑體" panose="020B0604030504040204" pitchFamily="34" charset="-120"/>
                <a:ea typeface="微軟正黑體" panose="020B0604030504040204" pitchFamily="34" charset="-120"/>
              </a:rPr>
              <a:t>萬元</a:t>
            </a:r>
            <a:r>
              <a:rPr lang="en-US" altLang="zh-TW" sz="2400" b="1" i="1" dirty="0">
                <a:solidFill>
                  <a:srgbClr val="FF0000"/>
                </a:solidFill>
                <a:latin typeface="微軟正黑體" panose="020B0604030504040204" pitchFamily="34" charset="-120"/>
                <a:ea typeface="微軟正黑體" panose="020B0604030504040204" pitchFamily="34" charset="-120"/>
              </a:rPr>
              <a:t>-15</a:t>
            </a:r>
            <a:r>
              <a:rPr lang="zh-TW" altLang="en-US" sz="2400" b="1" i="1" dirty="0">
                <a:solidFill>
                  <a:srgbClr val="FF0000"/>
                </a:solidFill>
                <a:latin typeface="微軟正黑體" panose="020B0604030504040204" pitchFamily="34" charset="-120"/>
                <a:ea typeface="微軟正黑體" panose="020B0604030504040204" pitchFamily="34" charset="-120"/>
              </a:rPr>
              <a:t>萬元</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zh-TW" altLang="en-US" b="1" dirty="0">
              <a:solidFill>
                <a:srgbClr val="FF0000"/>
              </a:solidFill>
              <a:latin typeface="微軟正黑體" panose="020B0604030504040204" pitchFamily="34" charset="-120"/>
              <a:ea typeface="微軟正黑體" panose="020B0604030504040204" pitchFamily="34" charset="-120"/>
            </a:endParaRPr>
          </a:p>
        </p:txBody>
      </p:sp>
      <p:pic>
        <p:nvPicPr>
          <p:cNvPr id="16" name="圖片 15">
            <a:extLst>
              <a:ext uri="{FF2B5EF4-FFF2-40B4-BE49-F238E27FC236}">
                <a16:creationId xmlns:a16="http://schemas.microsoft.com/office/drawing/2014/main" id="{366BE35D-E3A4-4FB8-B950-FA4394B061F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0270" y1="39216" x2="50270" y2="39216"/>
                        <a14:foregroundMark x1="51892" y1="46405" x2="51892" y2="46405"/>
                        <a14:foregroundMark x1="51351" y1="43791" x2="51351" y2="43791"/>
                        <a14:foregroundMark x1="51892" y1="73203" x2="51892" y2="73203"/>
                      </a14:backgroundRemoval>
                    </a14:imgEffect>
                  </a14:imgLayer>
                </a14:imgProps>
              </a:ext>
            </a:extLst>
          </a:blip>
          <a:stretch>
            <a:fillRect/>
          </a:stretch>
        </p:blipFill>
        <p:spPr>
          <a:xfrm>
            <a:off x="893971" y="2424519"/>
            <a:ext cx="641970" cy="530926"/>
          </a:xfrm>
          <a:prstGeom prst="rect">
            <a:avLst/>
          </a:prstGeom>
        </p:spPr>
      </p:pic>
    </p:spTree>
    <p:extLst>
      <p:ext uri="{BB962C8B-B14F-4D97-AF65-F5344CB8AC3E}">
        <p14:creationId xmlns:p14="http://schemas.microsoft.com/office/powerpoint/2010/main" val="525617754"/>
      </p:ext>
    </p:extLst>
  </p:cSld>
  <p:clrMapOvr>
    <a:masterClrMapping/>
  </p:clrMapOvr>
  <p:transition>
    <p:wheel spokes="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a:extLst>
              <a:ext uri="{FF2B5EF4-FFF2-40B4-BE49-F238E27FC236}">
                <a16:creationId xmlns:a16="http://schemas.microsoft.com/office/drawing/2014/main" id="{095F14A7-B46C-4DED-AC7A-CF46493F6B6C}"/>
              </a:ext>
            </a:extLst>
          </p:cNvPr>
          <p:cNvPicPr>
            <a:picLocks noChangeAspect="1"/>
          </p:cNvPicPr>
          <p:nvPr/>
        </p:nvPicPr>
        <p:blipFill>
          <a:blip r:embed="rId3"/>
          <a:stretch>
            <a:fillRect/>
          </a:stretch>
        </p:blipFill>
        <p:spPr>
          <a:xfrm>
            <a:off x="7250094" y="4207462"/>
            <a:ext cx="1770081" cy="2520000"/>
          </a:xfrm>
          <a:prstGeom prst="rect">
            <a:avLst/>
          </a:prstGeom>
        </p:spPr>
      </p:pic>
      <p:cxnSp>
        <p:nvCxnSpPr>
          <p:cNvPr id="9" name="直線接點 8"/>
          <p:cNvCxnSpPr>
            <a:cxnSpLocks/>
          </p:cNvCxnSpPr>
          <p:nvPr/>
        </p:nvCxnSpPr>
        <p:spPr>
          <a:xfrm>
            <a:off x="0" y="831478"/>
            <a:ext cx="9144000"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3" name="橢圓 32"/>
          <p:cNvSpPr/>
          <p:nvPr/>
        </p:nvSpPr>
        <p:spPr>
          <a:xfrm>
            <a:off x="8658225" y="6477000"/>
            <a:ext cx="323850" cy="323850"/>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華康魏碑體(P)"/>
              <a:ea typeface="微軟正黑體" pitchFamily="34" charset="-120"/>
            </a:endParaRPr>
          </a:p>
        </p:txBody>
      </p:sp>
      <p:sp>
        <p:nvSpPr>
          <p:cNvPr id="3" name="投影片編號版面配置區 2"/>
          <p:cNvSpPr>
            <a:spLocks noGrp="1"/>
          </p:cNvSpPr>
          <p:nvPr>
            <p:ph type="sldNum" sz="quarter" idx="12"/>
          </p:nvPr>
        </p:nvSpPr>
        <p:spPr>
          <a:xfrm>
            <a:off x="6962775" y="6456018"/>
            <a:ext cx="2057400" cy="365125"/>
          </a:xfrm>
        </p:spPr>
        <p:txBody>
          <a:bodyPr/>
          <a:lstStyle/>
          <a:p>
            <a:pPr>
              <a:defRPr/>
            </a:pPr>
            <a:fld id="{B62388E7-26EF-4714-A632-9B7D7908684B}" type="slidenum">
              <a:rPr lang="zh-TW" altLang="en-US" sz="1800" smtClean="0">
                <a:solidFill>
                  <a:schemeClr val="tx1">
                    <a:lumMod val="65000"/>
                    <a:lumOff val="35000"/>
                  </a:schemeClr>
                </a:solidFill>
              </a:rPr>
              <a:pPr>
                <a:defRPr/>
              </a:pPr>
              <a:t>32</a:t>
            </a:fld>
            <a:endParaRPr lang="zh-TW" altLang="en-US" sz="1800" dirty="0">
              <a:solidFill>
                <a:schemeClr val="tx1">
                  <a:lumMod val="65000"/>
                  <a:lumOff val="35000"/>
                </a:schemeClr>
              </a:solidFill>
            </a:endParaRPr>
          </a:p>
        </p:txBody>
      </p:sp>
      <p:sp>
        <p:nvSpPr>
          <p:cNvPr id="14" name="文字方塊 13">
            <a:extLst>
              <a:ext uri="{FF2B5EF4-FFF2-40B4-BE49-F238E27FC236}">
                <a16:creationId xmlns:a16="http://schemas.microsoft.com/office/drawing/2014/main" id="{6C8078ED-7C3F-4D0E-8CB1-381655D4DD65}"/>
              </a:ext>
            </a:extLst>
          </p:cNvPr>
          <p:cNvSpPr txBox="1"/>
          <p:nvPr/>
        </p:nvSpPr>
        <p:spPr>
          <a:xfrm>
            <a:off x="1631191" y="88478"/>
            <a:ext cx="7074188" cy="646331"/>
          </a:xfrm>
          <a:prstGeom prst="rect">
            <a:avLst/>
          </a:prstGeom>
          <a:noFill/>
        </p:spPr>
        <p:txBody>
          <a:bodyPr wrap="square" rtlCol="0">
            <a:spAutoFit/>
          </a:bodyPr>
          <a:lstStyle/>
          <a:p>
            <a:pPr algn="ctr"/>
            <a:r>
              <a:rPr lang="zh-TW" altLang="en-US" sz="3600" dirty="0">
                <a:ln w="12700">
                  <a:solidFill>
                    <a:schemeClr val="bg1"/>
                  </a:solidFill>
                </a:ln>
                <a:solidFill>
                  <a:schemeClr val="tx2">
                    <a:lumMod val="75000"/>
                  </a:schemeClr>
                </a:solidFill>
                <a:effectLst>
                  <a:outerShdw blurRad="38100" dist="38100" dir="2700000" algn="tl">
                    <a:srgbClr val="000000">
                      <a:alpha val="43137"/>
                    </a:srgbClr>
                  </a:outerShdw>
                </a:effectLst>
                <a:latin typeface="華康新特黑體" panose="02010609010101010101" pitchFamily="49" charset="-120"/>
                <a:ea typeface="華康新特黑體" panose="02010609010101010101" pitchFamily="49" charset="-120"/>
                <a:cs typeface="+mj-cs"/>
              </a:rPr>
              <a:t>參、業務宣導重點</a:t>
            </a:r>
          </a:p>
        </p:txBody>
      </p:sp>
      <p:sp>
        <p:nvSpPr>
          <p:cNvPr id="4" name="文字方塊 3">
            <a:extLst>
              <a:ext uri="{FF2B5EF4-FFF2-40B4-BE49-F238E27FC236}">
                <a16:creationId xmlns:a16="http://schemas.microsoft.com/office/drawing/2014/main" id="{473712AC-4C3F-4FB7-86E2-FFBC71B13537}"/>
              </a:ext>
            </a:extLst>
          </p:cNvPr>
          <p:cNvSpPr txBox="1"/>
          <p:nvPr/>
        </p:nvSpPr>
        <p:spPr>
          <a:xfrm>
            <a:off x="277310" y="1063459"/>
            <a:ext cx="6304465" cy="523220"/>
          </a:xfrm>
          <a:prstGeom prst="rect">
            <a:avLst/>
          </a:prstGeom>
          <a:solidFill>
            <a:schemeClr val="accent6">
              <a:lumMod val="50000"/>
            </a:schemeClr>
          </a:solidFill>
        </p:spPr>
        <p:txBody>
          <a:bodyPr wrap="square" rtlCol="0">
            <a:spAutoFit/>
          </a:bodyPr>
          <a:lstStyle/>
          <a:p>
            <a:pPr algn="ctr"/>
            <a:r>
              <a:rPr lang="zh-TW" altLang="en-US" sz="2800" b="1" dirty="0">
                <a:solidFill>
                  <a:schemeClr val="lt1"/>
                </a:solidFill>
                <a:latin typeface="微軟正黑體" panose="020B0604030504040204" pitchFamily="34" charset="-120"/>
                <a:ea typeface="微軟正黑體" panose="020B0604030504040204" pitchFamily="34" charset="-120"/>
              </a:rPr>
              <a:t>商業部門</a:t>
            </a:r>
            <a:r>
              <a:rPr lang="en-US" altLang="zh-TW" sz="2800" b="1" dirty="0">
                <a:solidFill>
                  <a:schemeClr val="lt1"/>
                </a:solidFill>
                <a:latin typeface="微軟正黑體" panose="020B0604030504040204" pitchFamily="34" charset="-120"/>
                <a:ea typeface="微軟正黑體" panose="020B0604030504040204" pitchFamily="34" charset="-120"/>
              </a:rPr>
              <a:t>2025</a:t>
            </a:r>
            <a:r>
              <a:rPr lang="zh-TW" altLang="en-US" sz="2800" b="1" dirty="0">
                <a:solidFill>
                  <a:schemeClr val="lt1"/>
                </a:solidFill>
                <a:latin typeface="微軟正黑體" panose="020B0604030504040204" pitchFamily="34" charset="-120"/>
                <a:ea typeface="微軟正黑體" panose="020B0604030504040204" pitchFamily="34" charset="-120"/>
              </a:rPr>
              <a:t>與</a:t>
            </a:r>
            <a:r>
              <a:rPr lang="en-US" altLang="zh-TW" sz="2800" b="1" dirty="0">
                <a:solidFill>
                  <a:schemeClr val="lt1"/>
                </a:solidFill>
                <a:latin typeface="微軟正黑體" panose="020B0604030504040204" pitchFamily="34" charset="-120"/>
                <a:ea typeface="微軟正黑體" panose="020B0604030504040204" pitchFamily="34" charset="-120"/>
              </a:rPr>
              <a:t>2030</a:t>
            </a:r>
            <a:r>
              <a:rPr lang="zh-TW" altLang="en-US" sz="2800" b="1" dirty="0">
                <a:solidFill>
                  <a:schemeClr val="lt1"/>
                </a:solidFill>
                <a:latin typeface="微軟正黑體" panose="020B0604030504040204" pitchFamily="34" charset="-120"/>
                <a:ea typeface="微軟正黑體" panose="020B0604030504040204" pitchFamily="34" charset="-120"/>
              </a:rPr>
              <a:t>年加強減碳措施</a:t>
            </a:r>
          </a:p>
        </p:txBody>
      </p:sp>
      <p:pic>
        <p:nvPicPr>
          <p:cNvPr id="10" name="圖片 9" descr="一張含有 字型, 圖形, 筆跡, 文字 的圖片&#10;&#10;自動產生的描述">
            <a:extLst>
              <a:ext uri="{FF2B5EF4-FFF2-40B4-BE49-F238E27FC236}">
                <a16:creationId xmlns:a16="http://schemas.microsoft.com/office/drawing/2014/main" id="{1F143783-8E69-4BBE-B66C-4D72C3E3C2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550" y="127488"/>
            <a:ext cx="1711381" cy="533877"/>
          </a:xfrm>
          <a:prstGeom prst="rect">
            <a:avLst/>
          </a:prstGeom>
        </p:spPr>
      </p:pic>
      <p:pic>
        <p:nvPicPr>
          <p:cNvPr id="5" name="圖片 4">
            <a:extLst>
              <a:ext uri="{FF2B5EF4-FFF2-40B4-BE49-F238E27FC236}">
                <a16:creationId xmlns:a16="http://schemas.microsoft.com/office/drawing/2014/main" id="{C46369FC-F3B3-4EBE-B531-E604B44522C9}"/>
              </a:ext>
            </a:extLst>
          </p:cNvPr>
          <p:cNvPicPr>
            <a:picLocks noChangeAspect="1"/>
          </p:cNvPicPr>
          <p:nvPr/>
        </p:nvPicPr>
        <p:blipFill>
          <a:blip r:embed="rId5"/>
          <a:stretch>
            <a:fillRect/>
          </a:stretch>
        </p:blipFill>
        <p:spPr>
          <a:xfrm>
            <a:off x="98337" y="4207462"/>
            <a:ext cx="1772457" cy="2520000"/>
          </a:xfrm>
          <a:prstGeom prst="rect">
            <a:avLst/>
          </a:prstGeom>
        </p:spPr>
      </p:pic>
      <p:pic>
        <p:nvPicPr>
          <p:cNvPr id="8" name="圖片 7">
            <a:extLst>
              <a:ext uri="{FF2B5EF4-FFF2-40B4-BE49-F238E27FC236}">
                <a16:creationId xmlns:a16="http://schemas.microsoft.com/office/drawing/2014/main" id="{97EC07D1-E52B-4111-8C90-0DE9AB94F998}"/>
              </a:ext>
            </a:extLst>
          </p:cNvPr>
          <p:cNvPicPr>
            <a:picLocks noChangeAspect="1"/>
          </p:cNvPicPr>
          <p:nvPr/>
        </p:nvPicPr>
        <p:blipFill>
          <a:blip r:embed="rId6"/>
          <a:stretch>
            <a:fillRect/>
          </a:stretch>
        </p:blipFill>
        <p:spPr>
          <a:xfrm>
            <a:off x="1853716" y="4207462"/>
            <a:ext cx="1778225" cy="2520000"/>
          </a:xfrm>
          <a:prstGeom prst="rect">
            <a:avLst/>
          </a:prstGeom>
        </p:spPr>
      </p:pic>
      <p:pic>
        <p:nvPicPr>
          <p:cNvPr id="12" name="圖片 11">
            <a:extLst>
              <a:ext uri="{FF2B5EF4-FFF2-40B4-BE49-F238E27FC236}">
                <a16:creationId xmlns:a16="http://schemas.microsoft.com/office/drawing/2014/main" id="{05DED536-EEEF-4A0F-8A56-2698D12AE24C}"/>
              </a:ext>
            </a:extLst>
          </p:cNvPr>
          <p:cNvPicPr>
            <a:picLocks noChangeAspect="1"/>
          </p:cNvPicPr>
          <p:nvPr/>
        </p:nvPicPr>
        <p:blipFill>
          <a:blip r:embed="rId7"/>
          <a:stretch>
            <a:fillRect/>
          </a:stretch>
        </p:blipFill>
        <p:spPr>
          <a:xfrm>
            <a:off x="3623797" y="4207462"/>
            <a:ext cx="1780214" cy="2520000"/>
          </a:xfrm>
          <a:prstGeom prst="rect">
            <a:avLst/>
          </a:prstGeom>
        </p:spPr>
      </p:pic>
      <p:pic>
        <p:nvPicPr>
          <p:cNvPr id="15" name="圖片 14">
            <a:extLst>
              <a:ext uri="{FF2B5EF4-FFF2-40B4-BE49-F238E27FC236}">
                <a16:creationId xmlns:a16="http://schemas.microsoft.com/office/drawing/2014/main" id="{7CA62248-AECB-4FF5-AE87-D79D48EDDB71}"/>
              </a:ext>
            </a:extLst>
          </p:cNvPr>
          <p:cNvPicPr>
            <a:picLocks noChangeAspect="1"/>
          </p:cNvPicPr>
          <p:nvPr/>
        </p:nvPicPr>
        <p:blipFill>
          <a:blip r:embed="rId8"/>
          <a:stretch>
            <a:fillRect/>
          </a:stretch>
        </p:blipFill>
        <p:spPr>
          <a:xfrm>
            <a:off x="5407213" y="4207462"/>
            <a:ext cx="1842881" cy="2520000"/>
          </a:xfrm>
          <a:prstGeom prst="rect">
            <a:avLst/>
          </a:prstGeom>
        </p:spPr>
      </p:pic>
      <p:graphicFrame>
        <p:nvGraphicFramePr>
          <p:cNvPr id="2" name="資料庫圖表 1">
            <a:extLst>
              <a:ext uri="{FF2B5EF4-FFF2-40B4-BE49-F238E27FC236}">
                <a16:creationId xmlns:a16="http://schemas.microsoft.com/office/drawing/2014/main" id="{16570CCF-2DCC-487A-9EF8-F17D33855E4D}"/>
              </a:ext>
            </a:extLst>
          </p:cNvPr>
          <p:cNvGraphicFramePr/>
          <p:nvPr>
            <p:extLst>
              <p:ext uri="{D42A27DB-BD31-4B8C-83A1-F6EECF244321}">
                <p14:modId xmlns:p14="http://schemas.microsoft.com/office/powerpoint/2010/main" val="2998940644"/>
              </p:ext>
            </p:extLst>
          </p:nvPr>
        </p:nvGraphicFramePr>
        <p:xfrm>
          <a:off x="268820" y="1325069"/>
          <a:ext cx="4867073" cy="337096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6" name="文字方塊 15">
            <a:extLst>
              <a:ext uri="{FF2B5EF4-FFF2-40B4-BE49-F238E27FC236}">
                <a16:creationId xmlns:a16="http://schemas.microsoft.com/office/drawing/2014/main" id="{501941BA-C467-4F51-B063-42ABFB67DAA3}"/>
              </a:ext>
            </a:extLst>
          </p:cNvPr>
          <p:cNvSpPr txBox="1"/>
          <p:nvPr/>
        </p:nvSpPr>
        <p:spPr>
          <a:xfrm>
            <a:off x="5306376" y="2578205"/>
            <a:ext cx="3600450" cy="1388253"/>
          </a:xfrm>
          <a:prstGeom prst="wedgeRoundRectCallout">
            <a:avLst>
              <a:gd name="adj1" fmla="val -49140"/>
              <a:gd name="adj2" fmla="val -57570"/>
              <a:gd name="adj3" fmla="val 16667"/>
            </a:avLst>
          </a:prstGeom>
          <a:solidFill>
            <a:schemeClr val="bg2"/>
          </a:solidFill>
        </p:spPr>
        <p:txBody>
          <a:bodyPr wrap="square">
            <a:spAutoFit/>
          </a:bodyPr>
          <a:lstStyle/>
          <a:p>
            <a:pPr>
              <a:lnSpc>
                <a:spcPts val="2300"/>
              </a:lnSpc>
            </a:pPr>
            <a:r>
              <a:rPr lang="en-US" altLang="zh-TW" sz="1700" dirty="0">
                <a:latin typeface="華康粗圓體" panose="020F0709000000000000" pitchFamily="49" charset="-120"/>
                <a:ea typeface="華康粗圓體" panose="020F0709000000000000" pitchFamily="49" charset="-120"/>
              </a:rPr>
              <a:t>Ex:</a:t>
            </a:r>
            <a:r>
              <a:rPr lang="zh-TW" altLang="en-US" sz="1700" dirty="0">
                <a:latin typeface="華康粗圓體" panose="020F0709000000000000" pitchFamily="49" charset="-120"/>
                <a:ea typeface="華康粗圓體" panose="020F0709000000000000" pitchFamily="49" charset="-120"/>
              </a:rPr>
              <a:t>老舊燈具汰換為</a:t>
            </a:r>
            <a:r>
              <a:rPr lang="en-US" altLang="zh-TW" sz="1700" dirty="0">
                <a:latin typeface="華康粗圓體" panose="020F0709000000000000" pitchFamily="49" charset="-120"/>
                <a:ea typeface="華康粗圓體" panose="020F0709000000000000" pitchFamily="49" charset="-120"/>
              </a:rPr>
              <a:t>LED</a:t>
            </a:r>
            <a:r>
              <a:rPr lang="zh-TW" altLang="en-US" sz="1700" dirty="0">
                <a:latin typeface="華康粗圓體" panose="020F0709000000000000" pitchFamily="49" charset="-120"/>
                <a:ea typeface="華康粗圓體" panose="020F0709000000000000" pitchFamily="49" charset="-120"/>
              </a:rPr>
              <a:t>燈，空調與冷藏設備採用能效</a:t>
            </a:r>
            <a:r>
              <a:rPr lang="en-US" altLang="zh-TW" sz="1700" dirty="0">
                <a:latin typeface="華康粗圓體" panose="020F0709000000000000" pitchFamily="49" charset="-120"/>
                <a:ea typeface="華康粗圓體" panose="020F0709000000000000" pitchFamily="49" charset="-120"/>
              </a:rPr>
              <a:t>1</a:t>
            </a:r>
            <a:r>
              <a:rPr lang="zh-TW" altLang="en-US" sz="1700" dirty="0">
                <a:latin typeface="華康粗圓體" panose="020F0709000000000000" pitchFamily="49" charset="-120"/>
                <a:ea typeface="華康粗圓體" panose="020F0709000000000000" pitchFamily="49" charset="-120"/>
              </a:rPr>
              <a:t>級產品等，以改變設備與行為模式，共同推動溫室氣體減量</a:t>
            </a:r>
            <a:r>
              <a:rPr lang="en-US" altLang="zh-TW" sz="1700" dirty="0">
                <a:latin typeface="華康粗圓體" panose="020F0709000000000000" pitchFamily="49" charset="-120"/>
                <a:ea typeface="華康粗圓體" panose="020F0709000000000000" pitchFamily="49" charset="-120"/>
              </a:rPr>
              <a:t>. </a:t>
            </a:r>
            <a:endParaRPr lang="zh-TW" altLang="en-US" sz="1700" dirty="0"/>
          </a:p>
        </p:txBody>
      </p:sp>
      <p:sp>
        <p:nvSpPr>
          <p:cNvPr id="18" name="文字方塊 17">
            <a:extLst>
              <a:ext uri="{FF2B5EF4-FFF2-40B4-BE49-F238E27FC236}">
                <a16:creationId xmlns:a16="http://schemas.microsoft.com/office/drawing/2014/main" id="{C5B08352-C4C6-4349-A7B3-CEA65E1E4695}"/>
              </a:ext>
            </a:extLst>
          </p:cNvPr>
          <p:cNvSpPr txBox="1"/>
          <p:nvPr/>
        </p:nvSpPr>
        <p:spPr>
          <a:xfrm>
            <a:off x="6734174" y="1099361"/>
            <a:ext cx="2220277" cy="1323439"/>
          </a:xfrm>
          <a:prstGeom prst="rect">
            <a:avLst/>
          </a:prstGeom>
          <a:ln w="28575"/>
        </p:spPr>
        <p:style>
          <a:lnRef idx="2">
            <a:schemeClr val="accent6"/>
          </a:lnRef>
          <a:fillRef idx="1">
            <a:schemeClr val="lt1"/>
          </a:fillRef>
          <a:effectRef idx="0">
            <a:schemeClr val="accent6"/>
          </a:effectRef>
          <a:fontRef idx="minor">
            <a:schemeClr val="dk1"/>
          </a:fontRef>
        </p:style>
        <p:txBody>
          <a:bodyPr wrap="square">
            <a:spAutoFit/>
          </a:bodyPr>
          <a:lstStyle/>
          <a:p>
            <a:r>
              <a:rPr lang="en-US" altLang="zh-TW" sz="1600" b="1" dirty="0">
                <a:latin typeface="微軟正黑體" panose="020B0604030504040204" pitchFamily="34" charset="-120"/>
                <a:ea typeface="微軟正黑體" panose="020B0604030504040204" pitchFamily="34" charset="-120"/>
              </a:rPr>
              <a:t>1</a:t>
            </a:r>
            <a:r>
              <a:rPr lang="zh-TW" altLang="en-US" sz="1600" b="1" dirty="0">
                <a:latin typeface="微軟正黑體" panose="020B0604030504040204" pitchFamily="34" charset="-120"/>
                <a:ea typeface="微軟正黑體" panose="020B0604030504040204" pitchFamily="34" charset="-120"/>
              </a:rPr>
              <a:t>月</a:t>
            </a:r>
            <a:r>
              <a:rPr lang="en-US" altLang="zh-TW" sz="1600" b="1" dirty="0">
                <a:latin typeface="微軟正黑體" panose="020B0604030504040204" pitchFamily="34" charset="-120"/>
                <a:ea typeface="微軟正黑體" panose="020B0604030504040204" pitchFamily="34" charset="-120"/>
              </a:rPr>
              <a:t>5</a:t>
            </a:r>
            <a:r>
              <a:rPr lang="zh-TW" altLang="en-US" sz="1600" b="1" dirty="0">
                <a:latin typeface="微軟正黑體" panose="020B0604030504040204" pitchFamily="34" charset="-120"/>
                <a:ea typeface="微軟正黑體" panose="020B0604030504040204" pitchFamily="34" charset="-120"/>
              </a:rPr>
              <a:t>日、</a:t>
            </a:r>
            <a:r>
              <a:rPr lang="en-US" altLang="zh-TW" sz="1600" b="1" dirty="0">
                <a:latin typeface="微軟正黑體" panose="020B0604030504040204" pitchFamily="34" charset="-120"/>
                <a:ea typeface="微軟正黑體" panose="020B0604030504040204" pitchFamily="34" charset="-120"/>
              </a:rPr>
              <a:t>6</a:t>
            </a:r>
            <a:r>
              <a:rPr lang="zh-TW" altLang="en-US" sz="1600" b="1" dirty="0">
                <a:latin typeface="微軟正黑體" panose="020B0604030504040204" pitchFamily="34" charset="-120"/>
                <a:ea typeface="微軟正黑體" panose="020B0604030504040204" pitchFamily="34" charset="-120"/>
              </a:rPr>
              <a:t>月</a:t>
            </a:r>
            <a:r>
              <a:rPr lang="en-US" altLang="zh-TW" sz="1600" b="1" dirty="0">
                <a:latin typeface="微軟正黑體" panose="020B0604030504040204" pitchFamily="34" charset="-120"/>
                <a:ea typeface="微軟正黑體" panose="020B0604030504040204" pitchFamily="34" charset="-120"/>
              </a:rPr>
              <a:t>20</a:t>
            </a:r>
            <a:r>
              <a:rPr lang="zh-TW" altLang="en-US" sz="1600" b="1" dirty="0">
                <a:latin typeface="微軟正黑體" panose="020B0604030504040204" pitchFamily="34" charset="-120"/>
                <a:ea typeface="微軟正黑體" panose="020B0604030504040204" pitchFamily="34" charset="-120"/>
              </a:rPr>
              <a:t>日前由各縣市政府、全聯會填載「宣導不動產相關產業共同推動溫室氣體減量辦理情形表」。</a:t>
            </a:r>
          </a:p>
        </p:txBody>
      </p:sp>
    </p:spTree>
    <p:extLst>
      <p:ext uri="{BB962C8B-B14F-4D97-AF65-F5344CB8AC3E}">
        <p14:creationId xmlns:p14="http://schemas.microsoft.com/office/powerpoint/2010/main" val="2844091492"/>
      </p:ext>
    </p:extLst>
  </p:cSld>
  <p:clrMapOvr>
    <a:masterClrMapping/>
  </p:clrMapOvr>
  <p:transition>
    <p:wheel spokes="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片 20">
            <a:extLst>
              <a:ext uri="{FF2B5EF4-FFF2-40B4-BE49-F238E27FC236}">
                <a16:creationId xmlns:a16="http://schemas.microsoft.com/office/drawing/2014/main" id="{349DD4FD-44D9-4943-B013-4B2A76B7027B}"/>
              </a:ext>
            </a:extLst>
          </p:cNvPr>
          <p:cNvPicPr>
            <a:picLocks noChangeAspect="1"/>
          </p:cNvPicPr>
          <p:nvPr/>
        </p:nvPicPr>
        <p:blipFill rotWithShape="1">
          <a:blip r:embed="rId3"/>
          <a:srcRect r="2237"/>
          <a:stretch/>
        </p:blipFill>
        <p:spPr>
          <a:xfrm>
            <a:off x="575671" y="1524398"/>
            <a:ext cx="3618414" cy="5343127"/>
          </a:xfrm>
          <a:prstGeom prst="rect">
            <a:avLst/>
          </a:prstGeom>
        </p:spPr>
      </p:pic>
      <p:pic>
        <p:nvPicPr>
          <p:cNvPr id="19" name="圖片 18">
            <a:extLst>
              <a:ext uri="{FF2B5EF4-FFF2-40B4-BE49-F238E27FC236}">
                <a16:creationId xmlns:a16="http://schemas.microsoft.com/office/drawing/2014/main" id="{9C7B12A7-BC28-444F-984E-929658235EB7}"/>
              </a:ext>
            </a:extLst>
          </p:cNvPr>
          <p:cNvPicPr>
            <a:picLocks noChangeAspect="1"/>
          </p:cNvPicPr>
          <p:nvPr/>
        </p:nvPicPr>
        <p:blipFill rotWithShape="1">
          <a:blip r:embed="rId4"/>
          <a:srcRect l="1920"/>
          <a:stretch/>
        </p:blipFill>
        <p:spPr>
          <a:xfrm>
            <a:off x="4648200" y="831478"/>
            <a:ext cx="4102684" cy="6026640"/>
          </a:xfrm>
          <a:prstGeom prst="rect">
            <a:avLst/>
          </a:prstGeom>
        </p:spPr>
      </p:pic>
      <p:cxnSp>
        <p:nvCxnSpPr>
          <p:cNvPr id="9" name="直線接點 8"/>
          <p:cNvCxnSpPr>
            <a:cxnSpLocks/>
          </p:cNvCxnSpPr>
          <p:nvPr/>
        </p:nvCxnSpPr>
        <p:spPr>
          <a:xfrm>
            <a:off x="0" y="831478"/>
            <a:ext cx="9144000"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3" name="橢圓 32"/>
          <p:cNvSpPr/>
          <p:nvPr/>
        </p:nvSpPr>
        <p:spPr>
          <a:xfrm>
            <a:off x="8658225" y="6477000"/>
            <a:ext cx="323850" cy="323850"/>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華康魏碑體(P)"/>
              <a:ea typeface="微軟正黑體" pitchFamily="34" charset="-120"/>
            </a:endParaRPr>
          </a:p>
        </p:txBody>
      </p:sp>
      <p:sp>
        <p:nvSpPr>
          <p:cNvPr id="3" name="投影片編號版面配置區 2"/>
          <p:cNvSpPr>
            <a:spLocks noGrp="1"/>
          </p:cNvSpPr>
          <p:nvPr>
            <p:ph type="sldNum" sz="quarter" idx="12"/>
          </p:nvPr>
        </p:nvSpPr>
        <p:spPr>
          <a:xfrm>
            <a:off x="6962775" y="6456018"/>
            <a:ext cx="2057400" cy="365125"/>
          </a:xfrm>
        </p:spPr>
        <p:txBody>
          <a:bodyPr/>
          <a:lstStyle/>
          <a:p>
            <a:pPr>
              <a:defRPr/>
            </a:pPr>
            <a:fld id="{B62388E7-26EF-4714-A632-9B7D7908684B}" type="slidenum">
              <a:rPr lang="zh-TW" altLang="en-US" sz="1800" smtClean="0">
                <a:solidFill>
                  <a:schemeClr val="tx1">
                    <a:lumMod val="65000"/>
                    <a:lumOff val="35000"/>
                  </a:schemeClr>
                </a:solidFill>
              </a:rPr>
              <a:pPr>
                <a:defRPr/>
              </a:pPr>
              <a:t>33</a:t>
            </a:fld>
            <a:endParaRPr lang="zh-TW" altLang="en-US" sz="1800" dirty="0">
              <a:solidFill>
                <a:schemeClr val="tx1">
                  <a:lumMod val="65000"/>
                  <a:lumOff val="35000"/>
                </a:schemeClr>
              </a:solidFill>
            </a:endParaRPr>
          </a:p>
        </p:txBody>
      </p:sp>
      <p:sp>
        <p:nvSpPr>
          <p:cNvPr id="14" name="文字方塊 13">
            <a:extLst>
              <a:ext uri="{FF2B5EF4-FFF2-40B4-BE49-F238E27FC236}">
                <a16:creationId xmlns:a16="http://schemas.microsoft.com/office/drawing/2014/main" id="{6C8078ED-7C3F-4D0E-8CB1-381655D4DD65}"/>
              </a:ext>
            </a:extLst>
          </p:cNvPr>
          <p:cNvSpPr txBox="1"/>
          <p:nvPr/>
        </p:nvSpPr>
        <p:spPr>
          <a:xfrm>
            <a:off x="1631191" y="88478"/>
            <a:ext cx="7074188" cy="646331"/>
          </a:xfrm>
          <a:prstGeom prst="rect">
            <a:avLst/>
          </a:prstGeom>
          <a:noFill/>
        </p:spPr>
        <p:txBody>
          <a:bodyPr wrap="square" rtlCol="0">
            <a:spAutoFit/>
          </a:bodyPr>
          <a:lstStyle/>
          <a:p>
            <a:pPr algn="ctr"/>
            <a:r>
              <a:rPr lang="zh-TW" altLang="en-US" sz="3600" dirty="0">
                <a:ln w="12700">
                  <a:solidFill>
                    <a:schemeClr val="bg1"/>
                  </a:solidFill>
                </a:ln>
                <a:solidFill>
                  <a:schemeClr val="tx2">
                    <a:lumMod val="75000"/>
                  </a:schemeClr>
                </a:solidFill>
                <a:effectLst>
                  <a:outerShdw blurRad="38100" dist="38100" dir="2700000" algn="tl">
                    <a:srgbClr val="000000">
                      <a:alpha val="43137"/>
                    </a:srgbClr>
                  </a:outerShdw>
                </a:effectLst>
                <a:latin typeface="華康新特黑體" panose="02010609010101010101" pitchFamily="49" charset="-120"/>
                <a:ea typeface="華康新特黑體" panose="02010609010101010101" pitchFamily="49" charset="-120"/>
                <a:cs typeface="+mj-cs"/>
              </a:rPr>
              <a:t>參、業務宣導重點</a:t>
            </a:r>
          </a:p>
        </p:txBody>
      </p:sp>
      <p:sp>
        <p:nvSpPr>
          <p:cNvPr id="4" name="文字方塊 3">
            <a:extLst>
              <a:ext uri="{FF2B5EF4-FFF2-40B4-BE49-F238E27FC236}">
                <a16:creationId xmlns:a16="http://schemas.microsoft.com/office/drawing/2014/main" id="{473712AC-4C3F-4FB7-86E2-FFBC71B13537}"/>
              </a:ext>
            </a:extLst>
          </p:cNvPr>
          <p:cNvSpPr txBox="1"/>
          <p:nvPr/>
        </p:nvSpPr>
        <p:spPr>
          <a:xfrm>
            <a:off x="277310" y="1063459"/>
            <a:ext cx="3618415" cy="523220"/>
          </a:xfrm>
          <a:prstGeom prst="rect">
            <a:avLst/>
          </a:prstGeom>
          <a:solidFill>
            <a:schemeClr val="accent6">
              <a:lumMod val="50000"/>
            </a:schemeClr>
          </a:solidFill>
        </p:spPr>
        <p:txBody>
          <a:bodyPr wrap="square" rtlCol="0">
            <a:spAutoFit/>
          </a:bodyPr>
          <a:lstStyle/>
          <a:p>
            <a:pPr algn="ctr"/>
            <a:r>
              <a:rPr lang="zh-TW" altLang="en-US" sz="2800" b="1" dirty="0">
                <a:solidFill>
                  <a:schemeClr val="lt1"/>
                </a:solidFill>
                <a:latin typeface="微軟正黑體" panose="020B0604030504040204" pitchFamily="34" charset="-120"/>
                <a:ea typeface="微軟正黑體" panose="020B0604030504040204" pitchFamily="34" charset="-120"/>
              </a:rPr>
              <a:t>防制洗錢及打擊資恐</a:t>
            </a:r>
          </a:p>
        </p:txBody>
      </p:sp>
      <p:pic>
        <p:nvPicPr>
          <p:cNvPr id="10" name="圖片 9" descr="一張含有 字型, 圖形, 筆跡, 文字 的圖片&#10;&#10;自動產生的描述">
            <a:extLst>
              <a:ext uri="{FF2B5EF4-FFF2-40B4-BE49-F238E27FC236}">
                <a16:creationId xmlns:a16="http://schemas.microsoft.com/office/drawing/2014/main" id="{1F143783-8E69-4BBE-B66C-4D72C3E3C2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550" y="127488"/>
            <a:ext cx="1711381" cy="533877"/>
          </a:xfrm>
          <a:prstGeom prst="rect">
            <a:avLst/>
          </a:prstGeom>
        </p:spPr>
      </p:pic>
    </p:spTree>
    <p:extLst>
      <p:ext uri="{BB962C8B-B14F-4D97-AF65-F5344CB8AC3E}">
        <p14:creationId xmlns:p14="http://schemas.microsoft.com/office/powerpoint/2010/main" val="3388642417"/>
      </p:ext>
    </p:extLst>
  </p:cSld>
  <p:clrMapOvr>
    <a:masterClrMapping/>
  </p:clrMapOvr>
  <p:transition>
    <p:wheel spokes="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A7EBD168-6C8A-424D-A5D9-09DF7F54FBE4}"/>
              </a:ext>
            </a:extLst>
          </p:cNvPr>
          <p:cNvPicPr>
            <a:picLocks noChangeAspect="1"/>
          </p:cNvPicPr>
          <p:nvPr/>
        </p:nvPicPr>
        <p:blipFill>
          <a:blip r:embed="rId3"/>
          <a:stretch>
            <a:fillRect/>
          </a:stretch>
        </p:blipFill>
        <p:spPr>
          <a:xfrm>
            <a:off x="575692" y="1129432"/>
            <a:ext cx="7992616" cy="5691711"/>
          </a:xfrm>
          <a:prstGeom prst="rect">
            <a:avLst/>
          </a:prstGeom>
        </p:spPr>
      </p:pic>
      <p:cxnSp>
        <p:nvCxnSpPr>
          <p:cNvPr id="9" name="直線接點 8"/>
          <p:cNvCxnSpPr>
            <a:cxnSpLocks/>
          </p:cNvCxnSpPr>
          <p:nvPr/>
        </p:nvCxnSpPr>
        <p:spPr>
          <a:xfrm>
            <a:off x="0" y="831478"/>
            <a:ext cx="9144000"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3" name="橢圓 32"/>
          <p:cNvSpPr/>
          <p:nvPr/>
        </p:nvSpPr>
        <p:spPr>
          <a:xfrm>
            <a:off x="8658225" y="6477000"/>
            <a:ext cx="323850" cy="323850"/>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華康魏碑體(P)"/>
              <a:ea typeface="微軟正黑體" pitchFamily="34" charset="-120"/>
            </a:endParaRPr>
          </a:p>
        </p:txBody>
      </p:sp>
      <p:sp>
        <p:nvSpPr>
          <p:cNvPr id="3" name="投影片編號版面配置區 2"/>
          <p:cNvSpPr>
            <a:spLocks noGrp="1"/>
          </p:cNvSpPr>
          <p:nvPr>
            <p:ph type="sldNum" sz="quarter" idx="12"/>
          </p:nvPr>
        </p:nvSpPr>
        <p:spPr>
          <a:xfrm>
            <a:off x="6962775" y="6456018"/>
            <a:ext cx="2057400" cy="365125"/>
          </a:xfrm>
        </p:spPr>
        <p:txBody>
          <a:bodyPr/>
          <a:lstStyle/>
          <a:p>
            <a:pPr>
              <a:defRPr/>
            </a:pPr>
            <a:fld id="{B62388E7-26EF-4714-A632-9B7D7908684B}" type="slidenum">
              <a:rPr lang="zh-TW" altLang="en-US" sz="1800" smtClean="0">
                <a:solidFill>
                  <a:schemeClr val="tx1">
                    <a:lumMod val="65000"/>
                    <a:lumOff val="35000"/>
                  </a:schemeClr>
                </a:solidFill>
              </a:rPr>
              <a:pPr>
                <a:defRPr/>
              </a:pPr>
              <a:t>34</a:t>
            </a:fld>
            <a:endParaRPr lang="zh-TW" altLang="en-US" sz="1800" dirty="0">
              <a:solidFill>
                <a:schemeClr val="tx1">
                  <a:lumMod val="65000"/>
                  <a:lumOff val="35000"/>
                </a:schemeClr>
              </a:solidFill>
            </a:endParaRPr>
          </a:p>
        </p:txBody>
      </p:sp>
      <p:sp>
        <p:nvSpPr>
          <p:cNvPr id="14" name="文字方塊 13">
            <a:extLst>
              <a:ext uri="{FF2B5EF4-FFF2-40B4-BE49-F238E27FC236}">
                <a16:creationId xmlns:a16="http://schemas.microsoft.com/office/drawing/2014/main" id="{6C8078ED-7C3F-4D0E-8CB1-381655D4DD65}"/>
              </a:ext>
            </a:extLst>
          </p:cNvPr>
          <p:cNvSpPr txBox="1"/>
          <p:nvPr/>
        </p:nvSpPr>
        <p:spPr>
          <a:xfrm>
            <a:off x="1631191" y="88478"/>
            <a:ext cx="7074188" cy="646331"/>
          </a:xfrm>
          <a:prstGeom prst="rect">
            <a:avLst/>
          </a:prstGeom>
          <a:noFill/>
        </p:spPr>
        <p:txBody>
          <a:bodyPr wrap="square" rtlCol="0">
            <a:spAutoFit/>
          </a:bodyPr>
          <a:lstStyle/>
          <a:p>
            <a:pPr algn="ctr"/>
            <a:r>
              <a:rPr lang="zh-TW" altLang="en-US" sz="3600" dirty="0">
                <a:ln w="12700">
                  <a:solidFill>
                    <a:schemeClr val="bg1"/>
                  </a:solidFill>
                </a:ln>
                <a:solidFill>
                  <a:schemeClr val="tx2">
                    <a:lumMod val="75000"/>
                  </a:schemeClr>
                </a:solidFill>
                <a:effectLst>
                  <a:outerShdw blurRad="38100" dist="38100" dir="2700000" algn="tl">
                    <a:srgbClr val="000000">
                      <a:alpha val="43137"/>
                    </a:srgbClr>
                  </a:outerShdw>
                </a:effectLst>
                <a:latin typeface="華康新特黑體" panose="02010609010101010101" pitchFamily="49" charset="-120"/>
                <a:ea typeface="華康新特黑體" panose="02010609010101010101" pitchFamily="49" charset="-120"/>
                <a:cs typeface="+mj-cs"/>
              </a:rPr>
              <a:t>參、業務宣導重點</a:t>
            </a:r>
          </a:p>
        </p:txBody>
      </p:sp>
      <p:sp>
        <p:nvSpPr>
          <p:cNvPr id="4" name="文字方塊 3">
            <a:extLst>
              <a:ext uri="{FF2B5EF4-FFF2-40B4-BE49-F238E27FC236}">
                <a16:creationId xmlns:a16="http://schemas.microsoft.com/office/drawing/2014/main" id="{473712AC-4C3F-4FB7-86E2-FFBC71B13537}"/>
              </a:ext>
            </a:extLst>
          </p:cNvPr>
          <p:cNvSpPr txBox="1"/>
          <p:nvPr/>
        </p:nvSpPr>
        <p:spPr>
          <a:xfrm>
            <a:off x="187381" y="1026171"/>
            <a:ext cx="5323390" cy="523220"/>
          </a:xfrm>
          <a:prstGeom prst="rect">
            <a:avLst/>
          </a:prstGeom>
          <a:solidFill>
            <a:schemeClr val="accent6">
              <a:lumMod val="50000"/>
            </a:schemeClr>
          </a:solidFill>
        </p:spPr>
        <p:txBody>
          <a:bodyPr wrap="square" rtlCol="0">
            <a:spAutoFit/>
          </a:bodyPr>
          <a:lstStyle/>
          <a:p>
            <a:pPr algn="ctr"/>
            <a:r>
              <a:rPr lang="zh-TW" altLang="en-US" sz="2800" b="1" dirty="0">
                <a:solidFill>
                  <a:schemeClr val="lt1"/>
                </a:solidFill>
                <a:latin typeface="微軟正黑體" panose="020B0604030504040204" pitchFamily="34" charset="-120"/>
                <a:ea typeface="微軟正黑體" panose="020B0604030504040204" pitchFamily="34" charset="-120"/>
              </a:rPr>
              <a:t>工作場所性騷擾防治教育宣導</a:t>
            </a:r>
          </a:p>
        </p:txBody>
      </p:sp>
      <p:pic>
        <p:nvPicPr>
          <p:cNvPr id="10" name="圖片 9" descr="一張含有 字型, 圖形, 筆跡, 文字 的圖片&#10;&#10;自動產生的描述">
            <a:extLst>
              <a:ext uri="{FF2B5EF4-FFF2-40B4-BE49-F238E27FC236}">
                <a16:creationId xmlns:a16="http://schemas.microsoft.com/office/drawing/2014/main" id="{1F143783-8E69-4BBE-B66C-4D72C3E3C2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550" y="127488"/>
            <a:ext cx="1711381" cy="533877"/>
          </a:xfrm>
          <a:prstGeom prst="rect">
            <a:avLst/>
          </a:prstGeom>
        </p:spPr>
      </p:pic>
    </p:spTree>
    <p:extLst>
      <p:ext uri="{BB962C8B-B14F-4D97-AF65-F5344CB8AC3E}">
        <p14:creationId xmlns:p14="http://schemas.microsoft.com/office/powerpoint/2010/main" val="609014246"/>
      </p:ext>
    </p:extLst>
  </p:cSld>
  <p:clrMapOvr>
    <a:masterClrMapping/>
  </p:clrMapOvr>
  <p:transition>
    <p:wheel spokes="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42442841-4D84-4A02-937E-FC6725A572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729" y="1495426"/>
            <a:ext cx="7420462" cy="5362574"/>
          </a:xfrm>
          <a:prstGeom prst="rect">
            <a:avLst/>
          </a:prstGeom>
        </p:spPr>
      </p:pic>
      <p:cxnSp>
        <p:nvCxnSpPr>
          <p:cNvPr id="9" name="直線接點 8"/>
          <p:cNvCxnSpPr>
            <a:cxnSpLocks/>
          </p:cNvCxnSpPr>
          <p:nvPr/>
        </p:nvCxnSpPr>
        <p:spPr>
          <a:xfrm>
            <a:off x="0" y="831478"/>
            <a:ext cx="9144000"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3" name="橢圓 32"/>
          <p:cNvSpPr/>
          <p:nvPr/>
        </p:nvSpPr>
        <p:spPr>
          <a:xfrm>
            <a:off x="8658225" y="6477000"/>
            <a:ext cx="323850" cy="323850"/>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華康魏碑體(P)"/>
              <a:ea typeface="微軟正黑體" pitchFamily="34" charset="-120"/>
            </a:endParaRPr>
          </a:p>
        </p:txBody>
      </p:sp>
      <p:sp>
        <p:nvSpPr>
          <p:cNvPr id="3" name="投影片編號版面配置區 2"/>
          <p:cNvSpPr>
            <a:spLocks noGrp="1"/>
          </p:cNvSpPr>
          <p:nvPr>
            <p:ph type="sldNum" sz="quarter" idx="12"/>
          </p:nvPr>
        </p:nvSpPr>
        <p:spPr>
          <a:xfrm>
            <a:off x="6962775" y="6456018"/>
            <a:ext cx="2057400" cy="365125"/>
          </a:xfrm>
        </p:spPr>
        <p:txBody>
          <a:bodyPr/>
          <a:lstStyle/>
          <a:p>
            <a:pPr>
              <a:defRPr/>
            </a:pPr>
            <a:fld id="{B62388E7-26EF-4714-A632-9B7D7908684B}" type="slidenum">
              <a:rPr lang="zh-TW" altLang="en-US" sz="1800" smtClean="0">
                <a:solidFill>
                  <a:schemeClr val="tx1">
                    <a:lumMod val="65000"/>
                    <a:lumOff val="35000"/>
                  </a:schemeClr>
                </a:solidFill>
              </a:rPr>
              <a:pPr>
                <a:defRPr/>
              </a:pPr>
              <a:t>35</a:t>
            </a:fld>
            <a:endParaRPr lang="zh-TW" altLang="en-US" sz="1800" dirty="0">
              <a:solidFill>
                <a:schemeClr val="tx1">
                  <a:lumMod val="65000"/>
                  <a:lumOff val="35000"/>
                </a:schemeClr>
              </a:solidFill>
            </a:endParaRPr>
          </a:p>
        </p:txBody>
      </p:sp>
      <p:sp>
        <p:nvSpPr>
          <p:cNvPr id="14" name="文字方塊 13">
            <a:extLst>
              <a:ext uri="{FF2B5EF4-FFF2-40B4-BE49-F238E27FC236}">
                <a16:creationId xmlns:a16="http://schemas.microsoft.com/office/drawing/2014/main" id="{6C8078ED-7C3F-4D0E-8CB1-381655D4DD65}"/>
              </a:ext>
            </a:extLst>
          </p:cNvPr>
          <p:cNvSpPr txBox="1"/>
          <p:nvPr/>
        </p:nvSpPr>
        <p:spPr>
          <a:xfrm>
            <a:off x="1631191" y="88478"/>
            <a:ext cx="7074188" cy="646331"/>
          </a:xfrm>
          <a:prstGeom prst="rect">
            <a:avLst/>
          </a:prstGeom>
          <a:noFill/>
        </p:spPr>
        <p:txBody>
          <a:bodyPr wrap="square" rtlCol="0">
            <a:spAutoFit/>
          </a:bodyPr>
          <a:lstStyle/>
          <a:p>
            <a:pPr algn="ctr"/>
            <a:r>
              <a:rPr lang="zh-TW" altLang="en-US" sz="3600" dirty="0">
                <a:ln w="12700">
                  <a:solidFill>
                    <a:schemeClr val="bg1"/>
                  </a:solidFill>
                </a:ln>
                <a:solidFill>
                  <a:schemeClr val="tx2">
                    <a:lumMod val="75000"/>
                  </a:schemeClr>
                </a:solidFill>
                <a:effectLst>
                  <a:outerShdw blurRad="38100" dist="38100" dir="2700000" algn="tl">
                    <a:srgbClr val="000000">
                      <a:alpha val="43137"/>
                    </a:srgbClr>
                  </a:outerShdw>
                </a:effectLst>
                <a:latin typeface="華康新特黑體" panose="02010609010101010101" pitchFamily="49" charset="-120"/>
                <a:ea typeface="華康新特黑體" panose="02010609010101010101" pitchFamily="49" charset="-120"/>
                <a:cs typeface="+mj-cs"/>
              </a:rPr>
              <a:t>參、業務宣導重點</a:t>
            </a:r>
          </a:p>
        </p:txBody>
      </p:sp>
      <p:sp>
        <p:nvSpPr>
          <p:cNvPr id="4" name="文字方塊 3">
            <a:extLst>
              <a:ext uri="{FF2B5EF4-FFF2-40B4-BE49-F238E27FC236}">
                <a16:creationId xmlns:a16="http://schemas.microsoft.com/office/drawing/2014/main" id="{473712AC-4C3F-4FB7-86E2-FFBC71B13537}"/>
              </a:ext>
            </a:extLst>
          </p:cNvPr>
          <p:cNvSpPr txBox="1"/>
          <p:nvPr/>
        </p:nvSpPr>
        <p:spPr>
          <a:xfrm>
            <a:off x="277310" y="1063459"/>
            <a:ext cx="3837490" cy="523220"/>
          </a:xfrm>
          <a:prstGeom prst="rect">
            <a:avLst/>
          </a:prstGeom>
          <a:solidFill>
            <a:schemeClr val="accent6">
              <a:lumMod val="50000"/>
            </a:schemeClr>
          </a:solidFill>
        </p:spPr>
        <p:txBody>
          <a:bodyPr wrap="square" rtlCol="0">
            <a:spAutoFit/>
          </a:bodyPr>
          <a:lstStyle/>
          <a:p>
            <a:pPr algn="ctr"/>
            <a:r>
              <a:rPr lang="zh-TW" altLang="en-US" sz="2800" b="1" dirty="0">
                <a:solidFill>
                  <a:schemeClr val="lt1"/>
                </a:solidFill>
                <a:latin typeface="微軟正黑體" panose="020B0604030504040204" pitchFamily="34" charset="-120"/>
                <a:ea typeface="微軟正黑體" panose="020B0604030504040204" pitchFamily="34" charset="-120"/>
              </a:rPr>
              <a:t>平均地權條例修法重點</a:t>
            </a:r>
          </a:p>
        </p:txBody>
      </p:sp>
      <p:pic>
        <p:nvPicPr>
          <p:cNvPr id="10" name="圖片 9" descr="一張含有 字型, 圖形, 筆跡, 文字 的圖片&#10;&#10;自動產生的描述">
            <a:extLst>
              <a:ext uri="{FF2B5EF4-FFF2-40B4-BE49-F238E27FC236}">
                <a16:creationId xmlns:a16="http://schemas.microsoft.com/office/drawing/2014/main" id="{1F143783-8E69-4BBE-B66C-4D72C3E3C2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550" y="127488"/>
            <a:ext cx="1711381" cy="533877"/>
          </a:xfrm>
          <a:prstGeom prst="rect">
            <a:avLst/>
          </a:prstGeom>
        </p:spPr>
      </p:pic>
    </p:spTree>
    <p:extLst>
      <p:ext uri="{BB962C8B-B14F-4D97-AF65-F5344CB8AC3E}">
        <p14:creationId xmlns:p14="http://schemas.microsoft.com/office/powerpoint/2010/main" val="3062010890"/>
      </p:ext>
    </p:extLst>
  </p:cSld>
  <p:clrMapOvr>
    <a:masterClrMapping/>
  </p:clrMapOvr>
  <p:transition>
    <p:wheel spokes="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E00C5009-F8FE-490A-AF28-BEB9DE8351EC}"/>
              </a:ext>
            </a:extLst>
          </p:cNvPr>
          <p:cNvPicPr>
            <a:picLocks noChangeAspect="1"/>
          </p:cNvPicPr>
          <p:nvPr/>
        </p:nvPicPr>
        <p:blipFill>
          <a:blip r:embed="rId3"/>
          <a:stretch>
            <a:fillRect/>
          </a:stretch>
        </p:blipFill>
        <p:spPr>
          <a:xfrm>
            <a:off x="764415" y="1288212"/>
            <a:ext cx="7417559" cy="5570192"/>
          </a:xfrm>
          <a:prstGeom prst="rect">
            <a:avLst/>
          </a:prstGeom>
        </p:spPr>
      </p:pic>
      <p:cxnSp>
        <p:nvCxnSpPr>
          <p:cNvPr id="9" name="直線接點 8"/>
          <p:cNvCxnSpPr>
            <a:cxnSpLocks/>
          </p:cNvCxnSpPr>
          <p:nvPr/>
        </p:nvCxnSpPr>
        <p:spPr>
          <a:xfrm>
            <a:off x="0" y="831478"/>
            <a:ext cx="9144000"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3" name="橢圓 32"/>
          <p:cNvSpPr/>
          <p:nvPr/>
        </p:nvSpPr>
        <p:spPr>
          <a:xfrm>
            <a:off x="8658225" y="6477000"/>
            <a:ext cx="323850" cy="323850"/>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華康魏碑體(P)"/>
              <a:ea typeface="微軟正黑體" pitchFamily="34" charset="-120"/>
            </a:endParaRPr>
          </a:p>
        </p:txBody>
      </p:sp>
      <p:sp>
        <p:nvSpPr>
          <p:cNvPr id="3" name="投影片編號版面配置區 2"/>
          <p:cNvSpPr>
            <a:spLocks noGrp="1"/>
          </p:cNvSpPr>
          <p:nvPr>
            <p:ph type="sldNum" sz="quarter" idx="12"/>
          </p:nvPr>
        </p:nvSpPr>
        <p:spPr>
          <a:xfrm>
            <a:off x="6962775" y="6456018"/>
            <a:ext cx="2057400" cy="365125"/>
          </a:xfrm>
        </p:spPr>
        <p:txBody>
          <a:bodyPr/>
          <a:lstStyle/>
          <a:p>
            <a:pPr>
              <a:defRPr/>
            </a:pPr>
            <a:fld id="{B62388E7-26EF-4714-A632-9B7D7908684B}" type="slidenum">
              <a:rPr lang="zh-TW" altLang="en-US" sz="1800" smtClean="0">
                <a:solidFill>
                  <a:schemeClr val="tx1">
                    <a:lumMod val="65000"/>
                    <a:lumOff val="35000"/>
                  </a:schemeClr>
                </a:solidFill>
              </a:rPr>
              <a:pPr>
                <a:defRPr/>
              </a:pPr>
              <a:t>36</a:t>
            </a:fld>
            <a:endParaRPr lang="zh-TW" altLang="en-US" sz="1800" dirty="0">
              <a:solidFill>
                <a:schemeClr val="tx1">
                  <a:lumMod val="65000"/>
                  <a:lumOff val="35000"/>
                </a:schemeClr>
              </a:solidFill>
            </a:endParaRPr>
          </a:p>
        </p:txBody>
      </p:sp>
      <p:sp>
        <p:nvSpPr>
          <p:cNvPr id="14" name="文字方塊 13">
            <a:extLst>
              <a:ext uri="{FF2B5EF4-FFF2-40B4-BE49-F238E27FC236}">
                <a16:creationId xmlns:a16="http://schemas.microsoft.com/office/drawing/2014/main" id="{6C8078ED-7C3F-4D0E-8CB1-381655D4DD65}"/>
              </a:ext>
            </a:extLst>
          </p:cNvPr>
          <p:cNvSpPr txBox="1"/>
          <p:nvPr/>
        </p:nvSpPr>
        <p:spPr>
          <a:xfrm>
            <a:off x="1631191" y="88478"/>
            <a:ext cx="7074188" cy="646331"/>
          </a:xfrm>
          <a:prstGeom prst="rect">
            <a:avLst/>
          </a:prstGeom>
          <a:noFill/>
        </p:spPr>
        <p:txBody>
          <a:bodyPr wrap="square" rtlCol="0">
            <a:spAutoFit/>
          </a:bodyPr>
          <a:lstStyle/>
          <a:p>
            <a:pPr algn="ctr"/>
            <a:r>
              <a:rPr lang="zh-TW" altLang="en-US" sz="3600" dirty="0">
                <a:ln w="12700">
                  <a:solidFill>
                    <a:schemeClr val="bg1"/>
                  </a:solidFill>
                </a:ln>
                <a:solidFill>
                  <a:schemeClr val="tx2">
                    <a:lumMod val="75000"/>
                  </a:schemeClr>
                </a:solidFill>
                <a:effectLst>
                  <a:outerShdw blurRad="38100" dist="38100" dir="2700000" algn="tl">
                    <a:srgbClr val="000000">
                      <a:alpha val="43137"/>
                    </a:srgbClr>
                  </a:outerShdw>
                </a:effectLst>
                <a:latin typeface="華康新特黑體" panose="02010609010101010101" pitchFamily="49" charset="-120"/>
                <a:ea typeface="華康新特黑體" panose="02010609010101010101" pitchFamily="49" charset="-120"/>
                <a:cs typeface="+mj-cs"/>
              </a:rPr>
              <a:t>參、業務宣導重點</a:t>
            </a:r>
          </a:p>
        </p:txBody>
      </p:sp>
      <p:sp>
        <p:nvSpPr>
          <p:cNvPr id="4" name="文字方塊 3">
            <a:extLst>
              <a:ext uri="{FF2B5EF4-FFF2-40B4-BE49-F238E27FC236}">
                <a16:creationId xmlns:a16="http://schemas.microsoft.com/office/drawing/2014/main" id="{473712AC-4C3F-4FB7-86E2-FFBC71B13537}"/>
              </a:ext>
            </a:extLst>
          </p:cNvPr>
          <p:cNvSpPr txBox="1"/>
          <p:nvPr/>
        </p:nvSpPr>
        <p:spPr>
          <a:xfrm>
            <a:off x="277310" y="1063459"/>
            <a:ext cx="2875465" cy="523220"/>
          </a:xfrm>
          <a:prstGeom prst="rect">
            <a:avLst/>
          </a:prstGeom>
          <a:solidFill>
            <a:schemeClr val="accent6">
              <a:lumMod val="50000"/>
            </a:schemeClr>
          </a:solidFill>
        </p:spPr>
        <p:txBody>
          <a:bodyPr wrap="square" rtlCol="0">
            <a:spAutoFit/>
          </a:bodyPr>
          <a:lstStyle/>
          <a:p>
            <a:pPr algn="ctr"/>
            <a:r>
              <a:rPr lang="zh-TW" altLang="en-US" sz="2800" b="1" dirty="0">
                <a:solidFill>
                  <a:schemeClr val="lt1"/>
                </a:solidFill>
                <a:latin typeface="微軟正黑體" panose="020B0604030504040204" pitchFamily="34" charset="-120"/>
                <a:ea typeface="微軟正黑體" panose="020B0604030504040204" pitchFamily="34" charset="-120"/>
              </a:rPr>
              <a:t>地籍異動即時通</a:t>
            </a:r>
          </a:p>
        </p:txBody>
      </p:sp>
      <p:pic>
        <p:nvPicPr>
          <p:cNvPr id="10" name="圖片 9" descr="一張含有 字型, 圖形, 筆跡, 文字 的圖片&#10;&#10;自動產生的描述">
            <a:extLst>
              <a:ext uri="{FF2B5EF4-FFF2-40B4-BE49-F238E27FC236}">
                <a16:creationId xmlns:a16="http://schemas.microsoft.com/office/drawing/2014/main" id="{1F143783-8E69-4BBE-B66C-4D72C3E3C2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550" y="127488"/>
            <a:ext cx="1711381" cy="533877"/>
          </a:xfrm>
          <a:prstGeom prst="rect">
            <a:avLst/>
          </a:prstGeom>
        </p:spPr>
      </p:pic>
    </p:spTree>
    <p:extLst>
      <p:ext uri="{BB962C8B-B14F-4D97-AF65-F5344CB8AC3E}">
        <p14:creationId xmlns:p14="http://schemas.microsoft.com/office/powerpoint/2010/main" val="1654563967"/>
      </p:ext>
    </p:extLst>
  </p:cSld>
  <p:clrMapOvr>
    <a:masterClrMapping/>
  </p:clrMapOvr>
  <p:transition>
    <p:wheel spokes="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接點 8"/>
          <p:cNvCxnSpPr>
            <a:cxnSpLocks/>
          </p:cNvCxnSpPr>
          <p:nvPr/>
        </p:nvCxnSpPr>
        <p:spPr>
          <a:xfrm>
            <a:off x="0" y="831478"/>
            <a:ext cx="9144000"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3" name="橢圓 32"/>
          <p:cNvSpPr/>
          <p:nvPr/>
        </p:nvSpPr>
        <p:spPr>
          <a:xfrm>
            <a:off x="8696325" y="6477000"/>
            <a:ext cx="323850" cy="323850"/>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華康魏碑體(P)"/>
              <a:ea typeface="微軟正黑體" pitchFamily="34" charset="-120"/>
            </a:endParaRPr>
          </a:p>
        </p:txBody>
      </p:sp>
      <p:sp>
        <p:nvSpPr>
          <p:cNvPr id="3" name="投影片編號版面配置區 2"/>
          <p:cNvSpPr>
            <a:spLocks noGrp="1"/>
          </p:cNvSpPr>
          <p:nvPr>
            <p:ph type="sldNum" sz="quarter" idx="12"/>
          </p:nvPr>
        </p:nvSpPr>
        <p:spPr>
          <a:xfrm>
            <a:off x="7010400" y="6456018"/>
            <a:ext cx="2057400" cy="365125"/>
          </a:xfrm>
        </p:spPr>
        <p:txBody>
          <a:bodyPr/>
          <a:lstStyle/>
          <a:p>
            <a:pPr>
              <a:defRPr/>
            </a:pPr>
            <a:fld id="{B62388E7-26EF-4714-A632-9B7D7908684B}" type="slidenum">
              <a:rPr lang="zh-TW" altLang="en-US" sz="1800" smtClean="0">
                <a:solidFill>
                  <a:schemeClr val="tx1">
                    <a:lumMod val="65000"/>
                    <a:lumOff val="35000"/>
                  </a:schemeClr>
                </a:solidFill>
              </a:rPr>
              <a:pPr>
                <a:defRPr/>
              </a:pPr>
              <a:t>37</a:t>
            </a:fld>
            <a:endParaRPr lang="zh-TW" altLang="en-US" sz="1800" dirty="0">
              <a:solidFill>
                <a:schemeClr val="tx1">
                  <a:lumMod val="65000"/>
                  <a:lumOff val="35000"/>
                </a:schemeClr>
              </a:solidFill>
            </a:endParaRPr>
          </a:p>
        </p:txBody>
      </p:sp>
      <p:sp>
        <p:nvSpPr>
          <p:cNvPr id="14" name="文字方塊 13">
            <a:extLst>
              <a:ext uri="{FF2B5EF4-FFF2-40B4-BE49-F238E27FC236}">
                <a16:creationId xmlns:a16="http://schemas.microsoft.com/office/drawing/2014/main" id="{6C8078ED-7C3F-4D0E-8CB1-381655D4DD65}"/>
              </a:ext>
            </a:extLst>
          </p:cNvPr>
          <p:cNvSpPr txBox="1"/>
          <p:nvPr/>
        </p:nvSpPr>
        <p:spPr>
          <a:xfrm>
            <a:off x="937424" y="2320541"/>
            <a:ext cx="7074188" cy="2667397"/>
          </a:xfrm>
          <a:prstGeom prst="rect">
            <a:avLst/>
          </a:prstGeom>
          <a:noFill/>
        </p:spPr>
        <p:txBody>
          <a:bodyPr wrap="square" rtlCol="0">
            <a:spAutoFit/>
          </a:bodyPr>
          <a:lstStyle/>
          <a:p>
            <a:pPr algn="ctr">
              <a:lnSpc>
                <a:spcPts val="8000"/>
              </a:lnSpc>
            </a:pPr>
            <a:r>
              <a:rPr lang="zh-TW" altLang="en-US" sz="4400" i="1" dirty="0">
                <a:ln w="12700">
                  <a:solidFill>
                    <a:schemeClr val="bg1"/>
                  </a:solidFill>
                </a:ln>
                <a:solidFill>
                  <a:schemeClr val="tx2">
                    <a:lumMod val="75000"/>
                  </a:schemeClr>
                </a:solidFill>
                <a:effectLst>
                  <a:outerShdw blurRad="38100" dist="38100" dir="2700000" algn="tl">
                    <a:srgbClr val="000000">
                      <a:alpha val="43137"/>
                    </a:srgbClr>
                  </a:outerShdw>
                </a:effectLst>
                <a:latin typeface="華康新特黑體" panose="02010609010101010101" pitchFamily="49" charset="-120"/>
                <a:ea typeface="華康新特黑體" panose="02010609010101010101" pitchFamily="49" charset="-120"/>
                <a:cs typeface="+mj-cs"/>
              </a:rPr>
              <a:t>簡報結束</a:t>
            </a:r>
            <a:endParaRPr lang="en-US" altLang="zh-TW" sz="4400" i="1" dirty="0">
              <a:ln w="12700">
                <a:solidFill>
                  <a:schemeClr val="bg1"/>
                </a:solidFill>
              </a:ln>
              <a:solidFill>
                <a:schemeClr val="tx2">
                  <a:lumMod val="75000"/>
                </a:schemeClr>
              </a:solidFill>
              <a:effectLst>
                <a:outerShdw blurRad="38100" dist="38100" dir="2700000" algn="tl">
                  <a:srgbClr val="000000">
                    <a:alpha val="43137"/>
                  </a:srgbClr>
                </a:outerShdw>
              </a:effectLst>
              <a:latin typeface="華康新特黑體" panose="02010609010101010101" pitchFamily="49" charset="-120"/>
              <a:ea typeface="華康新特黑體" panose="02010609010101010101" pitchFamily="49" charset="-120"/>
              <a:cs typeface="+mj-cs"/>
            </a:endParaRPr>
          </a:p>
          <a:p>
            <a:pPr algn="ctr">
              <a:lnSpc>
                <a:spcPts val="8000"/>
              </a:lnSpc>
            </a:pPr>
            <a:r>
              <a:rPr lang="zh-TW" altLang="en-US" sz="4400" i="1" dirty="0">
                <a:ln w="12700">
                  <a:solidFill>
                    <a:schemeClr val="bg1"/>
                  </a:solidFill>
                </a:ln>
                <a:solidFill>
                  <a:schemeClr val="tx2">
                    <a:lumMod val="75000"/>
                  </a:schemeClr>
                </a:solidFill>
                <a:effectLst>
                  <a:outerShdw blurRad="38100" dist="38100" dir="2700000" algn="tl">
                    <a:srgbClr val="000000">
                      <a:alpha val="43137"/>
                    </a:srgbClr>
                  </a:outerShdw>
                </a:effectLst>
                <a:latin typeface="華康新特黑體" panose="02010609010101010101" pitchFamily="49" charset="-120"/>
                <a:ea typeface="華康新特黑體" panose="02010609010101010101" pitchFamily="49" charset="-120"/>
                <a:cs typeface="+mj-cs"/>
              </a:rPr>
              <a:t>敬請指教</a:t>
            </a:r>
            <a:endParaRPr lang="en-US" altLang="zh-TW" sz="4400" i="1" dirty="0">
              <a:ln w="12700">
                <a:solidFill>
                  <a:schemeClr val="bg1"/>
                </a:solidFill>
              </a:ln>
              <a:solidFill>
                <a:schemeClr val="tx2">
                  <a:lumMod val="75000"/>
                </a:schemeClr>
              </a:solidFill>
              <a:effectLst>
                <a:outerShdw blurRad="38100" dist="38100" dir="2700000" algn="tl">
                  <a:srgbClr val="000000">
                    <a:alpha val="43137"/>
                  </a:srgbClr>
                </a:outerShdw>
              </a:effectLst>
              <a:latin typeface="華康新特黑體" panose="02010609010101010101" pitchFamily="49" charset="-120"/>
              <a:ea typeface="華康新特黑體" panose="02010609010101010101" pitchFamily="49" charset="-120"/>
              <a:cs typeface="+mj-cs"/>
            </a:endParaRPr>
          </a:p>
          <a:p>
            <a:pPr algn="ctr"/>
            <a:endParaRPr lang="zh-TW" altLang="en-US" sz="3400" dirty="0">
              <a:ln w="12700">
                <a:solidFill>
                  <a:schemeClr val="bg1"/>
                </a:solidFill>
              </a:ln>
              <a:solidFill>
                <a:schemeClr val="tx2">
                  <a:lumMod val="75000"/>
                </a:schemeClr>
              </a:solidFill>
              <a:effectLst>
                <a:outerShdw blurRad="38100" dist="38100" dir="2700000" algn="tl">
                  <a:srgbClr val="000000">
                    <a:alpha val="43137"/>
                  </a:srgbClr>
                </a:outerShdw>
              </a:effectLst>
              <a:latin typeface="華康新特黑體" panose="02010609010101010101" pitchFamily="49" charset="-120"/>
              <a:ea typeface="華康新特黑體" panose="02010609010101010101" pitchFamily="49" charset="-120"/>
              <a:cs typeface="+mj-cs"/>
            </a:endParaRPr>
          </a:p>
        </p:txBody>
      </p:sp>
      <p:sp>
        <p:nvSpPr>
          <p:cNvPr id="2" name="內容版面配置區 1">
            <a:extLst>
              <a:ext uri="{FF2B5EF4-FFF2-40B4-BE49-F238E27FC236}">
                <a16:creationId xmlns:a16="http://schemas.microsoft.com/office/drawing/2014/main" id="{93405238-CBC1-4941-A050-797532BC1245}"/>
              </a:ext>
            </a:extLst>
          </p:cNvPr>
          <p:cNvSpPr>
            <a:spLocks noGrp="1"/>
          </p:cNvSpPr>
          <p:nvPr>
            <p:ph idx="1"/>
          </p:nvPr>
        </p:nvSpPr>
        <p:spPr/>
        <p:txBody>
          <a:bodyPr/>
          <a:lstStyle/>
          <a:p>
            <a:endParaRPr lang="zh-TW" altLang="en-US"/>
          </a:p>
        </p:txBody>
      </p:sp>
      <p:pic>
        <p:nvPicPr>
          <p:cNvPr id="8" name="圖片 7" descr="一張含有 字型, 圖形, 筆跡, 文字 的圖片&#10;&#10;自動產生的描述">
            <a:extLst>
              <a:ext uri="{FF2B5EF4-FFF2-40B4-BE49-F238E27FC236}">
                <a16:creationId xmlns:a16="http://schemas.microsoft.com/office/drawing/2014/main" id="{E644915D-C3A3-4668-9621-98ED597AC6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50" y="127488"/>
            <a:ext cx="1711381" cy="533877"/>
          </a:xfrm>
          <a:prstGeom prst="rect">
            <a:avLst/>
          </a:prstGeom>
        </p:spPr>
      </p:pic>
    </p:spTree>
    <p:extLst>
      <p:ext uri="{BB962C8B-B14F-4D97-AF65-F5344CB8AC3E}">
        <p14:creationId xmlns:p14="http://schemas.microsoft.com/office/powerpoint/2010/main" val="2460708961"/>
      </p:ext>
    </p:extLst>
  </p:cSld>
  <p:clrMapOvr>
    <a:masterClrMapping/>
  </p:clrMapOvr>
  <p:transition>
    <p:wheel spokes="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接點 8"/>
          <p:cNvCxnSpPr>
            <a:cxnSpLocks/>
          </p:cNvCxnSpPr>
          <p:nvPr/>
        </p:nvCxnSpPr>
        <p:spPr>
          <a:xfrm>
            <a:off x="0" y="831478"/>
            <a:ext cx="9144000"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3" name="橢圓 32"/>
          <p:cNvSpPr/>
          <p:nvPr/>
        </p:nvSpPr>
        <p:spPr>
          <a:xfrm>
            <a:off x="8696325" y="6477000"/>
            <a:ext cx="323850" cy="323850"/>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華康魏碑體(P)"/>
              <a:ea typeface="微軟正黑體" pitchFamily="34" charset="-120"/>
            </a:endParaRPr>
          </a:p>
        </p:txBody>
      </p:sp>
      <p:sp>
        <p:nvSpPr>
          <p:cNvPr id="3" name="投影片編號版面配置區 2"/>
          <p:cNvSpPr>
            <a:spLocks noGrp="1"/>
          </p:cNvSpPr>
          <p:nvPr>
            <p:ph type="sldNum" sz="quarter" idx="12"/>
          </p:nvPr>
        </p:nvSpPr>
        <p:spPr>
          <a:xfrm>
            <a:off x="6962775" y="6456018"/>
            <a:ext cx="2057400" cy="365125"/>
          </a:xfrm>
        </p:spPr>
        <p:txBody>
          <a:bodyPr/>
          <a:lstStyle/>
          <a:p>
            <a:pPr>
              <a:defRPr/>
            </a:pPr>
            <a:fld id="{B62388E7-26EF-4714-A632-9B7D7908684B}" type="slidenum">
              <a:rPr lang="zh-TW" altLang="en-US" sz="1800" smtClean="0">
                <a:solidFill>
                  <a:schemeClr val="tx1">
                    <a:lumMod val="65000"/>
                    <a:lumOff val="35000"/>
                  </a:schemeClr>
                </a:solidFill>
              </a:rPr>
              <a:pPr>
                <a:defRPr/>
              </a:pPr>
              <a:t>3</a:t>
            </a:fld>
            <a:endParaRPr lang="zh-TW" altLang="en-US" sz="1800" dirty="0">
              <a:solidFill>
                <a:schemeClr val="tx1">
                  <a:lumMod val="65000"/>
                  <a:lumOff val="35000"/>
                </a:schemeClr>
              </a:solidFill>
            </a:endParaRPr>
          </a:p>
        </p:txBody>
      </p:sp>
      <p:sp>
        <p:nvSpPr>
          <p:cNvPr id="14" name="文字方塊 13">
            <a:extLst>
              <a:ext uri="{FF2B5EF4-FFF2-40B4-BE49-F238E27FC236}">
                <a16:creationId xmlns:a16="http://schemas.microsoft.com/office/drawing/2014/main" id="{6C8078ED-7C3F-4D0E-8CB1-381655D4DD65}"/>
              </a:ext>
            </a:extLst>
          </p:cNvPr>
          <p:cNvSpPr txBox="1"/>
          <p:nvPr/>
        </p:nvSpPr>
        <p:spPr>
          <a:xfrm>
            <a:off x="1631191" y="88478"/>
            <a:ext cx="7074188" cy="646331"/>
          </a:xfrm>
          <a:prstGeom prst="rect">
            <a:avLst/>
          </a:prstGeom>
          <a:noFill/>
        </p:spPr>
        <p:txBody>
          <a:bodyPr wrap="square" rtlCol="0">
            <a:spAutoFit/>
          </a:bodyPr>
          <a:lstStyle/>
          <a:p>
            <a:pPr algn="ctr"/>
            <a:r>
              <a:rPr lang="zh-TW" altLang="en-US" sz="3600" dirty="0">
                <a:ln w="12700">
                  <a:solidFill>
                    <a:schemeClr val="bg1"/>
                  </a:solidFill>
                </a:ln>
                <a:solidFill>
                  <a:schemeClr val="tx2">
                    <a:lumMod val="75000"/>
                  </a:schemeClr>
                </a:solidFill>
                <a:effectLst>
                  <a:outerShdw blurRad="38100" dist="38100" dir="2700000" algn="tl">
                    <a:srgbClr val="000000">
                      <a:alpha val="43137"/>
                    </a:srgbClr>
                  </a:outerShdw>
                </a:effectLst>
                <a:latin typeface="華康新特黑體" panose="02010609010101010101" pitchFamily="49" charset="-120"/>
                <a:ea typeface="華康新特黑體" panose="02010609010101010101" pitchFamily="49" charset="-120"/>
                <a:cs typeface="+mj-cs"/>
              </a:rPr>
              <a:t>貳、業務查核重點</a:t>
            </a:r>
          </a:p>
        </p:txBody>
      </p:sp>
      <p:sp>
        <p:nvSpPr>
          <p:cNvPr id="4" name="文字方塊 3">
            <a:extLst>
              <a:ext uri="{FF2B5EF4-FFF2-40B4-BE49-F238E27FC236}">
                <a16:creationId xmlns:a16="http://schemas.microsoft.com/office/drawing/2014/main" id="{473712AC-4C3F-4FB7-86E2-FFBC71B13537}"/>
              </a:ext>
            </a:extLst>
          </p:cNvPr>
          <p:cNvSpPr txBox="1"/>
          <p:nvPr/>
        </p:nvSpPr>
        <p:spPr>
          <a:xfrm>
            <a:off x="277310" y="1063459"/>
            <a:ext cx="4189915" cy="523220"/>
          </a:xfrm>
          <a:prstGeom prst="rect">
            <a:avLst/>
          </a:prstGeom>
          <a:solidFill>
            <a:schemeClr val="accent6">
              <a:lumMod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TW" altLang="en-US" sz="2800" b="1" dirty="0">
                <a:latin typeface="微軟正黑體" panose="020B0604030504040204" pitchFamily="34" charset="-120"/>
                <a:ea typeface="微軟正黑體" panose="020B0604030504040204" pitchFamily="34" charset="-120"/>
              </a:rPr>
              <a:t>查核重點一：應揭露事項</a:t>
            </a:r>
          </a:p>
        </p:txBody>
      </p:sp>
      <p:sp>
        <p:nvSpPr>
          <p:cNvPr id="5" name="文字方塊 4">
            <a:extLst>
              <a:ext uri="{FF2B5EF4-FFF2-40B4-BE49-F238E27FC236}">
                <a16:creationId xmlns:a16="http://schemas.microsoft.com/office/drawing/2014/main" id="{5CBDF4D7-1FCB-444A-97CB-4A0A46CFD47A}"/>
              </a:ext>
            </a:extLst>
          </p:cNvPr>
          <p:cNvSpPr txBox="1"/>
          <p:nvPr/>
        </p:nvSpPr>
        <p:spPr>
          <a:xfrm>
            <a:off x="369364" y="1883781"/>
            <a:ext cx="8405271" cy="521040"/>
          </a:xfrm>
          <a:prstGeom prst="rect">
            <a:avLst/>
          </a:prstGeom>
          <a:noFill/>
          <a:ln>
            <a:noFill/>
          </a:ln>
        </p:spPr>
        <p:txBody>
          <a:bodyPr wrap="square" rtlCol="0">
            <a:spAutoFit/>
          </a:bodyPr>
          <a:lstStyle/>
          <a:p>
            <a:pPr marL="342900" indent="-342900">
              <a:lnSpc>
                <a:spcPts val="3600"/>
              </a:lnSpc>
              <a:buFont typeface="Wingdings" panose="05000000000000000000" pitchFamily="2" charset="2"/>
              <a:buChar char="u"/>
            </a:pPr>
            <a:r>
              <a:rPr lang="zh-TW" altLang="en-US" sz="2200" b="1" dirty="0">
                <a:latin typeface="微軟正黑體" panose="020B0604030504040204" pitchFamily="34" charset="-120"/>
                <a:ea typeface="微軟正黑體" panose="020B0604030504040204" pitchFamily="34" charset="-120"/>
              </a:rPr>
              <a:t>是否於營業處所</a:t>
            </a:r>
            <a:r>
              <a:rPr lang="zh-TW" altLang="en-US" sz="2800" b="1" i="1" dirty="0">
                <a:solidFill>
                  <a:srgbClr val="FF0000"/>
                </a:solidFill>
                <a:latin typeface="微軟正黑體" panose="020B0604030504040204" pitchFamily="34" charset="-120"/>
                <a:ea typeface="微軟正黑體" panose="020B0604030504040204" pitchFamily="34" charset="-120"/>
              </a:rPr>
              <a:t>明顯之處</a:t>
            </a:r>
            <a:r>
              <a:rPr lang="zh-TW" altLang="en-US" sz="2200" b="1" dirty="0">
                <a:latin typeface="微軟正黑體" panose="020B0604030504040204" pitchFamily="34" charset="-120"/>
                <a:ea typeface="微軟正黑體" panose="020B0604030504040204" pitchFamily="34" charset="-120"/>
              </a:rPr>
              <a:t>，揭示下列文件：</a:t>
            </a:r>
            <a:r>
              <a:rPr lang="en-US" altLang="zh-TW" sz="1600" dirty="0">
                <a:solidFill>
                  <a:schemeClr val="bg1">
                    <a:lumMod val="50000"/>
                  </a:schemeClr>
                </a:solidFill>
                <a:latin typeface="華康粗圓體" panose="020F0709000000000000" pitchFamily="49" charset="-120"/>
                <a:ea typeface="華康粗圓體" panose="020F0709000000000000" pitchFamily="49" charset="-120"/>
              </a:rPr>
              <a:t>(</a:t>
            </a:r>
            <a:r>
              <a:rPr lang="zh-TW" altLang="en-US" sz="1600" dirty="0">
                <a:solidFill>
                  <a:schemeClr val="bg1">
                    <a:lumMod val="50000"/>
                  </a:schemeClr>
                </a:solidFill>
                <a:latin typeface="華康粗圓體" panose="020F0709000000000000" pitchFamily="49" charset="-120"/>
                <a:ea typeface="華康粗圓體" panose="020F0709000000000000" pitchFamily="49" charset="-120"/>
              </a:rPr>
              <a:t>條例</a:t>
            </a:r>
            <a:r>
              <a:rPr lang="en-US" altLang="zh-TW" sz="1600" dirty="0">
                <a:solidFill>
                  <a:schemeClr val="bg1">
                    <a:lumMod val="50000"/>
                  </a:schemeClr>
                </a:solidFill>
                <a:latin typeface="華康粗圓體" panose="020F0709000000000000" pitchFamily="49" charset="-120"/>
                <a:ea typeface="華康粗圓體" panose="020F0709000000000000" pitchFamily="49" charset="-120"/>
              </a:rPr>
              <a:t>18</a:t>
            </a:r>
            <a:r>
              <a:rPr lang="zh-TW" altLang="en-US" sz="1600" dirty="0">
                <a:solidFill>
                  <a:schemeClr val="bg1">
                    <a:lumMod val="50000"/>
                  </a:schemeClr>
                </a:solidFill>
                <a:latin typeface="華康粗圓體" panose="020F0709000000000000" pitchFamily="49" charset="-120"/>
                <a:ea typeface="華康粗圓體" panose="020F0709000000000000" pitchFamily="49" charset="-120"/>
              </a:rPr>
              <a:t>、</a:t>
            </a:r>
            <a:r>
              <a:rPr lang="en-US" altLang="zh-TW" sz="1600" dirty="0">
                <a:solidFill>
                  <a:schemeClr val="bg1">
                    <a:lumMod val="50000"/>
                  </a:schemeClr>
                </a:solidFill>
                <a:latin typeface="華康粗圓體" panose="020F0709000000000000" pitchFamily="49" charset="-120"/>
                <a:ea typeface="華康粗圓體" panose="020F0709000000000000" pitchFamily="49" charset="-120"/>
              </a:rPr>
              <a:t>20</a:t>
            </a:r>
            <a:r>
              <a:rPr lang="zh-TW" altLang="en-US" sz="1600" dirty="0">
                <a:solidFill>
                  <a:schemeClr val="bg1">
                    <a:lumMod val="50000"/>
                  </a:schemeClr>
                </a:solidFill>
                <a:latin typeface="華康粗圓體" panose="020F0709000000000000" pitchFamily="49" charset="-120"/>
                <a:ea typeface="華康粗圓體" panose="020F0709000000000000" pitchFamily="49" charset="-120"/>
              </a:rPr>
              <a:t>、細則</a:t>
            </a:r>
            <a:r>
              <a:rPr lang="en-US" altLang="zh-TW" sz="1600" dirty="0">
                <a:solidFill>
                  <a:schemeClr val="bg1">
                    <a:lumMod val="50000"/>
                  </a:schemeClr>
                </a:solidFill>
                <a:latin typeface="華康粗圓體" panose="020F0709000000000000" pitchFamily="49" charset="-120"/>
                <a:ea typeface="華康粗圓體" panose="020F0709000000000000" pitchFamily="49" charset="-120"/>
              </a:rPr>
              <a:t>21)</a:t>
            </a:r>
          </a:p>
        </p:txBody>
      </p:sp>
      <p:pic>
        <p:nvPicPr>
          <p:cNvPr id="10" name="圖片 9" descr="一張含有 字型, 圖形, 筆跡, 文字 的圖片&#10;&#10;自動產生的描述">
            <a:extLst>
              <a:ext uri="{FF2B5EF4-FFF2-40B4-BE49-F238E27FC236}">
                <a16:creationId xmlns:a16="http://schemas.microsoft.com/office/drawing/2014/main" id="{F8FD8CDA-83AC-483B-944B-D480B9A56B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50" y="127488"/>
            <a:ext cx="1711381" cy="533877"/>
          </a:xfrm>
          <a:prstGeom prst="rect">
            <a:avLst/>
          </a:prstGeom>
        </p:spPr>
      </p:pic>
      <p:graphicFrame>
        <p:nvGraphicFramePr>
          <p:cNvPr id="8" name="資料庫圖表 7">
            <a:extLst>
              <a:ext uri="{FF2B5EF4-FFF2-40B4-BE49-F238E27FC236}">
                <a16:creationId xmlns:a16="http://schemas.microsoft.com/office/drawing/2014/main" id="{A4423D70-61AC-4E60-98C6-AC8FC0E3365E}"/>
              </a:ext>
            </a:extLst>
          </p:cNvPr>
          <p:cNvGraphicFramePr/>
          <p:nvPr>
            <p:extLst>
              <p:ext uri="{D42A27DB-BD31-4B8C-83A1-F6EECF244321}">
                <p14:modId xmlns:p14="http://schemas.microsoft.com/office/powerpoint/2010/main" val="3569748853"/>
              </p:ext>
            </p:extLst>
          </p:nvPr>
        </p:nvGraphicFramePr>
        <p:xfrm>
          <a:off x="1781175" y="2305627"/>
          <a:ext cx="6496049" cy="43335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文字方塊 14">
            <a:extLst>
              <a:ext uri="{FF2B5EF4-FFF2-40B4-BE49-F238E27FC236}">
                <a16:creationId xmlns:a16="http://schemas.microsoft.com/office/drawing/2014/main" id="{64CF4881-533B-468E-BE11-04DCEED27278}"/>
              </a:ext>
            </a:extLst>
          </p:cNvPr>
          <p:cNvSpPr txBox="1"/>
          <p:nvPr/>
        </p:nvSpPr>
        <p:spPr>
          <a:xfrm>
            <a:off x="2088937" y="2724661"/>
            <a:ext cx="697359" cy="461665"/>
          </a:xfrm>
          <a:prstGeom prst="rect">
            <a:avLst/>
          </a:prstGeom>
          <a:noFill/>
        </p:spPr>
        <p:txBody>
          <a:bodyPr wrap="square" rtlCol="0">
            <a:spAutoFit/>
          </a:bodyPr>
          <a:lstStyle/>
          <a:p>
            <a:r>
              <a:rPr lang="en-US" altLang="zh-TW" sz="2400" b="1" i="1" dirty="0">
                <a:solidFill>
                  <a:prstClr val="black">
                    <a:hueOff val="0"/>
                    <a:satOff val="0"/>
                    <a:lumOff val="0"/>
                    <a:alphaOff val="0"/>
                  </a:prstClr>
                </a:solidFill>
                <a:latin typeface="微軟正黑體" panose="020B0604030504040204" pitchFamily="34" charset="-120"/>
                <a:ea typeface="微軟正黑體" panose="020B0604030504040204" pitchFamily="34" charset="-120"/>
              </a:rPr>
              <a:t>1</a:t>
            </a:r>
            <a:endParaRPr lang="zh-TW" altLang="en-US" sz="2400" b="1" i="1" dirty="0">
              <a:solidFill>
                <a:prstClr val="black">
                  <a:hueOff val="0"/>
                  <a:satOff val="0"/>
                  <a:lumOff val="0"/>
                  <a:alphaOff val="0"/>
                </a:prstClr>
              </a:solidFill>
              <a:latin typeface="微軟正黑體" panose="020B0604030504040204" pitchFamily="34" charset="-120"/>
              <a:ea typeface="微軟正黑體" panose="020B0604030504040204" pitchFamily="34" charset="-120"/>
            </a:endParaRPr>
          </a:p>
        </p:txBody>
      </p:sp>
      <p:sp>
        <p:nvSpPr>
          <p:cNvPr id="17" name="文字方塊 16">
            <a:extLst>
              <a:ext uri="{FF2B5EF4-FFF2-40B4-BE49-F238E27FC236}">
                <a16:creationId xmlns:a16="http://schemas.microsoft.com/office/drawing/2014/main" id="{0D68DDA2-836E-412D-8A1A-9CCF71080E81}"/>
              </a:ext>
            </a:extLst>
          </p:cNvPr>
          <p:cNvSpPr txBox="1"/>
          <p:nvPr/>
        </p:nvSpPr>
        <p:spPr>
          <a:xfrm>
            <a:off x="2461821" y="3710813"/>
            <a:ext cx="697359" cy="461665"/>
          </a:xfrm>
          <a:prstGeom prst="rect">
            <a:avLst/>
          </a:prstGeom>
          <a:noFill/>
        </p:spPr>
        <p:txBody>
          <a:bodyPr wrap="square" rtlCol="0">
            <a:spAutoFit/>
          </a:bodyPr>
          <a:lstStyle/>
          <a:p>
            <a:r>
              <a:rPr lang="en-US" altLang="zh-TW" sz="2400" b="1" i="1" dirty="0">
                <a:solidFill>
                  <a:prstClr val="black">
                    <a:hueOff val="0"/>
                    <a:satOff val="0"/>
                    <a:lumOff val="0"/>
                    <a:alphaOff val="0"/>
                  </a:prstClr>
                </a:solidFill>
                <a:latin typeface="微軟正黑體" panose="020B0604030504040204" pitchFamily="34" charset="-120"/>
                <a:ea typeface="微軟正黑體" panose="020B0604030504040204" pitchFamily="34" charset="-120"/>
              </a:rPr>
              <a:t>2</a:t>
            </a:r>
            <a:endParaRPr lang="zh-TW" altLang="en-US" sz="2400" b="1" i="1" dirty="0">
              <a:solidFill>
                <a:prstClr val="black">
                  <a:hueOff val="0"/>
                  <a:satOff val="0"/>
                  <a:lumOff val="0"/>
                  <a:alphaOff val="0"/>
                </a:prstClr>
              </a:solidFill>
              <a:latin typeface="微軟正黑體" panose="020B0604030504040204" pitchFamily="34" charset="-120"/>
              <a:ea typeface="微軟正黑體" panose="020B0604030504040204" pitchFamily="34" charset="-120"/>
            </a:endParaRPr>
          </a:p>
        </p:txBody>
      </p:sp>
      <p:sp>
        <p:nvSpPr>
          <p:cNvPr id="18" name="文字方塊 17">
            <a:extLst>
              <a:ext uri="{FF2B5EF4-FFF2-40B4-BE49-F238E27FC236}">
                <a16:creationId xmlns:a16="http://schemas.microsoft.com/office/drawing/2014/main" id="{C6DC8DD1-7C7E-4BFB-BAED-5299367466AA}"/>
              </a:ext>
            </a:extLst>
          </p:cNvPr>
          <p:cNvSpPr txBox="1"/>
          <p:nvPr/>
        </p:nvSpPr>
        <p:spPr>
          <a:xfrm>
            <a:off x="2461822" y="4759788"/>
            <a:ext cx="697359" cy="461665"/>
          </a:xfrm>
          <a:prstGeom prst="rect">
            <a:avLst/>
          </a:prstGeom>
          <a:noFill/>
        </p:spPr>
        <p:txBody>
          <a:bodyPr wrap="square" rtlCol="0">
            <a:spAutoFit/>
          </a:bodyPr>
          <a:lstStyle/>
          <a:p>
            <a:r>
              <a:rPr lang="en-US" altLang="zh-TW" sz="2400" b="1" i="1" dirty="0">
                <a:solidFill>
                  <a:prstClr val="black">
                    <a:hueOff val="0"/>
                    <a:satOff val="0"/>
                    <a:lumOff val="0"/>
                    <a:alphaOff val="0"/>
                  </a:prstClr>
                </a:solidFill>
                <a:latin typeface="微軟正黑體" panose="020B0604030504040204" pitchFamily="34" charset="-120"/>
                <a:ea typeface="微軟正黑體" panose="020B0604030504040204" pitchFamily="34" charset="-120"/>
              </a:rPr>
              <a:t>3</a:t>
            </a:r>
            <a:endParaRPr lang="zh-TW" altLang="en-US" sz="2400" b="1" i="1" dirty="0">
              <a:solidFill>
                <a:prstClr val="black">
                  <a:hueOff val="0"/>
                  <a:satOff val="0"/>
                  <a:lumOff val="0"/>
                  <a:alphaOff val="0"/>
                </a:prstClr>
              </a:solidFill>
              <a:latin typeface="微軟正黑體" panose="020B0604030504040204" pitchFamily="34" charset="-120"/>
              <a:ea typeface="微軟正黑體" panose="020B0604030504040204" pitchFamily="34" charset="-120"/>
            </a:endParaRPr>
          </a:p>
        </p:txBody>
      </p:sp>
      <p:sp>
        <p:nvSpPr>
          <p:cNvPr id="19" name="文字方塊 18">
            <a:extLst>
              <a:ext uri="{FF2B5EF4-FFF2-40B4-BE49-F238E27FC236}">
                <a16:creationId xmlns:a16="http://schemas.microsoft.com/office/drawing/2014/main" id="{F2F35013-12CF-41CF-8583-99867942305D}"/>
              </a:ext>
            </a:extLst>
          </p:cNvPr>
          <p:cNvSpPr txBox="1"/>
          <p:nvPr/>
        </p:nvSpPr>
        <p:spPr>
          <a:xfrm>
            <a:off x="2037483" y="5779102"/>
            <a:ext cx="697359" cy="461665"/>
          </a:xfrm>
          <a:prstGeom prst="rect">
            <a:avLst/>
          </a:prstGeom>
          <a:noFill/>
        </p:spPr>
        <p:txBody>
          <a:bodyPr wrap="square" rtlCol="0">
            <a:spAutoFit/>
          </a:bodyPr>
          <a:lstStyle/>
          <a:p>
            <a:r>
              <a:rPr lang="en-US" altLang="zh-TW" sz="2400" b="1" i="1" dirty="0">
                <a:solidFill>
                  <a:prstClr val="black">
                    <a:hueOff val="0"/>
                    <a:satOff val="0"/>
                    <a:lumOff val="0"/>
                    <a:alphaOff val="0"/>
                  </a:prstClr>
                </a:solidFill>
                <a:latin typeface="微軟正黑體" panose="020B0604030504040204" pitchFamily="34" charset="-120"/>
                <a:ea typeface="微軟正黑體" panose="020B0604030504040204" pitchFamily="34" charset="-120"/>
              </a:rPr>
              <a:t>4</a:t>
            </a:r>
            <a:endParaRPr lang="zh-TW" altLang="en-US" sz="2400" b="1" i="1" dirty="0">
              <a:solidFill>
                <a:prstClr val="black">
                  <a:hueOff val="0"/>
                  <a:satOff val="0"/>
                  <a:lumOff val="0"/>
                  <a:alphaOff val="0"/>
                </a:prstClr>
              </a:solidFill>
              <a:latin typeface="微軟正黑體" panose="020B0604030504040204" pitchFamily="34" charset="-120"/>
              <a:ea typeface="微軟正黑體" panose="020B0604030504040204" pitchFamily="34" charset="-120"/>
            </a:endParaRPr>
          </a:p>
        </p:txBody>
      </p:sp>
      <p:sp>
        <p:nvSpPr>
          <p:cNvPr id="21" name="文字方塊 20">
            <a:extLst>
              <a:ext uri="{FF2B5EF4-FFF2-40B4-BE49-F238E27FC236}">
                <a16:creationId xmlns:a16="http://schemas.microsoft.com/office/drawing/2014/main" id="{57B69F77-06A7-41A7-B201-F8D2B9E6EADC}"/>
              </a:ext>
            </a:extLst>
          </p:cNvPr>
          <p:cNvSpPr txBox="1"/>
          <p:nvPr/>
        </p:nvSpPr>
        <p:spPr>
          <a:xfrm>
            <a:off x="526061" y="3429000"/>
            <a:ext cx="1619250" cy="1951712"/>
          </a:xfrm>
          <a:prstGeom prst="ellipse">
            <a:avLst/>
          </a:prstGeom>
          <a:solidFill>
            <a:schemeClr val="accent5">
              <a:lumMod val="20000"/>
              <a:lumOff val="80000"/>
            </a:schemeClr>
          </a:solidFill>
        </p:spPr>
        <p:txBody>
          <a:bodyPr wrap="square">
            <a:spAutoFit/>
          </a:bodyPr>
          <a:lstStyle/>
          <a:p>
            <a:pPr algn="ctr">
              <a:lnSpc>
                <a:spcPts val="3500"/>
              </a:lnSpc>
            </a:pPr>
            <a:r>
              <a:rPr lang="zh-TW" altLang="en-US" sz="2000" b="1" dirty="0">
                <a:latin typeface="華康粗圓體" panose="020F0709000000000000" pitchFamily="49" charset="-120"/>
                <a:ea typeface="華康粗圓體" panose="020F0709000000000000" pitchFamily="49" charset="-120"/>
              </a:rPr>
              <a:t>應揭露</a:t>
            </a:r>
          </a:p>
          <a:p>
            <a:pPr algn="ctr">
              <a:lnSpc>
                <a:spcPts val="3500"/>
              </a:lnSpc>
            </a:pPr>
            <a:r>
              <a:rPr lang="zh-TW" altLang="en-US" sz="2000" b="1" dirty="0">
                <a:latin typeface="華康粗圓體" panose="020F0709000000000000" pitchFamily="49" charset="-120"/>
                <a:ea typeface="華康粗圓體" panose="020F0709000000000000" pitchFamily="49" charset="-120"/>
              </a:rPr>
              <a:t>四大</a:t>
            </a:r>
            <a:endParaRPr lang="en-US" altLang="zh-TW" sz="2000" b="1" dirty="0">
              <a:latin typeface="華康粗圓體" panose="020F0709000000000000" pitchFamily="49" charset="-120"/>
              <a:ea typeface="華康粗圓體" panose="020F0709000000000000" pitchFamily="49" charset="-120"/>
            </a:endParaRPr>
          </a:p>
          <a:p>
            <a:pPr algn="ctr">
              <a:lnSpc>
                <a:spcPts val="3500"/>
              </a:lnSpc>
            </a:pPr>
            <a:r>
              <a:rPr lang="zh-TW" altLang="en-US" sz="2000" b="1" dirty="0">
                <a:latin typeface="華康粗圓體" panose="020F0709000000000000" pitchFamily="49" charset="-120"/>
                <a:ea typeface="華康粗圓體" panose="020F0709000000000000" pitchFamily="49" charset="-120"/>
              </a:rPr>
              <a:t>文件</a:t>
            </a:r>
          </a:p>
        </p:txBody>
      </p:sp>
      <p:sp>
        <p:nvSpPr>
          <p:cNvPr id="28" name="文字方塊 27">
            <a:extLst>
              <a:ext uri="{FF2B5EF4-FFF2-40B4-BE49-F238E27FC236}">
                <a16:creationId xmlns:a16="http://schemas.microsoft.com/office/drawing/2014/main" id="{0DA78692-26A3-4D65-8190-D8D5FAC4A58C}"/>
              </a:ext>
            </a:extLst>
          </p:cNvPr>
          <p:cNvSpPr txBox="1"/>
          <p:nvPr/>
        </p:nvSpPr>
        <p:spPr>
          <a:xfrm>
            <a:off x="4848225" y="1031911"/>
            <a:ext cx="4018465" cy="738664"/>
          </a:xfrm>
          <a:prstGeom prst="rect">
            <a:avLst/>
          </a:prstGeom>
          <a:noFill/>
          <a:ln w="38100">
            <a:solidFill>
              <a:srgbClr val="FF0000"/>
            </a:solidFill>
            <a:prstDash val="sysDot"/>
          </a:ln>
        </p:spPr>
        <p:txBody>
          <a:bodyPr wrap="square" rtlCol="0">
            <a:spAutoFit/>
          </a:bodyPr>
          <a:lstStyle/>
          <a:p>
            <a:r>
              <a:rPr lang="en-US" altLang="zh-TW" b="1" dirty="0">
                <a:solidFill>
                  <a:srgbClr val="FF0000"/>
                </a:solidFill>
                <a:latin typeface="微軟正黑體" panose="020B0604030504040204" pitchFamily="34" charset="-120"/>
                <a:ea typeface="微軟正黑體" panose="020B0604030504040204" pitchFamily="34" charset="-120"/>
              </a:rPr>
              <a:t>            </a:t>
            </a:r>
            <a:r>
              <a:rPr lang="zh-TW" altLang="en-US" b="1" dirty="0">
                <a:solidFill>
                  <a:srgbClr val="FF0000"/>
                </a:solidFill>
                <a:latin typeface="微軟正黑體" panose="020B0604030504040204" pitchFamily="34" charset="-120"/>
                <a:ea typeface="微軟正黑體" panose="020B0604030504040204" pitchFamily="34" charset="-120"/>
              </a:rPr>
              <a:t>違反：限期改正，屆期未改正</a:t>
            </a:r>
            <a:endParaRPr lang="en-US" altLang="zh-TW" b="1" dirty="0">
              <a:solidFill>
                <a:srgbClr val="FF0000"/>
              </a:solidFill>
              <a:latin typeface="微軟正黑體" panose="020B0604030504040204" pitchFamily="34" charset="-120"/>
              <a:ea typeface="微軟正黑體" panose="020B0604030504040204" pitchFamily="34" charset="-120"/>
            </a:endParaRPr>
          </a:p>
          <a:p>
            <a:r>
              <a:rPr lang="en-US" altLang="zh-TW" b="1" dirty="0">
                <a:solidFill>
                  <a:srgbClr val="FF0000"/>
                </a:solidFill>
                <a:latin typeface="微軟正黑體" panose="020B0604030504040204" pitchFamily="34" charset="-120"/>
                <a:ea typeface="微軟正黑體" panose="020B0604030504040204" pitchFamily="34" charset="-120"/>
              </a:rPr>
              <a:t>            </a:t>
            </a:r>
            <a:r>
              <a:rPr lang="zh-TW" altLang="en-US" b="1" dirty="0">
                <a:solidFill>
                  <a:srgbClr val="FF0000"/>
                </a:solidFill>
                <a:latin typeface="微軟正黑體" panose="020B0604030504040204" pitchFamily="34" charset="-120"/>
                <a:ea typeface="微軟正黑體" panose="020B0604030504040204" pitchFamily="34" charset="-120"/>
              </a:rPr>
              <a:t>，處罰鍰</a:t>
            </a:r>
            <a:r>
              <a:rPr lang="en-US" altLang="zh-TW" sz="2400" b="1" i="1" dirty="0">
                <a:solidFill>
                  <a:srgbClr val="FF0000"/>
                </a:solidFill>
                <a:latin typeface="微軟正黑體" panose="020B0604030504040204" pitchFamily="34" charset="-120"/>
                <a:ea typeface="微軟正黑體" panose="020B0604030504040204" pitchFamily="34" charset="-120"/>
              </a:rPr>
              <a:t>3</a:t>
            </a:r>
            <a:r>
              <a:rPr lang="zh-TW" altLang="en-US" sz="2400" b="1" i="1" dirty="0">
                <a:solidFill>
                  <a:srgbClr val="FF0000"/>
                </a:solidFill>
                <a:latin typeface="微軟正黑體" panose="020B0604030504040204" pitchFamily="34" charset="-120"/>
                <a:ea typeface="微軟正黑體" panose="020B0604030504040204" pitchFamily="34" charset="-120"/>
              </a:rPr>
              <a:t>萬元</a:t>
            </a:r>
            <a:r>
              <a:rPr lang="en-US" altLang="zh-TW" sz="2400" b="1" i="1" dirty="0">
                <a:solidFill>
                  <a:srgbClr val="FF0000"/>
                </a:solidFill>
                <a:latin typeface="微軟正黑體" panose="020B0604030504040204" pitchFamily="34" charset="-120"/>
                <a:ea typeface="微軟正黑體" panose="020B0604030504040204" pitchFamily="34" charset="-120"/>
              </a:rPr>
              <a:t>-15</a:t>
            </a:r>
            <a:r>
              <a:rPr lang="zh-TW" altLang="en-US" sz="2400" b="1" i="1" dirty="0">
                <a:solidFill>
                  <a:srgbClr val="FF0000"/>
                </a:solidFill>
                <a:latin typeface="微軟正黑體" panose="020B0604030504040204" pitchFamily="34" charset="-120"/>
                <a:ea typeface="微軟正黑體" panose="020B0604030504040204" pitchFamily="34" charset="-120"/>
              </a:rPr>
              <a:t>萬元</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zh-TW" altLang="en-US" b="1" dirty="0">
              <a:solidFill>
                <a:srgbClr val="FF0000"/>
              </a:solidFill>
              <a:latin typeface="微軟正黑體" panose="020B0604030504040204" pitchFamily="34" charset="-120"/>
              <a:ea typeface="微軟正黑體" panose="020B0604030504040204" pitchFamily="34" charset="-120"/>
            </a:endParaRPr>
          </a:p>
        </p:txBody>
      </p:sp>
      <p:pic>
        <p:nvPicPr>
          <p:cNvPr id="30" name="圖片 29">
            <a:extLst>
              <a:ext uri="{FF2B5EF4-FFF2-40B4-BE49-F238E27FC236}">
                <a16:creationId xmlns:a16="http://schemas.microsoft.com/office/drawing/2014/main" id="{805879EF-3AD2-4AA2-B5A4-43277A0596E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50270" y1="39216" x2="50270" y2="39216"/>
                        <a14:foregroundMark x1="51892" y1="46405" x2="51892" y2="46405"/>
                        <a14:foregroundMark x1="51351" y1="43791" x2="51351" y2="43791"/>
                        <a14:foregroundMark x1="51892" y1="73203" x2="51892" y2="73203"/>
                      </a14:backgroundRemoval>
                    </a14:imgEffect>
                  </a14:imgLayer>
                </a14:imgProps>
              </a:ext>
            </a:extLst>
          </a:blip>
          <a:stretch>
            <a:fillRect/>
          </a:stretch>
        </p:blipFill>
        <p:spPr>
          <a:xfrm>
            <a:off x="4958730" y="1129027"/>
            <a:ext cx="641970" cy="530926"/>
          </a:xfrm>
          <a:prstGeom prst="rect">
            <a:avLst/>
          </a:prstGeom>
        </p:spPr>
      </p:pic>
    </p:spTree>
    <p:extLst>
      <p:ext uri="{BB962C8B-B14F-4D97-AF65-F5344CB8AC3E}">
        <p14:creationId xmlns:p14="http://schemas.microsoft.com/office/powerpoint/2010/main" val="1027342508"/>
      </p:ext>
    </p:extLst>
  </p:cSld>
  <p:clrMapOvr>
    <a:masterClrMapping/>
  </p:clrMapOvr>
  <p:transition>
    <p:wheel spokes="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接點 8"/>
          <p:cNvCxnSpPr>
            <a:cxnSpLocks/>
          </p:cNvCxnSpPr>
          <p:nvPr/>
        </p:nvCxnSpPr>
        <p:spPr>
          <a:xfrm>
            <a:off x="0" y="831478"/>
            <a:ext cx="9144000"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3" name="橢圓 32"/>
          <p:cNvSpPr/>
          <p:nvPr/>
        </p:nvSpPr>
        <p:spPr>
          <a:xfrm>
            <a:off x="8696325" y="6477000"/>
            <a:ext cx="323850" cy="323850"/>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華康魏碑體(P)"/>
              <a:ea typeface="微軟正黑體" pitchFamily="34" charset="-120"/>
            </a:endParaRPr>
          </a:p>
        </p:txBody>
      </p:sp>
      <p:sp>
        <p:nvSpPr>
          <p:cNvPr id="3" name="投影片編號版面配置區 2"/>
          <p:cNvSpPr>
            <a:spLocks noGrp="1"/>
          </p:cNvSpPr>
          <p:nvPr>
            <p:ph type="sldNum" sz="quarter" idx="12"/>
          </p:nvPr>
        </p:nvSpPr>
        <p:spPr>
          <a:xfrm>
            <a:off x="6962775" y="6456018"/>
            <a:ext cx="2057400" cy="365125"/>
          </a:xfrm>
        </p:spPr>
        <p:txBody>
          <a:bodyPr/>
          <a:lstStyle/>
          <a:p>
            <a:pPr>
              <a:defRPr/>
            </a:pPr>
            <a:fld id="{B62388E7-26EF-4714-A632-9B7D7908684B}" type="slidenum">
              <a:rPr lang="zh-TW" altLang="en-US" sz="1800" smtClean="0">
                <a:solidFill>
                  <a:schemeClr val="tx1">
                    <a:lumMod val="65000"/>
                    <a:lumOff val="35000"/>
                  </a:schemeClr>
                </a:solidFill>
              </a:rPr>
              <a:pPr>
                <a:defRPr/>
              </a:pPr>
              <a:t>4</a:t>
            </a:fld>
            <a:endParaRPr lang="zh-TW" altLang="en-US" sz="1800" dirty="0">
              <a:solidFill>
                <a:schemeClr val="tx1">
                  <a:lumMod val="65000"/>
                  <a:lumOff val="35000"/>
                </a:schemeClr>
              </a:solidFill>
            </a:endParaRPr>
          </a:p>
        </p:txBody>
      </p:sp>
      <p:sp>
        <p:nvSpPr>
          <p:cNvPr id="14" name="文字方塊 13">
            <a:extLst>
              <a:ext uri="{FF2B5EF4-FFF2-40B4-BE49-F238E27FC236}">
                <a16:creationId xmlns:a16="http://schemas.microsoft.com/office/drawing/2014/main" id="{6C8078ED-7C3F-4D0E-8CB1-381655D4DD65}"/>
              </a:ext>
            </a:extLst>
          </p:cNvPr>
          <p:cNvSpPr txBox="1"/>
          <p:nvPr/>
        </p:nvSpPr>
        <p:spPr>
          <a:xfrm>
            <a:off x="1631191" y="88478"/>
            <a:ext cx="7074188" cy="646331"/>
          </a:xfrm>
          <a:prstGeom prst="rect">
            <a:avLst/>
          </a:prstGeom>
          <a:noFill/>
        </p:spPr>
        <p:txBody>
          <a:bodyPr wrap="square" rtlCol="0">
            <a:spAutoFit/>
          </a:bodyPr>
          <a:lstStyle/>
          <a:p>
            <a:pPr algn="ctr"/>
            <a:r>
              <a:rPr lang="zh-TW" altLang="en-US" sz="3600" dirty="0">
                <a:ln w="12700">
                  <a:solidFill>
                    <a:schemeClr val="bg1"/>
                  </a:solidFill>
                </a:ln>
                <a:solidFill>
                  <a:schemeClr val="tx2">
                    <a:lumMod val="75000"/>
                  </a:schemeClr>
                </a:solidFill>
                <a:effectLst>
                  <a:outerShdw blurRad="38100" dist="38100" dir="2700000" algn="tl">
                    <a:srgbClr val="000000">
                      <a:alpha val="43137"/>
                    </a:srgbClr>
                  </a:outerShdw>
                </a:effectLst>
                <a:latin typeface="華康新特黑體" panose="02010609010101010101" pitchFamily="49" charset="-120"/>
                <a:ea typeface="華康新特黑體" panose="02010609010101010101" pitchFamily="49" charset="-120"/>
                <a:cs typeface="+mj-cs"/>
              </a:rPr>
              <a:t>貳、業務查核重點</a:t>
            </a:r>
          </a:p>
        </p:txBody>
      </p:sp>
      <p:pic>
        <p:nvPicPr>
          <p:cNvPr id="8" name="圖片 7">
            <a:extLst>
              <a:ext uri="{FF2B5EF4-FFF2-40B4-BE49-F238E27FC236}">
                <a16:creationId xmlns:a16="http://schemas.microsoft.com/office/drawing/2014/main" id="{0442D9A7-EA03-4C26-A3BF-D88DDB6F6B92}"/>
              </a:ext>
            </a:extLst>
          </p:cNvPr>
          <p:cNvPicPr>
            <a:picLocks noChangeAspect="1"/>
          </p:cNvPicPr>
          <p:nvPr/>
        </p:nvPicPr>
        <p:blipFill>
          <a:blip r:embed="rId3"/>
          <a:stretch>
            <a:fillRect/>
          </a:stretch>
        </p:blipFill>
        <p:spPr>
          <a:xfrm>
            <a:off x="1089928" y="1904859"/>
            <a:ext cx="7202364" cy="4953141"/>
          </a:xfrm>
          <a:prstGeom prst="rect">
            <a:avLst/>
          </a:prstGeom>
          <a:ln>
            <a:solidFill>
              <a:schemeClr val="tx1"/>
            </a:solidFill>
          </a:ln>
        </p:spPr>
      </p:pic>
      <p:sp>
        <p:nvSpPr>
          <p:cNvPr id="16" name="文字方塊 15">
            <a:extLst>
              <a:ext uri="{FF2B5EF4-FFF2-40B4-BE49-F238E27FC236}">
                <a16:creationId xmlns:a16="http://schemas.microsoft.com/office/drawing/2014/main" id="{E1650EBD-21DA-4E12-8E25-D3456CC808DB}"/>
              </a:ext>
            </a:extLst>
          </p:cNvPr>
          <p:cNvSpPr txBox="1"/>
          <p:nvPr/>
        </p:nvSpPr>
        <p:spPr>
          <a:xfrm>
            <a:off x="367326" y="1022975"/>
            <a:ext cx="3643360" cy="547714"/>
          </a:xfrm>
          <a:prstGeom prst="rect">
            <a:avLst/>
          </a:prstGeom>
          <a:solidFill>
            <a:schemeClr val="accent2"/>
          </a:solidFill>
        </p:spPr>
        <p:txBody>
          <a:bodyPr wrap="square" rtlCol="0">
            <a:spAutoFit/>
          </a:bodyPr>
          <a:lstStyle/>
          <a:p>
            <a:pPr marL="266700" indent="-176213">
              <a:lnSpc>
                <a:spcPts val="4000"/>
              </a:lnSpc>
            </a:pPr>
            <a:r>
              <a:rPr lang="zh-TW" altLang="en-US" sz="2400" b="1" dirty="0">
                <a:solidFill>
                  <a:schemeClr val="bg1"/>
                </a:solidFill>
                <a:latin typeface="微軟正黑體" panose="020B0604030504040204" pitchFamily="34" charset="-120"/>
                <a:ea typeface="微軟正黑體" panose="020B0604030504040204" pitchFamily="34" charset="-120"/>
              </a:rPr>
              <a:t>經紀業許可文件（影本）</a:t>
            </a:r>
            <a:endParaRPr lang="en-US" altLang="zh-TW" sz="2400" b="1" dirty="0">
              <a:solidFill>
                <a:schemeClr val="bg1"/>
              </a:solidFill>
              <a:latin typeface="微軟正黑體" panose="020B0604030504040204" pitchFamily="34" charset="-120"/>
              <a:ea typeface="微軟正黑體" panose="020B0604030504040204" pitchFamily="34" charset="-120"/>
            </a:endParaRPr>
          </a:p>
        </p:txBody>
      </p:sp>
      <p:sp>
        <p:nvSpPr>
          <p:cNvPr id="11" name="矩形 10">
            <a:extLst>
              <a:ext uri="{FF2B5EF4-FFF2-40B4-BE49-F238E27FC236}">
                <a16:creationId xmlns:a16="http://schemas.microsoft.com/office/drawing/2014/main" id="{A7353774-98C3-40FB-8630-4AD200744B16}"/>
              </a:ext>
            </a:extLst>
          </p:cNvPr>
          <p:cNvSpPr/>
          <p:nvPr/>
        </p:nvSpPr>
        <p:spPr>
          <a:xfrm>
            <a:off x="1714499" y="3694712"/>
            <a:ext cx="2552701" cy="7524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a:extLst>
              <a:ext uri="{FF2B5EF4-FFF2-40B4-BE49-F238E27FC236}">
                <a16:creationId xmlns:a16="http://schemas.microsoft.com/office/drawing/2014/main" id="{75F82AF8-2E56-4C86-99E2-D3E2E3D32F4D}"/>
              </a:ext>
            </a:extLst>
          </p:cNvPr>
          <p:cNvSpPr txBox="1"/>
          <p:nvPr/>
        </p:nvSpPr>
        <p:spPr>
          <a:xfrm>
            <a:off x="2385850" y="3323430"/>
            <a:ext cx="2081375" cy="369332"/>
          </a:xfrm>
          <a:prstGeom prst="rect">
            <a:avLst/>
          </a:prstGeom>
          <a:noFill/>
        </p:spPr>
        <p:txBody>
          <a:bodyPr wrap="square" rtlCol="0">
            <a:spAutoFit/>
          </a:bodyPr>
          <a:lstStyle/>
          <a:p>
            <a:r>
              <a:rPr lang="zh-TW" altLang="en-US" b="1" dirty="0">
                <a:solidFill>
                  <a:srgbClr val="FF0000"/>
                </a:solidFill>
                <a:latin typeface="微軟正黑體" panose="020B0604030504040204" pitchFamily="34" charset="-120"/>
                <a:ea typeface="微軟正黑體" panose="020B0604030504040204" pitchFamily="34" charset="-120"/>
              </a:rPr>
              <a:t>本府准予許可函文</a:t>
            </a:r>
          </a:p>
        </p:txBody>
      </p:sp>
      <p:pic>
        <p:nvPicPr>
          <p:cNvPr id="13" name="圖片 12" descr="一張含有 字型, 圖形, 筆跡, 文字 的圖片&#10;&#10;自動產生的描述">
            <a:extLst>
              <a:ext uri="{FF2B5EF4-FFF2-40B4-BE49-F238E27FC236}">
                <a16:creationId xmlns:a16="http://schemas.microsoft.com/office/drawing/2014/main" id="{B44F4490-1080-4CCE-A5D7-15F1890A07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550" y="127488"/>
            <a:ext cx="1711381" cy="533877"/>
          </a:xfrm>
          <a:prstGeom prst="rect">
            <a:avLst/>
          </a:prstGeom>
        </p:spPr>
      </p:pic>
      <p:sp>
        <p:nvSpPr>
          <p:cNvPr id="15" name="文字方塊 14">
            <a:extLst>
              <a:ext uri="{FF2B5EF4-FFF2-40B4-BE49-F238E27FC236}">
                <a16:creationId xmlns:a16="http://schemas.microsoft.com/office/drawing/2014/main" id="{0EE25479-304D-417E-9B56-254889354B8B}"/>
              </a:ext>
            </a:extLst>
          </p:cNvPr>
          <p:cNvSpPr txBox="1"/>
          <p:nvPr/>
        </p:nvSpPr>
        <p:spPr>
          <a:xfrm>
            <a:off x="4267200" y="1001592"/>
            <a:ext cx="4591050" cy="708527"/>
          </a:xfrm>
          <a:prstGeom prst="rect">
            <a:avLst/>
          </a:prstGeom>
          <a:noFill/>
        </p:spPr>
        <p:txBody>
          <a:bodyPr wrap="square">
            <a:spAutoFit/>
          </a:bodyPr>
          <a:lstStyle/>
          <a:p>
            <a:pPr marL="285750" indent="-285750">
              <a:lnSpc>
                <a:spcPts val="2500"/>
              </a:lnSpc>
              <a:buFont typeface="Wingdings" panose="05000000000000000000" pitchFamily="2" charset="2"/>
              <a:buChar char="u"/>
            </a:pPr>
            <a:r>
              <a:rPr lang="zh-TW" altLang="en-US" dirty="0">
                <a:solidFill>
                  <a:srgbClr val="0000FF"/>
                </a:solidFill>
                <a:latin typeface="華康粗圓體" panose="020F0709000000000000" pitchFamily="49" charset="-120"/>
                <a:ea typeface="華康粗圓體" panose="020F0709000000000000" pitchFamily="49" charset="-120"/>
              </a:rPr>
              <a:t>細則</a:t>
            </a:r>
            <a:r>
              <a:rPr lang="en-US" altLang="zh-TW" dirty="0">
                <a:solidFill>
                  <a:srgbClr val="0000FF"/>
                </a:solidFill>
                <a:latin typeface="華康粗圓體" panose="020F0709000000000000" pitchFamily="49" charset="-120"/>
                <a:ea typeface="華康粗圓體" panose="020F0709000000000000" pitchFamily="49" charset="-120"/>
              </a:rPr>
              <a:t>2</a:t>
            </a:r>
            <a:r>
              <a:rPr lang="zh-TW" altLang="en-US" dirty="0">
                <a:solidFill>
                  <a:srgbClr val="0000FF"/>
                </a:solidFill>
                <a:latin typeface="華康粗圓體" panose="020F0709000000000000" pitchFamily="49" charset="-120"/>
                <a:ea typeface="華康粗圓體" panose="020F0709000000000000" pitchFamily="49" charset="-120"/>
              </a:rPr>
              <a:t>：經營不動產經紀業者應向所在地直轄市或縣（市）主管機關申請許可。</a:t>
            </a:r>
          </a:p>
        </p:txBody>
      </p:sp>
    </p:spTree>
    <p:extLst>
      <p:ext uri="{BB962C8B-B14F-4D97-AF65-F5344CB8AC3E}">
        <p14:creationId xmlns:p14="http://schemas.microsoft.com/office/powerpoint/2010/main" val="897787045"/>
      </p:ext>
    </p:extLst>
  </p:cSld>
  <p:clrMapOvr>
    <a:masterClrMapping/>
  </p:clrMapOvr>
  <p:transition>
    <p:wheel spokes="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83B68E3E-BC74-4999-8883-352FB96E1076}"/>
              </a:ext>
            </a:extLst>
          </p:cNvPr>
          <p:cNvPicPr>
            <a:picLocks noChangeAspect="1"/>
          </p:cNvPicPr>
          <p:nvPr/>
        </p:nvPicPr>
        <p:blipFill rotWithShape="1">
          <a:blip r:embed="rId3"/>
          <a:srcRect l="1" t="2508" r="581" b="3868"/>
          <a:stretch/>
        </p:blipFill>
        <p:spPr>
          <a:xfrm>
            <a:off x="628475" y="1758324"/>
            <a:ext cx="3872037" cy="5029902"/>
          </a:xfrm>
          <a:prstGeom prst="rect">
            <a:avLst/>
          </a:prstGeom>
        </p:spPr>
      </p:pic>
      <p:pic>
        <p:nvPicPr>
          <p:cNvPr id="7" name="圖片 6">
            <a:extLst>
              <a:ext uri="{FF2B5EF4-FFF2-40B4-BE49-F238E27FC236}">
                <a16:creationId xmlns:a16="http://schemas.microsoft.com/office/drawing/2014/main" id="{80FF0707-9BBB-4FEE-AD18-284D200EF80A}"/>
              </a:ext>
            </a:extLst>
          </p:cNvPr>
          <p:cNvPicPr>
            <a:picLocks noChangeAspect="1"/>
          </p:cNvPicPr>
          <p:nvPr/>
        </p:nvPicPr>
        <p:blipFill>
          <a:blip r:embed="rId4"/>
          <a:stretch>
            <a:fillRect/>
          </a:stretch>
        </p:blipFill>
        <p:spPr>
          <a:xfrm>
            <a:off x="4897426" y="1560723"/>
            <a:ext cx="3696216" cy="5029902"/>
          </a:xfrm>
          <a:prstGeom prst="rect">
            <a:avLst/>
          </a:prstGeom>
        </p:spPr>
      </p:pic>
      <p:cxnSp>
        <p:nvCxnSpPr>
          <p:cNvPr id="9" name="直線接點 8"/>
          <p:cNvCxnSpPr>
            <a:cxnSpLocks/>
          </p:cNvCxnSpPr>
          <p:nvPr/>
        </p:nvCxnSpPr>
        <p:spPr>
          <a:xfrm>
            <a:off x="0" y="831478"/>
            <a:ext cx="9144000"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3" name="橢圓 32"/>
          <p:cNvSpPr/>
          <p:nvPr/>
        </p:nvSpPr>
        <p:spPr>
          <a:xfrm>
            <a:off x="8696325" y="6477000"/>
            <a:ext cx="323850" cy="323850"/>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華康魏碑體(P)"/>
              <a:ea typeface="微軟正黑體" pitchFamily="34" charset="-120"/>
            </a:endParaRPr>
          </a:p>
        </p:txBody>
      </p:sp>
      <p:sp>
        <p:nvSpPr>
          <p:cNvPr id="3" name="投影片編號版面配置區 2"/>
          <p:cNvSpPr>
            <a:spLocks noGrp="1"/>
          </p:cNvSpPr>
          <p:nvPr>
            <p:ph type="sldNum" sz="quarter" idx="12"/>
          </p:nvPr>
        </p:nvSpPr>
        <p:spPr>
          <a:xfrm>
            <a:off x="6962775" y="6456018"/>
            <a:ext cx="2057400" cy="365125"/>
          </a:xfrm>
        </p:spPr>
        <p:txBody>
          <a:bodyPr/>
          <a:lstStyle/>
          <a:p>
            <a:pPr>
              <a:defRPr/>
            </a:pPr>
            <a:fld id="{B62388E7-26EF-4714-A632-9B7D7908684B}" type="slidenum">
              <a:rPr lang="zh-TW" altLang="en-US" sz="1800" smtClean="0">
                <a:solidFill>
                  <a:schemeClr val="tx1">
                    <a:lumMod val="65000"/>
                    <a:lumOff val="35000"/>
                  </a:schemeClr>
                </a:solidFill>
              </a:rPr>
              <a:pPr>
                <a:defRPr/>
              </a:pPr>
              <a:t>5</a:t>
            </a:fld>
            <a:endParaRPr lang="zh-TW" altLang="en-US" sz="1800" dirty="0">
              <a:solidFill>
                <a:schemeClr val="tx1">
                  <a:lumMod val="65000"/>
                  <a:lumOff val="35000"/>
                </a:schemeClr>
              </a:solidFill>
            </a:endParaRPr>
          </a:p>
        </p:txBody>
      </p:sp>
      <p:sp>
        <p:nvSpPr>
          <p:cNvPr id="14" name="文字方塊 13">
            <a:extLst>
              <a:ext uri="{FF2B5EF4-FFF2-40B4-BE49-F238E27FC236}">
                <a16:creationId xmlns:a16="http://schemas.microsoft.com/office/drawing/2014/main" id="{6C8078ED-7C3F-4D0E-8CB1-381655D4DD65}"/>
              </a:ext>
            </a:extLst>
          </p:cNvPr>
          <p:cNvSpPr txBox="1"/>
          <p:nvPr/>
        </p:nvSpPr>
        <p:spPr>
          <a:xfrm>
            <a:off x="1631191" y="88478"/>
            <a:ext cx="7074188" cy="646331"/>
          </a:xfrm>
          <a:prstGeom prst="rect">
            <a:avLst/>
          </a:prstGeom>
          <a:noFill/>
        </p:spPr>
        <p:txBody>
          <a:bodyPr wrap="square" rtlCol="0">
            <a:spAutoFit/>
          </a:bodyPr>
          <a:lstStyle/>
          <a:p>
            <a:pPr algn="ctr"/>
            <a:r>
              <a:rPr lang="zh-TW" altLang="en-US" sz="3600" dirty="0">
                <a:ln w="12700">
                  <a:solidFill>
                    <a:schemeClr val="bg1"/>
                  </a:solidFill>
                </a:ln>
                <a:solidFill>
                  <a:schemeClr val="tx2">
                    <a:lumMod val="75000"/>
                  </a:schemeClr>
                </a:solidFill>
                <a:effectLst>
                  <a:outerShdw blurRad="38100" dist="38100" dir="2700000" algn="tl">
                    <a:srgbClr val="000000">
                      <a:alpha val="43137"/>
                    </a:srgbClr>
                  </a:outerShdw>
                </a:effectLst>
                <a:latin typeface="華康新特黑體" panose="02010609010101010101" pitchFamily="49" charset="-120"/>
                <a:ea typeface="華康新特黑體" panose="02010609010101010101" pitchFamily="49" charset="-120"/>
                <a:cs typeface="+mj-cs"/>
              </a:rPr>
              <a:t>貳、業務查核重點</a:t>
            </a:r>
          </a:p>
        </p:txBody>
      </p:sp>
      <p:sp>
        <p:nvSpPr>
          <p:cNvPr id="15" name="矩形 14">
            <a:extLst>
              <a:ext uri="{FF2B5EF4-FFF2-40B4-BE49-F238E27FC236}">
                <a16:creationId xmlns:a16="http://schemas.microsoft.com/office/drawing/2014/main" id="{53D069F9-0D7A-4AD3-990F-AE275E81A4CB}"/>
              </a:ext>
            </a:extLst>
          </p:cNvPr>
          <p:cNvSpPr/>
          <p:nvPr/>
        </p:nvSpPr>
        <p:spPr>
          <a:xfrm>
            <a:off x="1764437" y="4273275"/>
            <a:ext cx="1825059" cy="5674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a:extLst>
              <a:ext uri="{FF2B5EF4-FFF2-40B4-BE49-F238E27FC236}">
                <a16:creationId xmlns:a16="http://schemas.microsoft.com/office/drawing/2014/main" id="{E7BA6EEA-2C21-4BA6-966E-B1E9BB1707D8}"/>
              </a:ext>
            </a:extLst>
          </p:cNvPr>
          <p:cNvSpPr/>
          <p:nvPr/>
        </p:nvSpPr>
        <p:spPr>
          <a:xfrm>
            <a:off x="5320892" y="2920758"/>
            <a:ext cx="1519781" cy="1333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文字方塊 17">
            <a:extLst>
              <a:ext uri="{FF2B5EF4-FFF2-40B4-BE49-F238E27FC236}">
                <a16:creationId xmlns:a16="http://schemas.microsoft.com/office/drawing/2014/main" id="{C22AF631-9647-43E7-B1A1-127DA6AB5A7A}"/>
              </a:ext>
            </a:extLst>
          </p:cNvPr>
          <p:cNvSpPr txBox="1"/>
          <p:nvPr/>
        </p:nvSpPr>
        <p:spPr>
          <a:xfrm>
            <a:off x="-230814" y="4032404"/>
            <a:ext cx="2073331" cy="530017"/>
          </a:xfrm>
          <a:prstGeom prst="rect">
            <a:avLst/>
          </a:prstGeom>
          <a:noFill/>
        </p:spPr>
        <p:txBody>
          <a:bodyPr wrap="square">
            <a:spAutoFit/>
          </a:bodyPr>
          <a:lstStyle/>
          <a:p>
            <a:pPr marL="266700">
              <a:lnSpc>
                <a:spcPts val="4000"/>
              </a:lnSpc>
            </a:pPr>
            <a:r>
              <a:rPr lang="zh-TW" altLang="en-US" b="1" dirty="0">
                <a:solidFill>
                  <a:srgbClr val="FF0000"/>
                </a:solidFill>
                <a:latin typeface="微軟正黑體" panose="020B0604030504040204" pitchFamily="34" charset="-120"/>
                <a:ea typeface="微軟正黑體" panose="020B0604030504040204" pitchFamily="34" charset="-120"/>
              </a:rPr>
              <a:t>應在有效期限內</a:t>
            </a:r>
            <a:endParaRPr lang="en-US" altLang="zh-TW" b="1" dirty="0">
              <a:solidFill>
                <a:srgbClr val="FF0000"/>
              </a:solidFill>
              <a:latin typeface="微軟正黑體" panose="020B0604030504040204" pitchFamily="34" charset="-120"/>
              <a:ea typeface="微軟正黑體" panose="020B0604030504040204" pitchFamily="34" charset="-120"/>
            </a:endParaRPr>
          </a:p>
        </p:txBody>
      </p:sp>
      <p:sp>
        <p:nvSpPr>
          <p:cNvPr id="20" name="文字方塊 19">
            <a:extLst>
              <a:ext uri="{FF2B5EF4-FFF2-40B4-BE49-F238E27FC236}">
                <a16:creationId xmlns:a16="http://schemas.microsoft.com/office/drawing/2014/main" id="{459EF34B-B1C1-45C1-8525-08C896F95E99}"/>
              </a:ext>
            </a:extLst>
          </p:cNvPr>
          <p:cNvSpPr txBox="1"/>
          <p:nvPr/>
        </p:nvSpPr>
        <p:spPr>
          <a:xfrm>
            <a:off x="3597168" y="2466469"/>
            <a:ext cx="2117832" cy="530017"/>
          </a:xfrm>
          <a:prstGeom prst="rect">
            <a:avLst/>
          </a:prstGeom>
          <a:noFill/>
        </p:spPr>
        <p:txBody>
          <a:bodyPr wrap="square">
            <a:spAutoFit/>
          </a:bodyPr>
          <a:lstStyle/>
          <a:p>
            <a:pPr marL="266700">
              <a:lnSpc>
                <a:spcPts val="4000"/>
              </a:lnSpc>
            </a:pPr>
            <a:r>
              <a:rPr lang="zh-TW" altLang="en-US" b="1" dirty="0">
                <a:solidFill>
                  <a:srgbClr val="FF0000"/>
                </a:solidFill>
                <a:latin typeface="微軟正黑體" panose="020B0604030504040204" pitchFamily="34" charset="-120"/>
                <a:ea typeface="微軟正黑體" panose="020B0604030504040204" pitchFamily="34" charset="-120"/>
              </a:rPr>
              <a:t>應在有效期限內</a:t>
            </a:r>
            <a:endParaRPr lang="en-US" altLang="zh-TW" b="1" dirty="0">
              <a:solidFill>
                <a:srgbClr val="FF0000"/>
              </a:solidFill>
              <a:latin typeface="微軟正黑體" panose="020B0604030504040204" pitchFamily="34" charset="-120"/>
              <a:ea typeface="微軟正黑體" panose="020B0604030504040204" pitchFamily="34" charset="-120"/>
            </a:endParaRPr>
          </a:p>
        </p:txBody>
      </p:sp>
      <p:pic>
        <p:nvPicPr>
          <p:cNvPr id="19" name="圖片 18" descr="一張含有 字型, 圖形, 筆跡, 文字 的圖片&#10;&#10;自動產生的描述">
            <a:extLst>
              <a:ext uri="{FF2B5EF4-FFF2-40B4-BE49-F238E27FC236}">
                <a16:creationId xmlns:a16="http://schemas.microsoft.com/office/drawing/2014/main" id="{5C0965F4-F00A-47D2-88DB-02B6EFA086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550" y="127488"/>
            <a:ext cx="1711381" cy="533877"/>
          </a:xfrm>
          <a:prstGeom prst="rect">
            <a:avLst/>
          </a:prstGeom>
        </p:spPr>
      </p:pic>
      <p:pic>
        <p:nvPicPr>
          <p:cNvPr id="6" name="圖片 5">
            <a:extLst>
              <a:ext uri="{FF2B5EF4-FFF2-40B4-BE49-F238E27FC236}">
                <a16:creationId xmlns:a16="http://schemas.microsoft.com/office/drawing/2014/main" id="{08EBBEE9-A21A-4CE5-B67C-04AEEE8CBFD1}"/>
              </a:ext>
            </a:extLst>
          </p:cNvPr>
          <p:cNvPicPr>
            <a:picLocks noChangeAspect="1"/>
          </p:cNvPicPr>
          <p:nvPr/>
        </p:nvPicPr>
        <p:blipFill>
          <a:blip r:embed="rId6"/>
          <a:stretch>
            <a:fillRect/>
          </a:stretch>
        </p:blipFill>
        <p:spPr>
          <a:xfrm>
            <a:off x="7244893" y="2331899"/>
            <a:ext cx="672742" cy="781050"/>
          </a:xfrm>
          <a:prstGeom prst="rect">
            <a:avLst/>
          </a:prstGeom>
        </p:spPr>
      </p:pic>
      <p:sp>
        <p:nvSpPr>
          <p:cNvPr id="22" name="文字方塊 21">
            <a:extLst>
              <a:ext uri="{FF2B5EF4-FFF2-40B4-BE49-F238E27FC236}">
                <a16:creationId xmlns:a16="http://schemas.microsoft.com/office/drawing/2014/main" id="{8B781E98-24A4-4D60-89D8-2C133FABCC73}"/>
              </a:ext>
            </a:extLst>
          </p:cNvPr>
          <p:cNvSpPr txBox="1"/>
          <p:nvPr/>
        </p:nvSpPr>
        <p:spPr>
          <a:xfrm>
            <a:off x="374371" y="1056348"/>
            <a:ext cx="4004331" cy="547714"/>
          </a:xfrm>
          <a:prstGeom prst="rect">
            <a:avLst/>
          </a:prstGeom>
          <a:solidFill>
            <a:schemeClr val="accent3"/>
          </a:solidFill>
        </p:spPr>
        <p:txBody>
          <a:bodyPr wrap="square" rtlCol="0">
            <a:spAutoFit/>
          </a:bodyPr>
          <a:lstStyle/>
          <a:p>
            <a:pPr marL="266700" indent="-176213">
              <a:lnSpc>
                <a:spcPts val="4000"/>
              </a:lnSpc>
            </a:pPr>
            <a:r>
              <a:rPr lang="zh-TW" altLang="en-US" sz="2400" b="1" dirty="0">
                <a:solidFill>
                  <a:schemeClr val="bg1"/>
                </a:solidFill>
                <a:latin typeface="微軟正黑體" panose="020B0604030504040204" pitchFamily="34" charset="-120"/>
                <a:ea typeface="微軟正黑體" panose="020B0604030504040204" pitchFamily="34" charset="-120"/>
              </a:rPr>
              <a:t>同業公會會員證書（影本）</a:t>
            </a:r>
            <a:endParaRPr lang="en-US" altLang="zh-TW" sz="2400" b="1" dirty="0">
              <a:solidFill>
                <a:schemeClr val="bg1"/>
              </a:solidFill>
              <a:latin typeface="微軟正黑體" panose="020B0604030504040204" pitchFamily="34" charset="-120"/>
              <a:ea typeface="微軟正黑體" panose="020B0604030504040204" pitchFamily="34" charset="-120"/>
            </a:endParaRPr>
          </a:p>
        </p:txBody>
      </p:sp>
      <p:sp>
        <p:nvSpPr>
          <p:cNvPr id="23" name="文字方塊 22">
            <a:extLst>
              <a:ext uri="{FF2B5EF4-FFF2-40B4-BE49-F238E27FC236}">
                <a16:creationId xmlns:a16="http://schemas.microsoft.com/office/drawing/2014/main" id="{8629F1F6-66A7-4926-829D-1468752B1D99}"/>
              </a:ext>
            </a:extLst>
          </p:cNvPr>
          <p:cNvSpPr txBox="1"/>
          <p:nvPr/>
        </p:nvSpPr>
        <p:spPr>
          <a:xfrm>
            <a:off x="4838507" y="1056348"/>
            <a:ext cx="4004331" cy="547714"/>
          </a:xfrm>
          <a:prstGeom prst="rect">
            <a:avLst/>
          </a:prstGeom>
          <a:solidFill>
            <a:schemeClr val="accent4"/>
          </a:solidFill>
        </p:spPr>
        <p:txBody>
          <a:bodyPr wrap="square" rtlCol="0">
            <a:spAutoFit/>
          </a:bodyPr>
          <a:lstStyle/>
          <a:p>
            <a:pPr marL="266700" indent="-176213">
              <a:lnSpc>
                <a:spcPts val="4000"/>
              </a:lnSpc>
            </a:pPr>
            <a:r>
              <a:rPr lang="zh-TW" altLang="en-US" sz="2400" b="1" dirty="0">
                <a:solidFill>
                  <a:schemeClr val="bg1"/>
                </a:solidFill>
                <a:latin typeface="微軟正黑體" panose="020B0604030504040204" pitchFamily="34" charset="-120"/>
                <a:ea typeface="微軟正黑體" panose="020B0604030504040204" pitchFamily="34" charset="-120"/>
              </a:rPr>
              <a:t>不動產經紀人證書（影本）</a:t>
            </a:r>
            <a:endParaRPr lang="en-US" altLang="zh-TW" sz="24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896117470"/>
      </p:ext>
    </p:extLst>
  </p:cSld>
  <p:clrMapOvr>
    <a:masterClrMapping/>
  </p:clrMapOvr>
  <p:transition>
    <p:wheel spokes="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接點 8"/>
          <p:cNvCxnSpPr>
            <a:cxnSpLocks/>
          </p:cNvCxnSpPr>
          <p:nvPr/>
        </p:nvCxnSpPr>
        <p:spPr>
          <a:xfrm>
            <a:off x="0" y="831478"/>
            <a:ext cx="9144000"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3" name="橢圓 32"/>
          <p:cNvSpPr/>
          <p:nvPr/>
        </p:nvSpPr>
        <p:spPr>
          <a:xfrm>
            <a:off x="8696325" y="6477000"/>
            <a:ext cx="323850" cy="323850"/>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華康魏碑體(P)"/>
              <a:ea typeface="微軟正黑體" pitchFamily="34" charset="-120"/>
            </a:endParaRPr>
          </a:p>
        </p:txBody>
      </p:sp>
      <p:sp>
        <p:nvSpPr>
          <p:cNvPr id="3" name="投影片編號版面配置區 2"/>
          <p:cNvSpPr>
            <a:spLocks noGrp="1"/>
          </p:cNvSpPr>
          <p:nvPr>
            <p:ph type="sldNum" sz="quarter" idx="12"/>
          </p:nvPr>
        </p:nvSpPr>
        <p:spPr>
          <a:xfrm>
            <a:off x="6962775" y="6456018"/>
            <a:ext cx="2057400" cy="365125"/>
          </a:xfrm>
        </p:spPr>
        <p:txBody>
          <a:bodyPr/>
          <a:lstStyle/>
          <a:p>
            <a:pPr>
              <a:defRPr/>
            </a:pPr>
            <a:fld id="{B62388E7-26EF-4714-A632-9B7D7908684B}" type="slidenum">
              <a:rPr lang="zh-TW" altLang="en-US" sz="1800" smtClean="0">
                <a:solidFill>
                  <a:schemeClr val="tx1">
                    <a:lumMod val="65000"/>
                    <a:lumOff val="35000"/>
                  </a:schemeClr>
                </a:solidFill>
              </a:rPr>
              <a:pPr>
                <a:defRPr/>
              </a:pPr>
              <a:t>6</a:t>
            </a:fld>
            <a:endParaRPr lang="zh-TW" altLang="en-US" sz="1800" dirty="0">
              <a:solidFill>
                <a:schemeClr val="tx1">
                  <a:lumMod val="65000"/>
                  <a:lumOff val="35000"/>
                </a:schemeClr>
              </a:solidFill>
            </a:endParaRPr>
          </a:p>
        </p:txBody>
      </p:sp>
      <p:sp>
        <p:nvSpPr>
          <p:cNvPr id="14" name="文字方塊 13">
            <a:extLst>
              <a:ext uri="{FF2B5EF4-FFF2-40B4-BE49-F238E27FC236}">
                <a16:creationId xmlns:a16="http://schemas.microsoft.com/office/drawing/2014/main" id="{6C8078ED-7C3F-4D0E-8CB1-381655D4DD65}"/>
              </a:ext>
            </a:extLst>
          </p:cNvPr>
          <p:cNvSpPr txBox="1"/>
          <p:nvPr/>
        </p:nvSpPr>
        <p:spPr>
          <a:xfrm>
            <a:off x="1631191" y="88478"/>
            <a:ext cx="7074188" cy="646331"/>
          </a:xfrm>
          <a:prstGeom prst="rect">
            <a:avLst/>
          </a:prstGeom>
          <a:noFill/>
        </p:spPr>
        <p:txBody>
          <a:bodyPr wrap="square" rtlCol="0">
            <a:spAutoFit/>
          </a:bodyPr>
          <a:lstStyle/>
          <a:p>
            <a:pPr algn="ctr"/>
            <a:r>
              <a:rPr lang="zh-TW" altLang="en-US" sz="3600" dirty="0">
                <a:ln w="12700">
                  <a:solidFill>
                    <a:schemeClr val="bg1"/>
                  </a:solidFill>
                </a:ln>
                <a:solidFill>
                  <a:schemeClr val="tx2">
                    <a:lumMod val="75000"/>
                  </a:schemeClr>
                </a:solidFill>
                <a:effectLst>
                  <a:outerShdw blurRad="38100" dist="38100" dir="2700000" algn="tl">
                    <a:srgbClr val="000000">
                      <a:alpha val="43137"/>
                    </a:srgbClr>
                  </a:outerShdw>
                </a:effectLst>
                <a:latin typeface="華康新特黑體" panose="02010609010101010101" pitchFamily="49" charset="-120"/>
                <a:ea typeface="華康新特黑體" panose="02010609010101010101" pitchFamily="49" charset="-120"/>
                <a:cs typeface="+mj-cs"/>
              </a:rPr>
              <a:t>貳、業務查核重點</a:t>
            </a:r>
          </a:p>
        </p:txBody>
      </p:sp>
      <p:pic>
        <p:nvPicPr>
          <p:cNvPr id="10" name="圖片 9" descr="一張含有 字型, 圖形, 筆跡, 文字 的圖片&#10;&#10;自動產生的描述">
            <a:extLst>
              <a:ext uri="{FF2B5EF4-FFF2-40B4-BE49-F238E27FC236}">
                <a16:creationId xmlns:a16="http://schemas.microsoft.com/office/drawing/2014/main" id="{1F143783-8E69-4BBE-B66C-4D72C3E3C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50" y="127488"/>
            <a:ext cx="1711381" cy="533877"/>
          </a:xfrm>
          <a:prstGeom prst="rect">
            <a:avLst/>
          </a:prstGeom>
        </p:spPr>
      </p:pic>
      <p:sp>
        <p:nvSpPr>
          <p:cNvPr id="16" name="文字方塊 15">
            <a:extLst>
              <a:ext uri="{FF2B5EF4-FFF2-40B4-BE49-F238E27FC236}">
                <a16:creationId xmlns:a16="http://schemas.microsoft.com/office/drawing/2014/main" id="{9C7509D1-9F7C-46D5-AA95-63B44F7CC5F3}"/>
              </a:ext>
            </a:extLst>
          </p:cNvPr>
          <p:cNvSpPr txBox="1"/>
          <p:nvPr/>
        </p:nvSpPr>
        <p:spPr>
          <a:xfrm>
            <a:off x="241625" y="1119611"/>
            <a:ext cx="8463754" cy="446276"/>
          </a:xfrm>
          <a:prstGeom prst="rect">
            <a:avLst/>
          </a:prstGeom>
          <a:noFill/>
        </p:spPr>
        <p:txBody>
          <a:bodyPr wrap="square">
            <a:spAutoFit/>
          </a:bodyPr>
          <a:lstStyle/>
          <a:p>
            <a:pPr marL="342900" indent="-342900">
              <a:buFont typeface="Wingdings" panose="05000000000000000000" pitchFamily="2" charset="2"/>
              <a:buChar char="u"/>
            </a:pPr>
            <a:r>
              <a:rPr lang="zh-TW" altLang="en-US" sz="2300" b="1" dirty="0">
                <a:latin typeface="微軟正黑體" panose="020B0604030504040204" pitchFamily="34" charset="-120"/>
                <a:ea typeface="微軟正黑體" panose="020B0604030504040204" pitchFamily="34" charset="-120"/>
              </a:rPr>
              <a:t>不動產經紀人證書</a:t>
            </a:r>
            <a:r>
              <a:rPr lang="zh-TW" altLang="en-US" sz="2300" b="1" dirty="0">
                <a:solidFill>
                  <a:srgbClr val="FF0000"/>
                </a:solidFill>
                <a:latin typeface="微軟正黑體" panose="020B0604030504040204" pitchFamily="34" charset="-120"/>
                <a:ea typeface="微軟正黑體" panose="020B0604030504040204" pitchFamily="34" charset="-120"/>
              </a:rPr>
              <a:t>逾期失效</a:t>
            </a:r>
            <a:r>
              <a:rPr lang="zh-TW" altLang="en-US" sz="2300" b="1" dirty="0">
                <a:latin typeface="微軟正黑體" panose="020B0604030504040204" pitchFamily="34" charset="-120"/>
                <a:ea typeface="微軟正黑體" panose="020B0604030504040204" pitchFamily="34" charset="-120"/>
              </a:rPr>
              <a:t>者，</a:t>
            </a:r>
            <a:r>
              <a:rPr lang="zh-TW" altLang="en-US" sz="2300" b="1" dirty="0">
                <a:solidFill>
                  <a:srgbClr val="FF0000"/>
                </a:solidFill>
                <a:latin typeface="微軟正黑體" panose="020B0604030504040204" pitchFamily="34" charset="-120"/>
                <a:ea typeface="微軟正黑體" panose="020B0604030504040204" pitchFamily="34" charset="-120"/>
              </a:rPr>
              <a:t>不得繼續執行不動產經紀業務</a:t>
            </a:r>
          </a:p>
        </p:txBody>
      </p:sp>
      <p:sp>
        <p:nvSpPr>
          <p:cNvPr id="17" name="文字方塊 16">
            <a:extLst>
              <a:ext uri="{FF2B5EF4-FFF2-40B4-BE49-F238E27FC236}">
                <a16:creationId xmlns:a16="http://schemas.microsoft.com/office/drawing/2014/main" id="{6A210A80-09FE-46D8-88EC-5A44E19660C4}"/>
              </a:ext>
            </a:extLst>
          </p:cNvPr>
          <p:cNvSpPr txBox="1"/>
          <p:nvPr/>
        </p:nvSpPr>
        <p:spPr>
          <a:xfrm>
            <a:off x="673732" y="1702958"/>
            <a:ext cx="8022593" cy="1064779"/>
          </a:xfrm>
          <a:prstGeom prst="rect">
            <a:avLst/>
          </a:prstGeom>
          <a:solidFill>
            <a:schemeClr val="accent3">
              <a:lumMod val="20000"/>
              <a:lumOff val="80000"/>
            </a:schemeClr>
          </a:solidFill>
        </p:spPr>
        <p:txBody>
          <a:bodyPr wrap="square">
            <a:spAutoFit/>
          </a:bodyPr>
          <a:lstStyle/>
          <a:p>
            <a:pPr>
              <a:lnSpc>
                <a:spcPts val="2600"/>
              </a:lnSpc>
            </a:pPr>
            <a:r>
              <a:rPr lang="zh-TW" altLang="en-US" b="1" dirty="0">
                <a:solidFill>
                  <a:sysClr val="windowText" lastClr="000000"/>
                </a:solidFill>
                <a:latin typeface="Microsoft JhengHei UI" panose="020B0604030504040204" pitchFamily="34" charset="-120"/>
                <a:ea typeface="Microsoft JhengHei UI" panose="020B0604030504040204" pitchFamily="34" charset="-120"/>
              </a:rPr>
              <a:t>內政部</a:t>
            </a:r>
            <a:r>
              <a:rPr lang="en-US" altLang="zh-TW" b="1" dirty="0">
                <a:solidFill>
                  <a:sysClr val="windowText" lastClr="000000"/>
                </a:solidFill>
                <a:latin typeface="Microsoft JhengHei UI" panose="020B0604030504040204" pitchFamily="34" charset="-120"/>
                <a:ea typeface="Microsoft JhengHei UI" panose="020B0604030504040204" pitchFamily="34" charset="-120"/>
              </a:rPr>
              <a:t>96</a:t>
            </a:r>
            <a:r>
              <a:rPr lang="zh-TW" altLang="en-US" b="1" dirty="0">
                <a:solidFill>
                  <a:sysClr val="windowText" lastClr="000000"/>
                </a:solidFill>
                <a:latin typeface="Microsoft JhengHei UI" panose="020B0604030504040204" pitchFamily="34" charset="-120"/>
                <a:ea typeface="Microsoft JhengHei UI" panose="020B0604030504040204" pitchFamily="34" charset="-120"/>
              </a:rPr>
              <a:t>年</a:t>
            </a:r>
            <a:r>
              <a:rPr lang="en-US" altLang="zh-TW" b="1" dirty="0">
                <a:solidFill>
                  <a:sysClr val="windowText" lastClr="000000"/>
                </a:solidFill>
                <a:latin typeface="Microsoft JhengHei UI" panose="020B0604030504040204" pitchFamily="34" charset="-120"/>
                <a:ea typeface="Microsoft JhengHei UI" panose="020B0604030504040204" pitchFamily="34" charset="-120"/>
              </a:rPr>
              <a:t>1</a:t>
            </a:r>
            <a:r>
              <a:rPr lang="zh-TW" altLang="en-US" b="1" dirty="0">
                <a:solidFill>
                  <a:sysClr val="windowText" lastClr="000000"/>
                </a:solidFill>
                <a:latin typeface="Microsoft JhengHei UI" panose="020B0604030504040204" pitchFamily="34" charset="-120"/>
                <a:ea typeface="Microsoft JhengHei UI" panose="020B0604030504040204" pitchFamily="34" charset="-120"/>
              </a:rPr>
              <a:t>月</a:t>
            </a:r>
            <a:r>
              <a:rPr lang="en-US" altLang="zh-TW" b="1" dirty="0">
                <a:solidFill>
                  <a:sysClr val="windowText" lastClr="000000"/>
                </a:solidFill>
                <a:latin typeface="Microsoft JhengHei UI" panose="020B0604030504040204" pitchFamily="34" charset="-120"/>
                <a:ea typeface="Microsoft JhengHei UI" panose="020B0604030504040204" pitchFamily="34" charset="-120"/>
              </a:rPr>
              <a:t>2</a:t>
            </a:r>
            <a:r>
              <a:rPr lang="zh-TW" altLang="en-US" b="1" dirty="0">
                <a:solidFill>
                  <a:sysClr val="windowText" lastClr="000000"/>
                </a:solidFill>
                <a:latin typeface="Microsoft JhengHei UI" panose="020B0604030504040204" pitchFamily="34" charset="-120"/>
                <a:ea typeface="Microsoft JhengHei UI" panose="020B0604030504040204" pitchFamily="34" charset="-120"/>
              </a:rPr>
              <a:t>日內授中辦地字第</a:t>
            </a:r>
            <a:r>
              <a:rPr lang="en-US" altLang="zh-TW" b="1" dirty="0">
                <a:solidFill>
                  <a:sysClr val="windowText" lastClr="000000"/>
                </a:solidFill>
                <a:latin typeface="Microsoft JhengHei UI" panose="020B0604030504040204" pitchFamily="34" charset="-120"/>
                <a:ea typeface="Microsoft JhengHei UI" panose="020B0604030504040204" pitchFamily="34" charset="-120"/>
              </a:rPr>
              <a:t>0950055449</a:t>
            </a:r>
            <a:r>
              <a:rPr lang="zh-TW" altLang="en-US" b="1" dirty="0">
                <a:solidFill>
                  <a:sysClr val="windowText" lastClr="000000"/>
                </a:solidFill>
                <a:latin typeface="Microsoft JhengHei UI" panose="020B0604030504040204" pitchFamily="34" charset="-120"/>
                <a:ea typeface="Microsoft JhengHei UI" panose="020B0604030504040204" pitchFamily="34" charset="-120"/>
              </a:rPr>
              <a:t>號函「有關經紀人證書逾期失效而繼續執行不動產經紀業務者，得否以經紀業違反不動產經紀業管理條例第</a:t>
            </a:r>
            <a:r>
              <a:rPr lang="en-US" altLang="zh-TW" b="1" dirty="0">
                <a:solidFill>
                  <a:sysClr val="windowText" lastClr="000000"/>
                </a:solidFill>
                <a:latin typeface="Microsoft JhengHei UI" panose="020B0604030504040204" pitchFamily="34" charset="-120"/>
                <a:ea typeface="Microsoft JhengHei UI" panose="020B0604030504040204" pitchFamily="34" charset="-120"/>
              </a:rPr>
              <a:t>17</a:t>
            </a:r>
            <a:r>
              <a:rPr lang="zh-TW" altLang="en-US" b="1" dirty="0">
                <a:solidFill>
                  <a:sysClr val="windowText" lastClr="000000"/>
                </a:solidFill>
                <a:latin typeface="Microsoft JhengHei UI" panose="020B0604030504040204" pitchFamily="34" charset="-120"/>
                <a:ea typeface="Microsoft JhengHei UI" panose="020B0604030504040204" pitchFamily="34" charset="-120"/>
              </a:rPr>
              <a:t>條規定予以處罰疑義</a:t>
            </a:r>
            <a:r>
              <a:rPr lang="en-US" altLang="zh-TW" b="1" dirty="0">
                <a:solidFill>
                  <a:sysClr val="windowText" lastClr="000000"/>
                </a:solidFill>
                <a:latin typeface="Microsoft JhengHei UI" panose="020B0604030504040204" pitchFamily="34" charset="-120"/>
                <a:ea typeface="Microsoft JhengHei UI" panose="020B0604030504040204" pitchFamily="34" charset="-120"/>
              </a:rPr>
              <a:t>1</a:t>
            </a:r>
            <a:r>
              <a:rPr lang="zh-TW" altLang="en-US" b="1" dirty="0">
                <a:solidFill>
                  <a:sysClr val="windowText" lastClr="000000"/>
                </a:solidFill>
                <a:latin typeface="Microsoft JhengHei UI" panose="020B0604030504040204" pitchFamily="34" charset="-120"/>
                <a:ea typeface="Microsoft JhengHei UI" panose="020B0604030504040204" pitchFamily="34" charset="-120"/>
              </a:rPr>
              <a:t>案」</a:t>
            </a:r>
          </a:p>
        </p:txBody>
      </p:sp>
      <p:sp>
        <p:nvSpPr>
          <p:cNvPr id="18" name="Rectangle 4">
            <a:extLst>
              <a:ext uri="{FF2B5EF4-FFF2-40B4-BE49-F238E27FC236}">
                <a16:creationId xmlns:a16="http://schemas.microsoft.com/office/drawing/2014/main" id="{919A7B80-04F9-4E7B-8BF8-342FC3999D49}"/>
              </a:ext>
            </a:extLst>
          </p:cNvPr>
          <p:cNvSpPr>
            <a:spLocks noChangeArrowheads="1"/>
          </p:cNvSpPr>
          <p:nvPr/>
        </p:nvSpPr>
        <p:spPr bwMode="auto">
          <a:xfrm>
            <a:off x="403550" y="2923434"/>
            <a:ext cx="8301829" cy="3376886"/>
          </a:xfrm>
          <a:prstGeom prst="rect">
            <a:avLst/>
          </a:prstGeom>
          <a:noFill/>
          <a:ln>
            <a:noFill/>
          </a:ln>
          <a:effectLst/>
        </p:spPr>
        <p:txBody>
          <a:bodyPr vert="horz" wrap="square" lIns="0" tIns="0" rIns="0" bIns="0" numCol="1" anchor="ctr" anchorCtr="0" compatLnSpc="1">
            <a:prstTxWarp prst="textNoShape">
              <a:avLst/>
            </a:prstTxWarp>
            <a:spAutoFit/>
          </a:bodyPr>
          <a:lstStyle/>
          <a:p>
            <a:pPr marL="285750" indent="-285750" defTabSz="914400">
              <a:lnSpc>
                <a:spcPts val="2600"/>
              </a:lnSpc>
              <a:spcBef>
                <a:spcPts val="600"/>
              </a:spcBef>
              <a:buFont typeface="Arial" panose="020B0604020202020204" pitchFamily="34" charset="0"/>
              <a:buChar char="•"/>
            </a:pPr>
            <a:r>
              <a:rPr lang="zh-TW" altLang="en-US" sz="1600" dirty="0">
                <a:latin typeface="華康粗圓體" panose="020F0709000000000000" pitchFamily="49" charset="-120"/>
                <a:ea typeface="華康粗圓體" panose="020F0709000000000000" pitchFamily="49" charset="-120"/>
              </a:rPr>
              <a:t>查不動產經紀業管理條例第</a:t>
            </a:r>
            <a:r>
              <a:rPr lang="en-US" altLang="zh-TW" sz="1600" dirty="0">
                <a:latin typeface="華康粗圓體" panose="020F0709000000000000" pitchFamily="49" charset="-120"/>
                <a:ea typeface="華康粗圓體" panose="020F0709000000000000" pitchFamily="49" charset="-120"/>
              </a:rPr>
              <a:t>15</a:t>
            </a:r>
            <a:r>
              <a:rPr lang="zh-TW" altLang="en-US" sz="1600" dirty="0">
                <a:latin typeface="華康粗圓體" panose="020F0709000000000000" pitchFamily="49" charset="-120"/>
                <a:ea typeface="華康粗圓體" panose="020F0709000000000000" pitchFamily="49" charset="-120"/>
              </a:rPr>
              <a:t>條第</a:t>
            </a:r>
            <a:r>
              <a:rPr lang="en-US" altLang="zh-TW" sz="1600" dirty="0">
                <a:latin typeface="華康粗圓體" panose="020F0709000000000000" pitchFamily="49" charset="-120"/>
                <a:ea typeface="華康粗圓體" panose="020F0709000000000000" pitchFamily="49" charset="-120"/>
              </a:rPr>
              <a:t>1</a:t>
            </a:r>
            <a:r>
              <a:rPr lang="zh-TW" altLang="en-US" sz="1600" dirty="0">
                <a:latin typeface="華康粗圓體" panose="020F0709000000000000" pitchFamily="49" charset="-120"/>
                <a:ea typeface="華康粗圓體" panose="020F0709000000000000" pitchFamily="49" charset="-120"/>
              </a:rPr>
              <a:t>項及其施行細則第</a:t>
            </a:r>
            <a:r>
              <a:rPr lang="en-US" altLang="zh-TW" sz="1600" dirty="0">
                <a:latin typeface="華康粗圓體" panose="020F0709000000000000" pitchFamily="49" charset="-120"/>
                <a:ea typeface="華康粗圓體" panose="020F0709000000000000" pitchFamily="49" charset="-120"/>
              </a:rPr>
              <a:t>18</a:t>
            </a:r>
            <a:r>
              <a:rPr lang="zh-TW" altLang="en-US" sz="1600" dirty="0">
                <a:latin typeface="華康粗圓體" panose="020F0709000000000000" pitchFamily="49" charset="-120"/>
                <a:ea typeface="華康粗圓體" panose="020F0709000000000000" pitchFamily="49" charset="-120"/>
              </a:rPr>
              <a:t>條規定略以：「</a:t>
            </a:r>
            <a:r>
              <a:rPr lang="en-US" altLang="zh-TW" sz="1600" dirty="0">
                <a:latin typeface="華康粗圓體" panose="020F0709000000000000" pitchFamily="49" charset="-120"/>
                <a:ea typeface="華康粗圓體" panose="020F0709000000000000" pitchFamily="49" charset="-120"/>
              </a:rPr>
              <a:t>…</a:t>
            </a:r>
            <a:r>
              <a:rPr lang="zh-TW" altLang="en-US" sz="1600" dirty="0">
                <a:latin typeface="華康粗圓體" panose="020F0709000000000000" pitchFamily="49" charset="-120"/>
                <a:ea typeface="華康粗圓體" panose="020F0709000000000000" pitchFamily="49" charset="-120"/>
              </a:rPr>
              <a:t>經紀人證書有效期限為</a:t>
            </a:r>
            <a:r>
              <a:rPr lang="en-US" altLang="zh-TW" sz="1600" dirty="0">
                <a:latin typeface="華康粗圓體" panose="020F0709000000000000" pitchFamily="49" charset="-120"/>
                <a:ea typeface="華康粗圓體" panose="020F0709000000000000" pitchFamily="49" charset="-120"/>
              </a:rPr>
              <a:t>4</a:t>
            </a:r>
            <a:r>
              <a:rPr lang="zh-TW" altLang="en-US" sz="1600" dirty="0">
                <a:latin typeface="華康粗圓體" panose="020F0709000000000000" pitchFamily="49" charset="-120"/>
                <a:ea typeface="華康粗圓體" panose="020F0709000000000000" pitchFamily="49" charset="-120"/>
              </a:rPr>
              <a:t>年，期滿時，經紀人應</a:t>
            </a:r>
            <a:r>
              <a:rPr lang="en-US" altLang="zh-TW" sz="1600" dirty="0">
                <a:latin typeface="華康粗圓體" panose="020F0709000000000000" pitchFamily="49" charset="-120"/>
                <a:ea typeface="華康粗圓體" panose="020F0709000000000000" pitchFamily="49" charset="-120"/>
              </a:rPr>
              <a:t>…</a:t>
            </a:r>
            <a:r>
              <a:rPr lang="zh-TW" altLang="en-US" sz="1600" dirty="0">
                <a:latin typeface="華康粗圓體" panose="020F0709000000000000" pitchFamily="49" charset="-120"/>
                <a:ea typeface="華康粗圓體" panose="020F0709000000000000" pitchFamily="49" charset="-120"/>
              </a:rPr>
              <a:t>向直轄巿或縣（巿）政府辦理換證。」、「經紀人未依規定辦理換發證書，或申請換發證書被駁回，其原證書有效期間屆滿者，由原核發機關註銷原證書</a:t>
            </a:r>
            <a:r>
              <a:rPr lang="en-US" altLang="zh-TW" sz="1600" dirty="0">
                <a:latin typeface="華康粗圓體" panose="020F0709000000000000" pitchFamily="49" charset="-120"/>
                <a:ea typeface="華康粗圓體" panose="020F0709000000000000" pitchFamily="49" charset="-120"/>
              </a:rPr>
              <a:t>…</a:t>
            </a:r>
            <a:r>
              <a:rPr lang="zh-TW" altLang="en-US" sz="1600" dirty="0">
                <a:latin typeface="華康粗圓體" panose="020F0709000000000000" pitchFamily="49" charset="-120"/>
                <a:ea typeface="華康粗圓體" panose="020F0709000000000000" pitchFamily="49" charset="-120"/>
              </a:rPr>
              <a:t>。」是以，</a:t>
            </a:r>
            <a:r>
              <a:rPr lang="zh-TW" altLang="en-US" sz="1600" dirty="0">
                <a:solidFill>
                  <a:srgbClr val="0000FF"/>
                </a:solidFill>
                <a:latin typeface="華康粗圓體" panose="020F0709000000000000" pitchFamily="49" charset="-120"/>
                <a:ea typeface="華康粗圓體" panose="020F0709000000000000" pitchFamily="49" charset="-120"/>
              </a:rPr>
              <a:t>經紀人原領證書逾有效期限而未辦理換發證書者，依上開規定應由原核發機關註銷原證書，原證書即喪失效力，經紀人不得以此逾期之證書繼續執行業務</a:t>
            </a:r>
            <a:r>
              <a:rPr lang="zh-TW" altLang="en-US" sz="1600" dirty="0">
                <a:latin typeface="華康粗圓體" panose="020F0709000000000000" pitchFamily="49" charset="-120"/>
                <a:ea typeface="華康粗圓體" panose="020F0709000000000000" pitchFamily="49" charset="-120"/>
              </a:rPr>
              <a:t>，其充任資格則欠缺同條例第</a:t>
            </a:r>
            <a:r>
              <a:rPr lang="en-US" altLang="zh-TW" sz="1600" dirty="0">
                <a:latin typeface="華康粗圓體" panose="020F0709000000000000" pitchFamily="49" charset="-120"/>
                <a:ea typeface="華康粗圓體" panose="020F0709000000000000" pitchFamily="49" charset="-120"/>
              </a:rPr>
              <a:t>13</a:t>
            </a:r>
            <a:r>
              <a:rPr lang="zh-TW" altLang="en-US" sz="1600" dirty="0">
                <a:latin typeface="華康粗圓體" panose="020F0709000000000000" pitchFamily="49" charset="-120"/>
                <a:ea typeface="華康粗圓體" panose="020F0709000000000000" pitchFamily="49" charset="-120"/>
              </a:rPr>
              <a:t>條第</a:t>
            </a:r>
            <a:r>
              <a:rPr lang="en-US" altLang="zh-TW" sz="1600" dirty="0">
                <a:latin typeface="華康粗圓體" panose="020F0709000000000000" pitchFamily="49" charset="-120"/>
                <a:ea typeface="華康粗圓體" panose="020F0709000000000000" pitchFamily="49" charset="-120"/>
              </a:rPr>
              <a:t>1</a:t>
            </a:r>
            <a:r>
              <a:rPr lang="zh-TW" altLang="en-US" sz="1600" dirty="0">
                <a:latin typeface="華康粗圓體" panose="020F0709000000000000" pitchFamily="49" charset="-120"/>
                <a:ea typeface="華康粗圓體" panose="020F0709000000000000" pitchFamily="49" charset="-120"/>
              </a:rPr>
              <a:t>項所稱「領有不動產經紀人證書」之要件。</a:t>
            </a:r>
            <a:endParaRPr lang="en-US" altLang="zh-TW" sz="1600" dirty="0">
              <a:latin typeface="華康粗圓體" panose="020F0709000000000000" pitchFamily="49" charset="-120"/>
              <a:ea typeface="華康粗圓體" panose="020F0709000000000000" pitchFamily="49" charset="-120"/>
            </a:endParaRPr>
          </a:p>
          <a:p>
            <a:pPr marL="285750" indent="-285750" defTabSz="914400">
              <a:lnSpc>
                <a:spcPts val="2600"/>
              </a:lnSpc>
              <a:spcBef>
                <a:spcPts val="600"/>
              </a:spcBef>
              <a:buFont typeface="Arial" panose="020B0604020202020204" pitchFamily="34" charset="0"/>
              <a:buChar char="•"/>
            </a:pPr>
            <a:r>
              <a:rPr lang="zh-TW" altLang="en-US" sz="1600" dirty="0">
                <a:latin typeface="華康粗圓體" panose="020F0709000000000000" pitchFamily="49" charset="-120"/>
                <a:ea typeface="華康粗圓體" panose="020F0709000000000000" pitchFamily="49" charset="-120"/>
              </a:rPr>
              <a:t>本案王君據貴處查述，其原領經紀人證書已逾有效期限仍繼續執行業務，則所屬經紀業可謂僱用未具備經紀人資格者從事仲介或代銷業務，同意貴處所擬意見，</a:t>
            </a:r>
            <a:r>
              <a:rPr lang="zh-TW" altLang="en-US" sz="1600" dirty="0">
                <a:solidFill>
                  <a:srgbClr val="FF0000"/>
                </a:solidFill>
                <a:latin typeface="華康粗圓體" panose="020F0709000000000000" pitchFamily="49" charset="-120"/>
                <a:ea typeface="華康粗圓體" panose="020F0709000000000000" pitchFamily="49" charset="-120"/>
              </a:rPr>
              <a:t>依違反同條例第</a:t>
            </a:r>
            <a:r>
              <a:rPr lang="en-US" altLang="zh-TW" sz="1600" dirty="0">
                <a:solidFill>
                  <a:srgbClr val="FF0000"/>
                </a:solidFill>
                <a:latin typeface="華康粗圓體" panose="020F0709000000000000" pitchFamily="49" charset="-120"/>
                <a:ea typeface="華康粗圓體" panose="020F0709000000000000" pitchFamily="49" charset="-120"/>
              </a:rPr>
              <a:t>17</a:t>
            </a:r>
            <a:r>
              <a:rPr lang="zh-TW" altLang="en-US" sz="1600" dirty="0">
                <a:solidFill>
                  <a:srgbClr val="FF0000"/>
                </a:solidFill>
                <a:latin typeface="華康粗圓體" panose="020F0709000000000000" pitchFamily="49" charset="-120"/>
                <a:ea typeface="華康粗圓體" panose="020F0709000000000000" pitchFamily="49" charset="-120"/>
              </a:rPr>
              <a:t>條規定：「經紀業不得僱用未具備經紀人員資格者從事仲介或代銷業務。」辦理，並依同條例</a:t>
            </a:r>
            <a:r>
              <a:rPr lang="zh-TW" altLang="en-US" sz="1600" u="sng" dirty="0">
                <a:solidFill>
                  <a:srgbClr val="0000FF"/>
                </a:solidFill>
                <a:latin typeface="華康粗圓體" panose="020F0709000000000000" pitchFamily="49" charset="-120"/>
                <a:ea typeface="華康粗圓體" panose="020F0709000000000000" pitchFamily="49" charset="-120"/>
              </a:rPr>
              <a:t>第</a:t>
            </a:r>
            <a:r>
              <a:rPr lang="en-US" altLang="zh-TW" sz="1600" u="sng" dirty="0">
                <a:solidFill>
                  <a:srgbClr val="0000FF"/>
                </a:solidFill>
                <a:latin typeface="華康粗圓體" panose="020F0709000000000000" pitchFamily="49" charset="-120"/>
                <a:ea typeface="華康粗圓體" panose="020F0709000000000000" pitchFamily="49" charset="-120"/>
              </a:rPr>
              <a:t>29</a:t>
            </a:r>
            <a:r>
              <a:rPr lang="zh-TW" altLang="en-US" sz="1600" u="sng" dirty="0">
                <a:solidFill>
                  <a:srgbClr val="0000FF"/>
                </a:solidFill>
                <a:latin typeface="華康粗圓體" panose="020F0709000000000000" pitchFamily="49" charset="-120"/>
                <a:ea typeface="華康粗圓體" panose="020F0709000000000000" pitchFamily="49" charset="-120"/>
              </a:rPr>
              <a:t>條第</a:t>
            </a:r>
            <a:r>
              <a:rPr lang="en-US" altLang="zh-TW" sz="1600" u="sng" dirty="0">
                <a:solidFill>
                  <a:srgbClr val="0000FF"/>
                </a:solidFill>
                <a:latin typeface="華康粗圓體" panose="020F0709000000000000" pitchFamily="49" charset="-120"/>
                <a:ea typeface="華康粗圓體" panose="020F0709000000000000" pitchFamily="49" charset="-120"/>
              </a:rPr>
              <a:t>1</a:t>
            </a:r>
            <a:r>
              <a:rPr lang="zh-TW" altLang="en-US" sz="1600" u="sng" dirty="0">
                <a:solidFill>
                  <a:srgbClr val="0000FF"/>
                </a:solidFill>
                <a:latin typeface="華康粗圓體" panose="020F0709000000000000" pitchFamily="49" charset="-120"/>
                <a:ea typeface="華康粗圓體" panose="020F0709000000000000" pitchFamily="49" charset="-120"/>
              </a:rPr>
              <a:t>項第</a:t>
            </a:r>
            <a:r>
              <a:rPr lang="en-US" altLang="zh-TW" sz="1600" u="sng" dirty="0">
                <a:solidFill>
                  <a:srgbClr val="0000FF"/>
                </a:solidFill>
                <a:latin typeface="華康粗圓體" panose="020F0709000000000000" pitchFamily="49" charset="-120"/>
                <a:ea typeface="華康粗圓體" panose="020F0709000000000000" pitchFamily="49" charset="-120"/>
              </a:rPr>
              <a:t>2</a:t>
            </a:r>
            <a:r>
              <a:rPr lang="zh-TW" altLang="en-US" sz="1600" u="sng" dirty="0">
                <a:solidFill>
                  <a:srgbClr val="0000FF"/>
                </a:solidFill>
                <a:latin typeface="華康粗圓體" panose="020F0709000000000000" pitchFamily="49" charset="-120"/>
                <a:ea typeface="華康粗圓體" panose="020F0709000000000000" pitchFamily="49" charset="-120"/>
              </a:rPr>
              <a:t>款</a:t>
            </a:r>
            <a:r>
              <a:rPr lang="zh-TW" altLang="en-US" sz="1600" dirty="0">
                <a:solidFill>
                  <a:srgbClr val="FF0000"/>
                </a:solidFill>
                <a:latin typeface="華康粗圓體" panose="020F0709000000000000" pitchFamily="49" charset="-120"/>
                <a:ea typeface="華康粗圓體" panose="020F0709000000000000" pitchFamily="49" charset="-120"/>
              </a:rPr>
              <a:t>規定予以</a:t>
            </a:r>
            <a:r>
              <a:rPr lang="zh-TW" altLang="en-US" sz="1600" u="sng" dirty="0">
                <a:solidFill>
                  <a:srgbClr val="FF0000"/>
                </a:solidFill>
                <a:latin typeface="華康粗圓體" panose="020F0709000000000000" pitchFamily="49" charset="-120"/>
                <a:ea typeface="華康粗圓體" panose="020F0709000000000000" pitchFamily="49" charset="-120"/>
              </a:rPr>
              <a:t>處罰</a:t>
            </a:r>
            <a:r>
              <a:rPr lang="zh-TW" altLang="en-US" sz="1600" dirty="0">
                <a:latin typeface="華康粗圓體" panose="020F0709000000000000" pitchFamily="49" charset="-120"/>
                <a:ea typeface="華康粗圓體" panose="020F0709000000000000" pitchFamily="49" charset="-120"/>
              </a:rPr>
              <a:t>。</a:t>
            </a:r>
            <a:endParaRPr lang="zh-TW" altLang="zh-TW" sz="1600" dirty="0">
              <a:latin typeface="華康粗圓體" panose="020F0709000000000000" pitchFamily="49" charset="-120"/>
              <a:ea typeface="華康粗圓體" panose="020F0709000000000000" pitchFamily="49" charset="-120"/>
            </a:endParaRPr>
          </a:p>
        </p:txBody>
      </p:sp>
      <p:sp>
        <p:nvSpPr>
          <p:cNvPr id="11" name="文字方塊 10">
            <a:extLst>
              <a:ext uri="{FF2B5EF4-FFF2-40B4-BE49-F238E27FC236}">
                <a16:creationId xmlns:a16="http://schemas.microsoft.com/office/drawing/2014/main" id="{28257791-DCF6-4D3B-A796-4CA2AA65CF49}"/>
              </a:ext>
            </a:extLst>
          </p:cNvPr>
          <p:cNvSpPr txBox="1"/>
          <p:nvPr/>
        </p:nvSpPr>
        <p:spPr>
          <a:xfrm>
            <a:off x="4276725" y="6158301"/>
            <a:ext cx="2381250" cy="486516"/>
          </a:xfrm>
          <a:prstGeom prst="wedgeRoundRectCallout">
            <a:avLst>
              <a:gd name="adj1" fmla="val -60592"/>
              <a:gd name="adj2" fmla="val -35390"/>
              <a:gd name="adj3" fmla="val 16667"/>
            </a:avLst>
          </a:prstGeom>
          <a:solidFill>
            <a:srgbClr val="FFFF00"/>
          </a:solidFill>
          <a:ln w="38100">
            <a:noFill/>
            <a:prstDash val="sysDot"/>
          </a:ln>
        </p:spPr>
        <p:txBody>
          <a:bodyPr wrap="square" rtlCol="0">
            <a:spAutoFit/>
          </a:bodyPr>
          <a:lstStyle/>
          <a:p>
            <a:pPr>
              <a:lnSpc>
                <a:spcPts val="3000"/>
              </a:lnSpc>
              <a:spcAft>
                <a:spcPts val="0"/>
              </a:spcAft>
            </a:pPr>
            <a:r>
              <a:rPr lang="zh-TW" altLang="en-US" sz="2000" b="1" i="1" dirty="0">
                <a:solidFill>
                  <a:srgbClr val="FF0000"/>
                </a:solidFill>
                <a:latin typeface="微軟正黑體" panose="020B0604030504040204" pitchFamily="34" charset="-120"/>
                <a:ea typeface="微軟正黑體" panose="020B0604030504040204" pitchFamily="34" charset="-120"/>
              </a:rPr>
              <a:t>６萬元</a:t>
            </a:r>
            <a:r>
              <a:rPr lang="en-US" altLang="zh-TW" sz="2000" b="1" i="1" dirty="0">
                <a:solidFill>
                  <a:srgbClr val="FF0000"/>
                </a:solidFill>
                <a:latin typeface="微軟正黑體" panose="020B0604030504040204" pitchFamily="34" charset="-120"/>
                <a:ea typeface="微軟正黑體" panose="020B0604030504040204" pitchFamily="34" charset="-120"/>
              </a:rPr>
              <a:t>-</a:t>
            </a:r>
            <a:r>
              <a:rPr lang="zh-TW" altLang="en-US" sz="2000" b="1" i="1" dirty="0">
                <a:solidFill>
                  <a:srgbClr val="FF0000"/>
                </a:solidFill>
                <a:latin typeface="微軟正黑體" panose="020B0604030504040204" pitchFamily="34" charset="-120"/>
                <a:ea typeface="微軟正黑體" panose="020B0604030504040204" pitchFamily="34" charset="-120"/>
              </a:rPr>
              <a:t>３０萬元</a:t>
            </a:r>
            <a:r>
              <a:rPr lang="zh-TW" altLang="en-US" sz="2000" b="1" dirty="0">
                <a:solidFill>
                  <a:srgbClr val="FF0000"/>
                </a:solidFill>
                <a:latin typeface="微軟正黑體" panose="020B0604030504040204" pitchFamily="34" charset="-120"/>
                <a:ea typeface="微軟正黑體" panose="020B0604030504040204" pitchFamily="34" charset="-120"/>
              </a:rPr>
              <a:t>！</a:t>
            </a:r>
          </a:p>
        </p:txBody>
      </p:sp>
      <p:sp>
        <p:nvSpPr>
          <p:cNvPr id="2" name="文字方塊 1">
            <a:extLst>
              <a:ext uri="{FF2B5EF4-FFF2-40B4-BE49-F238E27FC236}">
                <a16:creationId xmlns:a16="http://schemas.microsoft.com/office/drawing/2014/main" id="{AEEBA750-C801-4084-AEE3-8E071C6B021E}"/>
              </a:ext>
            </a:extLst>
          </p:cNvPr>
          <p:cNvSpPr txBox="1"/>
          <p:nvPr/>
        </p:nvSpPr>
        <p:spPr>
          <a:xfrm>
            <a:off x="1335352" y="6290156"/>
            <a:ext cx="2184237" cy="338554"/>
          </a:xfrm>
          <a:prstGeom prst="rect">
            <a:avLst/>
          </a:prstGeom>
          <a:noFill/>
        </p:spPr>
        <p:txBody>
          <a:bodyPr wrap="square" rtlCol="0">
            <a:spAutoFit/>
          </a:bodyPr>
          <a:lstStyle/>
          <a:p>
            <a:r>
              <a:rPr lang="zh-TW" altLang="en-US" sz="1600" u="sng" dirty="0">
                <a:solidFill>
                  <a:srgbClr val="0000FF"/>
                </a:solidFill>
                <a:latin typeface="華康粗圓體" panose="020F0709000000000000" pitchFamily="49" charset="-120"/>
                <a:ea typeface="華康粗圓體" panose="020F0709000000000000" pitchFamily="49" charset="-120"/>
              </a:rPr>
              <a:t>現為</a:t>
            </a:r>
            <a:r>
              <a:rPr lang="en-US" altLang="zh-TW" sz="1600" u="sng" dirty="0">
                <a:solidFill>
                  <a:srgbClr val="0000FF"/>
                </a:solidFill>
                <a:latin typeface="華康粗圓體" panose="020F0709000000000000" pitchFamily="49" charset="-120"/>
                <a:ea typeface="華康粗圓體" panose="020F0709000000000000" pitchFamily="49" charset="-120"/>
              </a:rPr>
              <a:t>29</a:t>
            </a:r>
            <a:r>
              <a:rPr lang="zh-TW" altLang="en-US" sz="1600" u="sng" dirty="0">
                <a:solidFill>
                  <a:srgbClr val="0000FF"/>
                </a:solidFill>
                <a:latin typeface="華康粗圓體" panose="020F0709000000000000" pitchFamily="49" charset="-120"/>
                <a:ea typeface="華康粗圓體" panose="020F0709000000000000" pitchFamily="49" charset="-120"/>
              </a:rPr>
              <a:t>條第</a:t>
            </a:r>
            <a:r>
              <a:rPr lang="en-US" altLang="zh-TW" sz="1600" u="sng" dirty="0">
                <a:solidFill>
                  <a:srgbClr val="0000FF"/>
                </a:solidFill>
                <a:latin typeface="華康粗圓體" panose="020F0709000000000000" pitchFamily="49" charset="-120"/>
                <a:ea typeface="華康粗圓體" panose="020F0709000000000000" pitchFamily="49" charset="-120"/>
              </a:rPr>
              <a:t>1</a:t>
            </a:r>
            <a:r>
              <a:rPr lang="zh-TW" altLang="en-US" sz="1600" u="sng" dirty="0">
                <a:solidFill>
                  <a:srgbClr val="0000FF"/>
                </a:solidFill>
                <a:latin typeface="華康粗圓體" panose="020F0709000000000000" pitchFamily="49" charset="-120"/>
                <a:ea typeface="華康粗圓體" panose="020F0709000000000000" pitchFamily="49" charset="-120"/>
              </a:rPr>
              <a:t>項第</a:t>
            </a:r>
            <a:r>
              <a:rPr lang="en-US" altLang="zh-TW" sz="1600" u="sng" dirty="0">
                <a:solidFill>
                  <a:srgbClr val="0000FF"/>
                </a:solidFill>
                <a:latin typeface="華康粗圓體" panose="020F0709000000000000" pitchFamily="49" charset="-120"/>
                <a:ea typeface="華康粗圓體" panose="020F0709000000000000" pitchFamily="49" charset="-120"/>
              </a:rPr>
              <a:t>1</a:t>
            </a:r>
            <a:r>
              <a:rPr lang="zh-TW" altLang="en-US" sz="1600" u="sng" dirty="0">
                <a:solidFill>
                  <a:srgbClr val="0000FF"/>
                </a:solidFill>
                <a:latin typeface="華康粗圓體" panose="020F0709000000000000" pitchFamily="49" charset="-120"/>
                <a:ea typeface="華康粗圓體" panose="020F0709000000000000" pitchFamily="49" charset="-120"/>
              </a:rPr>
              <a:t>款</a:t>
            </a:r>
          </a:p>
        </p:txBody>
      </p:sp>
      <p:sp>
        <p:nvSpPr>
          <p:cNvPr id="12" name="箭號: 上彎 11">
            <a:extLst>
              <a:ext uri="{FF2B5EF4-FFF2-40B4-BE49-F238E27FC236}">
                <a16:creationId xmlns:a16="http://schemas.microsoft.com/office/drawing/2014/main" id="{ECB0F1AA-DF34-4137-8FE3-CB9051698604}"/>
              </a:ext>
            </a:extLst>
          </p:cNvPr>
          <p:cNvSpPr/>
          <p:nvPr/>
        </p:nvSpPr>
        <p:spPr>
          <a:xfrm rot="5400000">
            <a:off x="1152889" y="6358242"/>
            <a:ext cx="190260" cy="215306"/>
          </a:xfrm>
          <a:prstGeom prst="ben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3586874248"/>
      </p:ext>
    </p:extLst>
  </p:cSld>
  <p:clrMapOvr>
    <a:masterClrMapping/>
  </p:clrMapOvr>
  <p:transition>
    <p:wheel spokes="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接點 8"/>
          <p:cNvCxnSpPr>
            <a:cxnSpLocks/>
          </p:cNvCxnSpPr>
          <p:nvPr/>
        </p:nvCxnSpPr>
        <p:spPr>
          <a:xfrm>
            <a:off x="0" y="831478"/>
            <a:ext cx="9144000"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3" name="橢圓 32"/>
          <p:cNvSpPr/>
          <p:nvPr/>
        </p:nvSpPr>
        <p:spPr>
          <a:xfrm>
            <a:off x="8696325" y="6477000"/>
            <a:ext cx="323850" cy="323850"/>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華康魏碑體(P)"/>
              <a:ea typeface="微軟正黑體" pitchFamily="34" charset="-120"/>
            </a:endParaRPr>
          </a:p>
        </p:txBody>
      </p:sp>
      <p:sp>
        <p:nvSpPr>
          <p:cNvPr id="3" name="投影片編號版面配置區 2"/>
          <p:cNvSpPr>
            <a:spLocks noGrp="1"/>
          </p:cNvSpPr>
          <p:nvPr>
            <p:ph type="sldNum" sz="quarter" idx="12"/>
          </p:nvPr>
        </p:nvSpPr>
        <p:spPr>
          <a:xfrm>
            <a:off x="6962775" y="6456018"/>
            <a:ext cx="2057400" cy="365125"/>
          </a:xfrm>
        </p:spPr>
        <p:txBody>
          <a:bodyPr/>
          <a:lstStyle/>
          <a:p>
            <a:pPr>
              <a:defRPr/>
            </a:pPr>
            <a:fld id="{B62388E7-26EF-4714-A632-9B7D7908684B}" type="slidenum">
              <a:rPr lang="zh-TW" altLang="en-US" sz="1800" smtClean="0">
                <a:solidFill>
                  <a:schemeClr val="tx1">
                    <a:lumMod val="65000"/>
                    <a:lumOff val="35000"/>
                  </a:schemeClr>
                </a:solidFill>
              </a:rPr>
              <a:pPr>
                <a:defRPr/>
              </a:pPr>
              <a:t>7</a:t>
            </a:fld>
            <a:endParaRPr lang="zh-TW" altLang="en-US" sz="1800" dirty="0">
              <a:solidFill>
                <a:schemeClr val="tx1">
                  <a:lumMod val="65000"/>
                  <a:lumOff val="35000"/>
                </a:schemeClr>
              </a:solidFill>
            </a:endParaRPr>
          </a:p>
        </p:txBody>
      </p:sp>
      <p:sp>
        <p:nvSpPr>
          <p:cNvPr id="14" name="文字方塊 13">
            <a:extLst>
              <a:ext uri="{FF2B5EF4-FFF2-40B4-BE49-F238E27FC236}">
                <a16:creationId xmlns:a16="http://schemas.microsoft.com/office/drawing/2014/main" id="{6C8078ED-7C3F-4D0E-8CB1-381655D4DD65}"/>
              </a:ext>
            </a:extLst>
          </p:cNvPr>
          <p:cNvSpPr txBox="1"/>
          <p:nvPr/>
        </p:nvSpPr>
        <p:spPr>
          <a:xfrm>
            <a:off x="1631191" y="88478"/>
            <a:ext cx="7074188" cy="646331"/>
          </a:xfrm>
          <a:prstGeom prst="rect">
            <a:avLst/>
          </a:prstGeom>
          <a:noFill/>
        </p:spPr>
        <p:txBody>
          <a:bodyPr wrap="square" rtlCol="0">
            <a:spAutoFit/>
          </a:bodyPr>
          <a:lstStyle/>
          <a:p>
            <a:pPr algn="ctr"/>
            <a:r>
              <a:rPr lang="zh-TW" altLang="en-US" sz="3600" dirty="0">
                <a:ln w="12700">
                  <a:solidFill>
                    <a:schemeClr val="bg1"/>
                  </a:solidFill>
                </a:ln>
                <a:solidFill>
                  <a:schemeClr val="tx2">
                    <a:lumMod val="75000"/>
                  </a:schemeClr>
                </a:solidFill>
                <a:effectLst>
                  <a:outerShdw blurRad="38100" dist="38100" dir="2700000" algn="tl">
                    <a:srgbClr val="000000">
                      <a:alpha val="43137"/>
                    </a:srgbClr>
                  </a:outerShdw>
                </a:effectLst>
                <a:latin typeface="華康新特黑體" panose="02010609010101010101" pitchFamily="49" charset="-120"/>
                <a:ea typeface="華康新特黑體" panose="02010609010101010101" pitchFamily="49" charset="-120"/>
                <a:cs typeface="+mj-cs"/>
              </a:rPr>
              <a:t>貳、業務查核重點</a:t>
            </a:r>
          </a:p>
        </p:txBody>
      </p:sp>
      <p:sp>
        <p:nvSpPr>
          <p:cNvPr id="16" name="文字方塊 15">
            <a:extLst>
              <a:ext uri="{FF2B5EF4-FFF2-40B4-BE49-F238E27FC236}">
                <a16:creationId xmlns:a16="http://schemas.microsoft.com/office/drawing/2014/main" id="{E1650EBD-21DA-4E12-8E25-D3456CC808DB}"/>
              </a:ext>
            </a:extLst>
          </p:cNvPr>
          <p:cNvSpPr txBox="1"/>
          <p:nvPr/>
        </p:nvSpPr>
        <p:spPr>
          <a:xfrm>
            <a:off x="313354" y="1933103"/>
            <a:ext cx="8726845" cy="721672"/>
          </a:xfrm>
          <a:prstGeom prst="rect">
            <a:avLst/>
          </a:prstGeom>
          <a:noFill/>
        </p:spPr>
        <p:txBody>
          <a:bodyPr wrap="square" rtlCol="0">
            <a:spAutoFit/>
          </a:bodyPr>
          <a:lstStyle/>
          <a:p>
            <a:pPr marL="342900" indent="-342900">
              <a:lnSpc>
                <a:spcPts val="2800"/>
              </a:lnSpc>
              <a:spcBef>
                <a:spcPts val="0"/>
              </a:spcBef>
              <a:buFont typeface="Wingdings" panose="05000000000000000000" pitchFamily="2" charset="2"/>
              <a:buChar char="u"/>
            </a:pPr>
            <a:r>
              <a:rPr lang="en-US" altLang="zh-TW" sz="2200" b="1" dirty="0">
                <a:latin typeface="微軟正黑體" panose="020B0604030504040204" pitchFamily="34" charset="-120"/>
                <a:ea typeface="微軟正黑體" panose="020B0604030504040204" pitchFamily="34" charset="-120"/>
              </a:rPr>
              <a:t> </a:t>
            </a:r>
            <a:r>
              <a:rPr lang="zh-TW" altLang="en-US" sz="2200" b="1" dirty="0">
                <a:solidFill>
                  <a:srgbClr val="0000FF"/>
                </a:solidFill>
                <a:latin typeface="微軟正黑體" panose="020B0604030504040204" pitchFamily="34" charset="-120"/>
                <a:ea typeface="微軟正黑體" panose="020B0604030504040204" pitchFamily="34" charset="-120"/>
              </a:rPr>
              <a:t>廣告、市招及名片，</a:t>
            </a:r>
            <a:r>
              <a:rPr lang="zh-TW" altLang="en-US" sz="2200" b="1" dirty="0">
                <a:latin typeface="微軟正黑體" panose="020B0604030504040204" pitchFamily="34" charset="-120"/>
                <a:ea typeface="微軟正黑體" panose="020B0604030504040204" pitchFamily="34" charset="-120"/>
              </a:rPr>
              <a:t>是否於</a:t>
            </a:r>
            <a:r>
              <a:rPr lang="zh-TW" altLang="en-US" sz="2800" b="1" i="1" dirty="0">
                <a:solidFill>
                  <a:srgbClr val="FF0000"/>
                </a:solidFill>
                <a:latin typeface="微軟正黑體" panose="020B0604030504040204" pitchFamily="34" charset="-120"/>
                <a:ea typeface="微軟正黑體" panose="020B0604030504040204" pitchFamily="34" charset="-120"/>
              </a:rPr>
              <a:t>明顯處</a:t>
            </a:r>
            <a:r>
              <a:rPr lang="zh-TW" altLang="en-US" sz="2200" b="1" i="1" dirty="0">
                <a:solidFill>
                  <a:srgbClr val="FF0000"/>
                </a:solidFill>
                <a:latin typeface="微軟正黑體" panose="020B0604030504040204" pitchFamily="34" charset="-120"/>
                <a:ea typeface="微軟正黑體" panose="020B0604030504040204" pitchFamily="34" charset="-120"/>
              </a:rPr>
              <a:t> </a:t>
            </a:r>
            <a:r>
              <a:rPr lang="zh-TW" altLang="en-US" sz="2200" b="1" dirty="0">
                <a:latin typeface="微軟正黑體" panose="020B0604030504040204" pitchFamily="34" charset="-120"/>
                <a:ea typeface="微軟正黑體" panose="020B0604030504040204" pitchFamily="34" charset="-120"/>
              </a:rPr>
              <a:t>標明加盟店或加盟經營字樣。</a:t>
            </a:r>
            <a:endParaRPr lang="en-US" altLang="zh-TW" sz="2200" b="1" dirty="0">
              <a:latin typeface="微軟正黑體" panose="020B0604030504040204" pitchFamily="34" charset="-120"/>
              <a:ea typeface="微軟正黑體" panose="020B0604030504040204" pitchFamily="34" charset="-120"/>
            </a:endParaRPr>
          </a:p>
          <a:p>
            <a:pPr>
              <a:lnSpc>
                <a:spcPts val="2300"/>
              </a:lnSpc>
              <a:spcBef>
                <a:spcPts val="0"/>
              </a:spcBef>
            </a:pPr>
            <a:r>
              <a:rPr lang="en-US" altLang="zh-TW" sz="1600" dirty="0">
                <a:solidFill>
                  <a:schemeClr val="bg1">
                    <a:lumMod val="50000"/>
                  </a:schemeClr>
                </a:solidFill>
                <a:latin typeface="華康粗圓體" panose="020F0709000000000000" pitchFamily="49" charset="-120"/>
                <a:ea typeface="華康粗圓體" panose="020F0709000000000000" pitchFamily="49" charset="-120"/>
              </a:rPr>
              <a:t>   </a:t>
            </a:r>
            <a:r>
              <a:rPr lang="zh-TW" altLang="en-US" sz="1600" dirty="0">
                <a:solidFill>
                  <a:schemeClr val="bg1">
                    <a:lumMod val="50000"/>
                  </a:schemeClr>
                </a:solidFill>
                <a:latin typeface="華康粗圓體" panose="020F0709000000000000" pitchFamily="49" charset="-120"/>
                <a:ea typeface="華康粗圓體" panose="020F0709000000000000" pitchFamily="49" charset="-120"/>
              </a:rPr>
              <a:t>　</a:t>
            </a:r>
            <a:r>
              <a:rPr lang="en-US" altLang="zh-TW" sz="1600" dirty="0">
                <a:solidFill>
                  <a:schemeClr val="bg1">
                    <a:lumMod val="50000"/>
                  </a:schemeClr>
                </a:solidFill>
                <a:latin typeface="華康粗圓體" panose="020F0709000000000000" pitchFamily="49" charset="-120"/>
                <a:ea typeface="華康粗圓體" panose="020F0709000000000000" pitchFamily="49" charset="-120"/>
              </a:rPr>
              <a:t>(</a:t>
            </a:r>
            <a:r>
              <a:rPr lang="zh-TW" altLang="en-US" sz="1600" dirty="0">
                <a:solidFill>
                  <a:schemeClr val="bg1">
                    <a:lumMod val="50000"/>
                  </a:schemeClr>
                </a:solidFill>
                <a:latin typeface="華康粗圓體" panose="020F0709000000000000" pitchFamily="49" charset="-120"/>
                <a:ea typeface="華康粗圓體" panose="020F0709000000000000" pitchFamily="49" charset="-120"/>
              </a:rPr>
              <a:t>條例</a:t>
            </a:r>
            <a:r>
              <a:rPr lang="en-US" altLang="zh-TW" sz="1600" dirty="0">
                <a:solidFill>
                  <a:schemeClr val="bg1">
                    <a:lumMod val="50000"/>
                  </a:schemeClr>
                </a:solidFill>
                <a:latin typeface="華康粗圓體" panose="020F0709000000000000" pitchFamily="49" charset="-120"/>
                <a:ea typeface="華康粗圓體" panose="020F0709000000000000" pitchFamily="49" charset="-120"/>
              </a:rPr>
              <a:t>18</a:t>
            </a:r>
            <a:r>
              <a:rPr lang="zh-TW" altLang="en-US" sz="1600" dirty="0">
                <a:solidFill>
                  <a:schemeClr val="bg1">
                    <a:lumMod val="50000"/>
                  </a:schemeClr>
                </a:solidFill>
                <a:latin typeface="華康粗圓體" panose="020F0709000000000000" pitchFamily="49" charset="-120"/>
                <a:ea typeface="華康粗圓體" panose="020F0709000000000000" pitchFamily="49" charset="-120"/>
              </a:rPr>
              <a:t>、細則</a:t>
            </a:r>
            <a:r>
              <a:rPr lang="en-US" altLang="zh-TW" sz="1600" dirty="0">
                <a:solidFill>
                  <a:schemeClr val="bg1">
                    <a:lumMod val="50000"/>
                  </a:schemeClr>
                </a:solidFill>
                <a:latin typeface="華康粗圓體" panose="020F0709000000000000" pitchFamily="49" charset="-120"/>
                <a:ea typeface="華康粗圓體" panose="020F0709000000000000" pitchFamily="49" charset="-120"/>
              </a:rPr>
              <a:t>22)</a:t>
            </a:r>
            <a:endParaRPr lang="zh-TW" altLang="en-US" sz="1600" dirty="0">
              <a:solidFill>
                <a:schemeClr val="bg1">
                  <a:lumMod val="50000"/>
                </a:schemeClr>
              </a:solidFill>
              <a:latin typeface="華康粗圓體" panose="020F0709000000000000" pitchFamily="49" charset="-120"/>
              <a:ea typeface="華康粗圓體" panose="020F0709000000000000" pitchFamily="49" charset="-120"/>
            </a:endParaRPr>
          </a:p>
        </p:txBody>
      </p:sp>
      <p:pic>
        <p:nvPicPr>
          <p:cNvPr id="11" name="圖片 10" descr="一張含有 字型, 圖形, 筆跡, 文字 的圖片&#10;&#10;自動產生的描述">
            <a:extLst>
              <a:ext uri="{FF2B5EF4-FFF2-40B4-BE49-F238E27FC236}">
                <a16:creationId xmlns:a16="http://schemas.microsoft.com/office/drawing/2014/main" id="{EA325D24-3D79-48BD-A910-CC78C3798E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50" y="127488"/>
            <a:ext cx="1711381" cy="533877"/>
          </a:xfrm>
          <a:prstGeom prst="rect">
            <a:avLst/>
          </a:prstGeom>
        </p:spPr>
      </p:pic>
      <p:pic>
        <p:nvPicPr>
          <p:cNvPr id="10" name="圖片 9">
            <a:extLst>
              <a:ext uri="{FF2B5EF4-FFF2-40B4-BE49-F238E27FC236}">
                <a16:creationId xmlns:a16="http://schemas.microsoft.com/office/drawing/2014/main" id="{2D3D8F73-9B1A-4C2F-AAC8-848832A0BD09}"/>
              </a:ext>
            </a:extLst>
          </p:cNvPr>
          <p:cNvPicPr>
            <a:picLocks noChangeAspect="1"/>
          </p:cNvPicPr>
          <p:nvPr/>
        </p:nvPicPr>
        <p:blipFill rotWithShape="1">
          <a:blip r:embed="rId4"/>
          <a:srcRect l="12738" t="46631" r="49824" b="6351"/>
          <a:stretch/>
        </p:blipFill>
        <p:spPr>
          <a:xfrm>
            <a:off x="554289" y="3086789"/>
            <a:ext cx="3912935" cy="3474699"/>
          </a:xfrm>
          <a:prstGeom prst="rect">
            <a:avLst/>
          </a:prstGeom>
        </p:spPr>
      </p:pic>
      <p:pic>
        <p:nvPicPr>
          <p:cNvPr id="20" name="圖片 19">
            <a:extLst>
              <a:ext uri="{FF2B5EF4-FFF2-40B4-BE49-F238E27FC236}">
                <a16:creationId xmlns:a16="http://schemas.microsoft.com/office/drawing/2014/main" id="{59ADCE50-0DBD-46DA-A455-531D9BEF7478}"/>
              </a:ext>
            </a:extLst>
          </p:cNvPr>
          <p:cNvPicPr>
            <a:picLocks noChangeAspect="1"/>
          </p:cNvPicPr>
          <p:nvPr/>
        </p:nvPicPr>
        <p:blipFill>
          <a:blip r:embed="rId5"/>
          <a:stretch>
            <a:fillRect/>
          </a:stretch>
        </p:blipFill>
        <p:spPr>
          <a:xfrm>
            <a:off x="5211119" y="4958032"/>
            <a:ext cx="2780356" cy="1680548"/>
          </a:xfrm>
          <a:prstGeom prst="rect">
            <a:avLst/>
          </a:prstGeom>
        </p:spPr>
      </p:pic>
      <p:sp>
        <p:nvSpPr>
          <p:cNvPr id="18" name="文字方塊 17">
            <a:extLst>
              <a:ext uri="{FF2B5EF4-FFF2-40B4-BE49-F238E27FC236}">
                <a16:creationId xmlns:a16="http://schemas.microsoft.com/office/drawing/2014/main" id="{5805132C-089B-4B01-86D6-2F254C7C9979}"/>
              </a:ext>
            </a:extLst>
          </p:cNvPr>
          <p:cNvSpPr txBox="1"/>
          <p:nvPr/>
        </p:nvSpPr>
        <p:spPr>
          <a:xfrm>
            <a:off x="209550" y="2651317"/>
            <a:ext cx="715269" cy="369332"/>
          </a:xfrm>
          <a:prstGeom prst="rect">
            <a:avLst/>
          </a:prstGeom>
          <a:ln w="28575"/>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zh-TW" altLang="en-US" sz="1800" b="1" dirty="0">
                <a:solidFill>
                  <a:srgbClr val="0000FF"/>
                </a:solidFill>
                <a:latin typeface="微軟正黑體" panose="020B0604030504040204" pitchFamily="34" charset="-120"/>
                <a:ea typeface="微軟正黑體" panose="020B0604030504040204" pitchFamily="34" charset="-120"/>
              </a:rPr>
              <a:t>市招</a:t>
            </a:r>
            <a:endParaRPr lang="zh-TW" altLang="en-US" dirty="0"/>
          </a:p>
        </p:txBody>
      </p:sp>
      <p:sp>
        <p:nvSpPr>
          <p:cNvPr id="21" name="文字方塊 20">
            <a:extLst>
              <a:ext uri="{FF2B5EF4-FFF2-40B4-BE49-F238E27FC236}">
                <a16:creationId xmlns:a16="http://schemas.microsoft.com/office/drawing/2014/main" id="{DE3AC8A2-4F57-4F75-85CF-1E447C51C6BA}"/>
              </a:ext>
            </a:extLst>
          </p:cNvPr>
          <p:cNvSpPr txBox="1"/>
          <p:nvPr/>
        </p:nvSpPr>
        <p:spPr>
          <a:xfrm>
            <a:off x="4676777" y="4806148"/>
            <a:ext cx="715269" cy="369332"/>
          </a:xfrm>
          <a:prstGeom prst="rect">
            <a:avLst/>
          </a:prstGeom>
          <a:ln w="28575"/>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zh-TW" altLang="en-US" sz="1800" b="1" dirty="0">
                <a:solidFill>
                  <a:srgbClr val="0000FF"/>
                </a:solidFill>
                <a:latin typeface="微軟正黑體" panose="020B0604030504040204" pitchFamily="34" charset="-120"/>
                <a:ea typeface="微軟正黑體" panose="020B0604030504040204" pitchFamily="34" charset="-120"/>
              </a:rPr>
              <a:t>名片</a:t>
            </a:r>
            <a:endParaRPr lang="zh-TW" altLang="en-US" dirty="0"/>
          </a:p>
        </p:txBody>
      </p:sp>
      <p:pic>
        <p:nvPicPr>
          <p:cNvPr id="4" name="圖片 3">
            <a:extLst>
              <a:ext uri="{FF2B5EF4-FFF2-40B4-BE49-F238E27FC236}">
                <a16:creationId xmlns:a16="http://schemas.microsoft.com/office/drawing/2014/main" id="{98BA4E40-E334-4D28-97EA-69FD0AA4A5C2}"/>
              </a:ext>
            </a:extLst>
          </p:cNvPr>
          <p:cNvPicPr>
            <a:picLocks noChangeAspect="1"/>
          </p:cNvPicPr>
          <p:nvPr/>
        </p:nvPicPr>
        <p:blipFill>
          <a:blip r:embed="rId6"/>
          <a:stretch>
            <a:fillRect/>
          </a:stretch>
        </p:blipFill>
        <p:spPr>
          <a:xfrm>
            <a:off x="4966648" y="2413653"/>
            <a:ext cx="3647181" cy="2091206"/>
          </a:xfrm>
          <a:prstGeom prst="rect">
            <a:avLst/>
          </a:prstGeom>
        </p:spPr>
      </p:pic>
      <p:sp>
        <p:nvSpPr>
          <p:cNvPr id="17" name="文字方塊 16">
            <a:extLst>
              <a:ext uri="{FF2B5EF4-FFF2-40B4-BE49-F238E27FC236}">
                <a16:creationId xmlns:a16="http://schemas.microsoft.com/office/drawing/2014/main" id="{B7CA1946-9AEF-47B5-A920-BDE9EEC8FEC7}"/>
              </a:ext>
            </a:extLst>
          </p:cNvPr>
          <p:cNvSpPr txBox="1"/>
          <p:nvPr/>
        </p:nvSpPr>
        <p:spPr>
          <a:xfrm>
            <a:off x="4467225" y="2705790"/>
            <a:ext cx="715269" cy="369332"/>
          </a:xfrm>
          <a:prstGeom prst="rect">
            <a:avLst/>
          </a:prstGeom>
          <a:ln w="28575"/>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zh-TW" altLang="en-US" sz="1800" b="1" dirty="0">
                <a:solidFill>
                  <a:srgbClr val="0000FF"/>
                </a:solidFill>
                <a:latin typeface="微軟正黑體" panose="020B0604030504040204" pitchFamily="34" charset="-120"/>
                <a:ea typeface="微軟正黑體" panose="020B0604030504040204" pitchFamily="34" charset="-120"/>
              </a:rPr>
              <a:t>廣告</a:t>
            </a:r>
            <a:endParaRPr lang="zh-TW" altLang="en-US" dirty="0"/>
          </a:p>
        </p:txBody>
      </p:sp>
      <p:pic>
        <p:nvPicPr>
          <p:cNvPr id="7" name="圖片 6">
            <a:extLst>
              <a:ext uri="{FF2B5EF4-FFF2-40B4-BE49-F238E27FC236}">
                <a16:creationId xmlns:a16="http://schemas.microsoft.com/office/drawing/2014/main" id="{0493DD0B-6D00-42B5-97ED-06F49100AD71}"/>
              </a:ext>
            </a:extLst>
          </p:cNvPr>
          <p:cNvPicPr>
            <a:picLocks noChangeAspect="1"/>
          </p:cNvPicPr>
          <p:nvPr/>
        </p:nvPicPr>
        <p:blipFill rotWithShape="1">
          <a:blip r:embed="rId7"/>
          <a:srcRect t="-492" r="23800"/>
          <a:stretch/>
        </p:blipFill>
        <p:spPr>
          <a:xfrm>
            <a:off x="7059332" y="4425863"/>
            <a:ext cx="1960843" cy="593946"/>
          </a:xfrm>
          <a:prstGeom prst="rect">
            <a:avLst/>
          </a:prstGeom>
        </p:spPr>
      </p:pic>
      <p:sp>
        <p:nvSpPr>
          <p:cNvPr id="19" name="文字方塊 18">
            <a:extLst>
              <a:ext uri="{FF2B5EF4-FFF2-40B4-BE49-F238E27FC236}">
                <a16:creationId xmlns:a16="http://schemas.microsoft.com/office/drawing/2014/main" id="{C2C18D48-D2B6-4B9F-9D2E-A477F84DDFBE}"/>
              </a:ext>
            </a:extLst>
          </p:cNvPr>
          <p:cNvSpPr txBox="1"/>
          <p:nvPr/>
        </p:nvSpPr>
        <p:spPr>
          <a:xfrm>
            <a:off x="277310" y="1063459"/>
            <a:ext cx="3789865" cy="523220"/>
          </a:xfrm>
          <a:prstGeom prst="rect">
            <a:avLst/>
          </a:prstGeom>
          <a:solidFill>
            <a:schemeClr val="accent6">
              <a:lumMod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TW" altLang="en-US" sz="2800" b="1" dirty="0">
                <a:latin typeface="微軟正黑體" panose="020B0604030504040204" pitchFamily="34" charset="-120"/>
                <a:ea typeface="微軟正黑體" panose="020B0604030504040204" pitchFamily="34" charset="-120"/>
              </a:rPr>
              <a:t>查核重點二：加盟字樣</a:t>
            </a:r>
          </a:p>
        </p:txBody>
      </p:sp>
      <p:sp>
        <p:nvSpPr>
          <p:cNvPr id="5" name="箭號: 向下 4">
            <a:extLst>
              <a:ext uri="{FF2B5EF4-FFF2-40B4-BE49-F238E27FC236}">
                <a16:creationId xmlns:a16="http://schemas.microsoft.com/office/drawing/2014/main" id="{FF17DDE7-9D96-4A99-84DB-F9496504291C}"/>
              </a:ext>
            </a:extLst>
          </p:cNvPr>
          <p:cNvSpPr/>
          <p:nvPr/>
        </p:nvSpPr>
        <p:spPr>
          <a:xfrm rot="1026024">
            <a:off x="7731211" y="4199414"/>
            <a:ext cx="150984" cy="2896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文字方塊 27">
            <a:extLst>
              <a:ext uri="{FF2B5EF4-FFF2-40B4-BE49-F238E27FC236}">
                <a16:creationId xmlns:a16="http://schemas.microsoft.com/office/drawing/2014/main" id="{94B7E536-D134-43AA-BD38-6E2C06CA904C}"/>
              </a:ext>
            </a:extLst>
          </p:cNvPr>
          <p:cNvSpPr txBox="1"/>
          <p:nvPr/>
        </p:nvSpPr>
        <p:spPr>
          <a:xfrm>
            <a:off x="4848225" y="1031911"/>
            <a:ext cx="4018465" cy="738664"/>
          </a:xfrm>
          <a:prstGeom prst="rect">
            <a:avLst/>
          </a:prstGeom>
          <a:noFill/>
          <a:ln w="38100">
            <a:solidFill>
              <a:srgbClr val="FF0000"/>
            </a:solidFill>
            <a:prstDash val="sysDot"/>
          </a:ln>
        </p:spPr>
        <p:txBody>
          <a:bodyPr wrap="square" rtlCol="0">
            <a:spAutoFit/>
          </a:bodyPr>
          <a:lstStyle/>
          <a:p>
            <a:r>
              <a:rPr lang="en-US" altLang="zh-TW" b="1" dirty="0">
                <a:solidFill>
                  <a:srgbClr val="FF0000"/>
                </a:solidFill>
                <a:latin typeface="微軟正黑體" panose="020B0604030504040204" pitchFamily="34" charset="-120"/>
                <a:ea typeface="微軟正黑體" panose="020B0604030504040204" pitchFamily="34" charset="-120"/>
              </a:rPr>
              <a:t>            </a:t>
            </a:r>
            <a:r>
              <a:rPr lang="zh-TW" altLang="en-US" b="1" dirty="0">
                <a:solidFill>
                  <a:srgbClr val="FF0000"/>
                </a:solidFill>
                <a:latin typeface="微軟正黑體" panose="020B0604030504040204" pitchFamily="34" charset="-120"/>
                <a:ea typeface="微軟正黑體" panose="020B0604030504040204" pitchFamily="34" charset="-120"/>
              </a:rPr>
              <a:t>違反：限期改正，屆期未改正</a:t>
            </a:r>
            <a:endParaRPr lang="en-US" altLang="zh-TW" b="1" dirty="0">
              <a:solidFill>
                <a:srgbClr val="FF0000"/>
              </a:solidFill>
              <a:latin typeface="微軟正黑體" panose="020B0604030504040204" pitchFamily="34" charset="-120"/>
              <a:ea typeface="微軟正黑體" panose="020B0604030504040204" pitchFamily="34" charset="-120"/>
            </a:endParaRPr>
          </a:p>
          <a:p>
            <a:r>
              <a:rPr lang="en-US" altLang="zh-TW" b="1" dirty="0">
                <a:solidFill>
                  <a:srgbClr val="FF0000"/>
                </a:solidFill>
                <a:latin typeface="微軟正黑體" panose="020B0604030504040204" pitchFamily="34" charset="-120"/>
                <a:ea typeface="微軟正黑體" panose="020B0604030504040204" pitchFamily="34" charset="-120"/>
              </a:rPr>
              <a:t>            </a:t>
            </a:r>
            <a:r>
              <a:rPr lang="zh-TW" altLang="en-US" b="1" dirty="0">
                <a:solidFill>
                  <a:srgbClr val="FF0000"/>
                </a:solidFill>
                <a:latin typeface="微軟正黑體" panose="020B0604030504040204" pitchFamily="34" charset="-120"/>
                <a:ea typeface="微軟正黑體" panose="020B0604030504040204" pitchFamily="34" charset="-120"/>
              </a:rPr>
              <a:t>，處罰鍰</a:t>
            </a:r>
            <a:r>
              <a:rPr lang="en-US" altLang="zh-TW" sz="2400" b="1" i="1" dirty="0">
                <a:solidFill>
                  <a:srgbClr val="FF0000"/>
                </a:solidFill>
                <a:latin typeface="微軟正黑體" panose="020B0604030504040204" pitchFamily="34" charset="-120"/>
                <a:ea typeface="微軟正黑體" panose="020B0604030504040204" pitchFamily="34" charset="-120"/>
              </a:rPr>
              <a:t>3</a:t>
            </a:r>
            <a:r>
              <a:rPr lang="zh-TW" altLang="en-US" sz="2400" b="1" i="1" dirty="0">
                <a:solidFill>
                  <a:srgbClr val="FF0000"/>
                </a:solidFill>
                <a:latin typeface="微軟正黑體" panose="020B0604030504040204" pitchFamily="34" charset="-120"/>
                <a:ea typeface="微軟正黑體" panose="020B0604030504040204" pitchFamily="34" charset="-120"/>
              </a:rPr>
              <a:t>萬元</a:t>
            </a:r>
            <a:r>
              <a:rPr lang="en-US" altLang="zh-TW" sz="2400" b="1" i="1" dirty="0">
                <a:solidFill>
                  <a:srgbClr val="FF0000"/>
                </a:solidFill>
                <a:latin typeface="微軟正黑體" panose="020B0604030504040204" pitchFamily="34" charset="-120"/>
                <a:ea typeface="微軟正黑體" panose="020B0604030504040204" pitchFamily="34" charset="-120"/>
              </a:rPr>
              <a:t>-15</a:t>
            </a:r>
            <a:r>
              <a:rPr lang="zh-TW" altLang="en-US" sz="2400" b="1" i="1" dirty="0">
                <a:solidFill>
                  <a:srgbClr val="FF0000"/>
                </a:solidFill>
                <a:latin typeface="微軟正黑體" panose="020B0604030504040204" pitchFamily="34" charset="-120"/>
                <a:ea typeface="微軟正黑體" panose="020B0604030504040204" pitchFamily="34" charset="-120"/>
              </a:rPr>
              <a:t>萬元</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zh-TW" altLang="en-US" b="1" dirty="0">
              <a:solidFill>
                <a:srgbClr val="FF0000"/>
              </a:solidFill>
              <a:latin typeface="微軟正黑體" panose="020B0604030504040204" pitchFamily="34" charset="-120"/>
              <a:ea typeface="微軟正黑體" panose="020B0604030504040204" pitchFamily="34" charset="-120"/>
            </a:endParaRPr>
          </a:p>
        </p:txBody>
      </p:sp>
      <p:pic>
        <p:nvPicPr>
          <p:cNvPr id="29" name="圖片 28">
            <a:extLst>
              <a:ext uri="{FF2B5EF4-FFF2-40B4-BE49-F238E27FC236}">
                <a16:creationId xmlns:a16="http://schemas.microsoft.com/office/drawing/2014/main" id="{E8D22AC8-9D5E-4A0F-A428-DEDAED45D0B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50270" y1="39216" x2="50270" y2="39216"/>
                        <a14:foregroundMark x1="51892" y1="46405" x2="51892" y2="46405"/>
                        <a14:foregroundMark x1="51351" y1="43791" x2="51351" y2="43791"/>
                        <a14:foregroundMark x1="51892" y1="73203" x2="51892" y2="73203"/>
                      </a14:backgroundRemoval>
                    </a14:imgEffect>
                  </a14:imgLayer>
                </a14:imgProps>
              </a:ext>
            </a:extLst>
          </a:blip>
          <a:stretch>
            <a:fillRect/>
          </a:stretch>
        </p:blipFill>
        <p:spPr>
          <a:xfrm>
            <a:off x="4958730" y="1129027"/>
            <a:ext cx="641970" cy="530926"/>
          </a:xfrm>
          <a:prstGeom prst="rect">
            <a:avLst/>
          </a:prstGeom>
        </p:spPr>
      </p:pic>
    </p:spTree>
    <p:extLst>
      <p:ext uri="{BB962C8B-B14F-4D97-AF65-F5344CB8AC3E}">
        <p14:creationId xmlns:p14="http://schemas.microsoft.com/office/powerpoint/2010/main" val="3313332882"/>
      </p:ext>
    </p:extLst>
  </p:cSld>
  <p:clrMapOvr>
    <a:masterClrMapping/>
  </p:clrMapOvr>
  <p:transition>
    <p:wheel spokes="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字方塊 16">
            <a:extLst>
              <a:ext uri="{FF2B5EF4-FFF2-40B4-BE49-F238E27FC236}">
                <a16:creationId xmlns:a16="http://schemas.microsoft.com/office/drawing/2014/main" id="{022BA58B-8DD3-442C-8E8A-9D822FA9F888}"/>
              </a:ext>
            </a:extLst>
          </p:cNvPr>
          <p:cNvSpPr txBox="1"/>
          <p:nvPr/>
        </p:nvSpPr>
        <p:spPr>
          <a:xfrm>
            <a:off x="498093" y="2637813"/>
            <a:ext cx="8271781" cy="2267672"/>
          </a:xfrm>
          <a:prstGeom prst="rect">
            <a:avLst/>
          </a:prstGeom>
          <a:solidFill>
            <a:schemeClr val="accent6">
              <a:lumMod val="20000"/>
              <a:lumOff val="80000"/>
            </a:schemeClr>
          </a:solidFill>
        </p:spPr>
        <p:txBody>
          <a:bodyPr wrap="square" rtlCol="0">
            <a:spAutoFit/>
          </a:bodyPr>
          <a:lstStyle/>
          <a:p>
            <a:pPr marL="342900" indent="-161925">
              <a:lnSpc>
                <a:spcPts val="3500"/>
              </a:lnSpc>
              <a:spcBef>
                <a:spcPts val="1200"/>
              </a:spcBef>
              <a:buFont typeface="Wingdings" panose="05000000000000000000" pitchFamily="2" charset="2"/>
              <a:buChar char="u"/>
            </a:pPr>
            <a:r>
              <a:rPr lang="zh-TW" altLang="en-US" sz="1900" dirty="0">
                <a:solidFill>
                  <a:srgbClr val="0000FF"/>
                </a:solidFill>
                <a:latin typeface="華康粗圓體" panose="020F0709000000000000" pitchFamily="49" charset="-120"/>
                <a:ea typeface="華康粗圓體" panose="020F0709000000000000" pitchFamily="49" charset="-120"/>
              </a:rPr>
              <a:t>經紀人的設置：</a:t>
            </a:r>
            <a:r>
              <a:rPr lang="en-US" altLang="zh-TW" sz="1600" dirty="0">
                <a:solidFill>
                  <a:schemeClr val="bg1">
                    <a:lumMod val="50000"/>
                  </a:schemeClr>
                </a:solidFill>
                <a:latin typeface="華康粗圓體" panose="020F0709000000000000" pitchFamily="49" charset="-120"/>
                <a:ea typeface="華康粗圓體" panose="020F0709000000000000" pitchFamily="49" charset="-120"/>
              </a:rPr>
              <a:t>(</a:t>
            </a:r>
            <a:r>
              <a:rPr lang="zh-TW" altLang="en-US" sz="1600" dirty="0">
                <a:solidFill>
                  <a:schemeClr val="bg1">
                    <a:lumMod val="50000"/>
                  </a:schemeClr>
                </a:solidFill>
                <a:latin typeface="華康粗圓體" panose="020F0709000000000000" pitchFamily="49" charset="-120"/>
                <a:ea typeface="華康粗圓體" panose="020F0709000000000000" pitchFamily="49" charset="-120"/>
              </a:rPr>
              <a:t>條例</a:t>
            </a:r>
            <a:r>
              <a:rPr lang="en-US" altLang="zh-TW" sz="1600" dirty="0">
                <a:solidFill>
                  <a:schemeClr val="bg1">
                    <a:lumMod val="50000"/>
                  </a:schemeClr>
                </a:solidFill>
                <a:latin typeface="華康粗圓體" panose="020F0709000000000000" pitchFamily="49" charset="-120"/>
                <a:ea typeface="華康粗圓體" panose="020F0709000000000000" pitchFamily="49" charset="-120"/>
              </a:rPr>
              <a:t>11</a:t>
            </a:r>
            <a:r>
              <a:rPr lang="zh-TW" altLang="en-US" sz="1600" dirty="0">
                <a:solidFill>
                  <a:schemeClr val="bg1">
                    <a:lumMod val="50000"/>
                  </a:schemeClr>
                </a:solidFill>
                <a:latin typeface="華康粗圓體" panose="020F0709000000000000" pitchFamily="49" charset="-120"/>
                <a:ea typeface="華康粗圓體" panose="020F0709000000000000" pitchFamily="49" charset="-120"/>
              </a:rPr>
              <a:t>條</a:t>
            </a:r>
            <a:r>
              <a:rPr lang="en-US" altLang="zh-TW" sz="1600" dirty="0">
                <a:solidFill>
                  <a:schemeClr val="bg1">
                    <a:lumMod val="50000"/>
                  </a:schemeClr>
                </a:solidFill>
                <a:latin typeface="華康粗圓體" panose="020F0709000000000000" pitchFamily="49" charset="-120"/>
                <a:ea typeface="華康粗圓體" panose="020F0709000000000000" pitchFamily="49" charset="-120"/>
              </a:rPr>
              <a:t>)</a:t>
            </a:r>
          </a:p>
          <a:p>
            <a:pPr marL="1790700" indent="-171450">
              <a:lnSpc>
                <a:spcPts val="3500"/>
              </a:lnSpc>
              <a:buFont typeface="Arial" panose="020B0604020202020204" pitchFamily="34" charset="0"/>
              <a:buChar char="•"/>
              <a:tabLst>
                <a:tab pos="895350" algn="l"/>
              </a:tabLst>
            </a:pPr>
            <a:r>
              <a:rPr lang="zh-TW" altLang="en-US" sz="1900" b="1" dirty="0">
                <a:latin typeface="微軟正黑體" panose="020B0604030504040204" pitchFamily="34" charset="-120"/>
                <a:ea typeface="微軟正黑體" panose="020B0604030504040204" pitchFamily="34" charset="-120"/>
              </a:rPr>
              <a:t> </a:t>
            </a:r>
            <a:r>
              <a:rPr lang="zh-TW" altLang="en-US" sz="1900" dirty="0">
                <a:solidFill>
                  <a:srgbClr val="0000FF"/>
                </a:solidFill>
                <a:latin typeface="華康粗圓體" panose="020F0709000000000000" pitchFamily="49" charset="-120"/>
                <a:ea typeface="華康粗圓體" panose="020F0709000000000000" pitchFamily="49" charset="-120"/>
              </a:rPr>
              <a:t>至少應置經紀人</a:t>
            </a:r>
            <a:r>
              <a:rPr lang="en-US" altLang="zh-TW" sz="2200" b="1" i="1" dirty="0">
                <a:solidFill>
                  <a:srgbClr val="FF0000"/>
                </a:solidFill>
                <a:latin typeface="微軟正黑體" panose="020B0604030504040204" pitchFamily="34" charset="-120"/>
                <a:ea typeface="微軟正黑體" panose="020B0604030504040204" pitchFamily="34" charset="-120"/>
              </a:rPr>
              <a:t>1</a:t>
            </a:r>
            <a:r>
              <a:rPr lang="zh-TW" altLang="en-US" sz="2200" b="1" i="1" dirty="0">
                <a:solidFill>
                  <a:srgbClr val="FF0000"/>
                </a:solidFill>
                <a:latin typeface="微軟正黑體" panose="020B0604030504040204" pitchFamily="34" charset="-120"/>
                <a:ea typeface="微軟正黑體" panose="020B0604030504040204" pitchFamily="34" charset="-120"/>
              </a:rPr>
              <a:t>人</a:t>
            </a:r>
            <a:r>
              <a:rPr lang="zh-TW" altLang="en-US" sz="1900" dirty="0">
                <a:solidFill>
                  <a:srgbClr val="0000FF"/>
                </a:solidFill>
                <a:latin typeface="華康粗圓體" panose="020F0709000000000000" pitchFamily="49" charset="-120"/>
                <a:ea typeface="華康粗圓體" panose="020F0709000000000000" pitchFamily="49" charset="-120"/>
              </a:rPr>
              <a:t>。</a:t>
            </a:r>
            <a:endParaRPr lang="en-US" altLang="zh-TW" sz="1900" dirty="0">
              <a:solidFill>
                <a:srgbClr val="0000FF"/>
              </a:solidFill>
              <a:latin typeface="華康粗圓體" panose="020F0709000000000000" pitchFamily="49" charset="-120"/>
              <a:ea typeface="華康粗圓體" panose="020F0709000000000000" pitchFamily="49" charset="-120"/>
            </a:endParaRPr>
          </a:p>
          <a:p>
            <a:pPr marL="1885950" indent="-266700">
              <a:lnSpc>
                <a:spcPts val="3500"/>
              </a:lnSpc>
              <a:buFont typeface="Arial" panose="020B0604020202020204" pitchFamily="34" charset="0"/>
              <a:buChar char="•"/>
              <a:tabLst>
                <a:tab pos="895350" algn="l"/>
              </a:tabLst>
            </a:pPr>
            <a:r>
              <a:rPr lang="zh-TW" altLang="en-US" sz="1900" dirty="0">
                <a:solidFill>
                  <a:srgbClr val="0000FF"/>
                </a:solidFill>
                <a:latin typeface="華康粗圓體" panose="020F0709000000000000" pitchFamily="49" charset="-120"/>
                <a:ea typeface="華康粗圓體" panose="020F0709000000000000" pitchFamily="49" charset="-120"/>
              </a:rPr>
              <a:t>謍業處所經紀營業員數每逾</a:t>
            </a:r>
            <a:r>
              <a:rPr lang="en-US" altLang="zh-TW" sz="1900" dirty="0">
                <a:solidFill>
                  <a:srgbClr val="0000FF"/>
                </a:solidFill>
                <a:latin typeface="華康粗圓體" panose="020F0709000000000000" pitchFamily="49" charset="-120"/>
                <a:ea typeface="華康粗圓體" panose="020F0709000000000000" pitchFamily="49" charset="-120"/>
              </a:rPr>
              <a:t>20</a:t>
            </a:r>
            <a:r>
              <a:rPr lang="zh-TW" altLang="en-US" sz="1900" dirty="0">
                <a:solidFill>
                  <a:srgbClr val="0000FF"/>
                </a:solidFill>
                <a:latin typeface="華康粗圓體" panose="020F0709000000000000" pitchFamily="49" charset="-120"/>
                <a:ea typeface="華康粗圓體" panose="020F0709000000000000" pitchFamily="49" charset="-120"/>
              </a:rPr>
              <a:t>名時，應增設經紀人</a:t>
            </a:r>
            <a:r>
              <a:rPr lang="en-US" altLang="zh-TW" sz="1900" dirty="0">
                <a:solidFill>
                  <a:srgbClr val="0000FF"/>
                </a:solidFill>
                <a:latin typeface="華康粗圓體" panose="020F0709000000000000" pitchFamily="49" charset="-120"/>
                <a:ea typeface="華康粗圓體" panose="020F0709000000000000" pitchFamily="49" charset="-120"/>
              </a:rPr>
              <a:t>1</a:t>
            </a:r>
            <a:r>
              <a:rPr lang="zh-TW" altLang="en-US" sz="1900" dirty="0">
                <a:solidFill>
                  <a:srgbClr val="0000FF"/>
                </a:solidFill>
                <a:latin typeface="華康粗圓體" panose="020F0709000000000000" pitchFamily="49" charset="-120"/>
                <a:ea typeface="華康粗圓體" panose="020F0709000000000000" pitchFamily="49" charset="-120"/>
              </a:rPr>
              <a:t>人。</a:t>
            </a:r>
            <a:r>
              <a:rPr lang="zh-TW" altLang="en-US" sz="1900" b="1" dirty="0">
                <a:latin typeface="微軟正黑體" panose="020B0604030504040204" pitchFamily="34" charset="-120"/>
                <a:ea typeface="微軟正黑體" panose="020B0604030504040204" pitchFamily="34" charset="-120"/>
              </a:rPr>
              <a:t> </a:t>
            </a:r>
            <a:endParaRPr lang="en-US" altLang="zh-TW" sz="1900" b="1" dirty="0">
              <a:latin typeface="微軟正黑體" panose="020B0604030504040204" pitchFamily="34" charset="-120"/>
              <a:ea typeface="微軟正黑體" panose="020B0604030504040204" pitchFamily="34" charset="-120"/>
            </a:endParaRPr>
          </a:p>
          <a:p>
            <a:pPr marL="1619250">
              <a:lnSpc>
                <a:spcPts val="3500"/>
              </a:lnSpc>
              <a:spcAft>
                <a:spcPts val="600"/>
              </a:spcAft>
              <a:tabLst>
                <a:tab pos="895350" algn="l"/>
              </a:tabLst>
            </a:pPr>
            <a:r>
              <a:rPr lang="zh-TW" altLang="en-US" sz="1900" b="1" dirty="0">
                <a:solidFill>
                  <a:srgbClr val="0000FF"/>
                </a:solidFill>
                <a:latin typeface="微軟正黑體" panose="020B0604030504040204" pitchFamily="34" charset="-120"/>
                <a:ea typeface="微軟正黑體" panose="020B0604030504040204" pitchFamily="34" charset="-120"/>
              </a:rPr>
              <a:t>　　　</a:t>
            </a:r>
            <a:r>
              <a:rPr lang="zh-TW" altLang="en-US" sz="1900" dirty="0">
                <a:solidFill>
                  <a:srgbClr val="0000FF"/>
                </a:solidFill>
                <a:latin typeface="華康粗圓體" panose="020F0709000000000000" pitchFamily="49" charset="-120"/>
                <a:ea typeface="華康粗圓體" panose="020F0709000000000000" pitchFamily="49" charset="-120"/>
              </a:rPr>
              <a:t>營業處所僱用經紀營業員計有</a:t>
            </a:r>
            <a:r>
              <a:rPr lang="en-US" altLang="zh-TW" sz="1900" dirty="0">
                <a:solidFill>
                  <a:srgbClr val="0000FF"/>
                </a:solidFill>
                <a:latin typeface="華康粗圓體" panose="020F0709000000000000" pitchFamily="49" charset="-120"/>
                <a:ea typeface="華康粗圓體" panose="020F0709000000000000" pitchFamily="49" charset="-120"/>
              </a:rPr>
              <a:t>21</a:t>
            </a:r>
            <a:r>
              <a:rPr lang="zh-TW" altLang="en-US" sz="1900" dirty="0">
                <a:solidFill>
                  <a:srgbClr val="0000FF"/>
                </a:solidFill>
                <a:latin typeface="華康粗圓體" panose="020F0709000000000000" pitchFamily="49" charset="-120"/>
                <a:ea typeface="華康粗圓體" panose="020F0709000000000000" pitchFamily="49" charset="-120"/>
              </a:rPr>
              <a:t>人，即應設置經紀人</a:t>
            </a:r>
            <a:endParaRPr lang="en-US" altLang="zh-TW" sz="1900" dirty="0">
              <a:solidFill>
                <a:srgbClr val="0000FF"/>
              </a:solidFill>
              <a:latin typeface="華康粗圓體" panose="020F0709000000000000" pitchFamily="49" charset="-120"/>
              <a:ea typeface="華康粗圓體" panose="020F0709000000000000" pitchFamily="49" charset="-120"/>
            </a:endParaRPr>
          </a:p>
          <a:p>
            <a:pPr marL="1619250">
              <a:lnSpc>
                <a:spcPts val="2500"/>
              </a:lnSpc>
              <a:spcAft>
                <a:spcPts val="600"/>
              </a:spcAft>
              <a:tabLst>
                <a:tab pos="895350" algn="l"/>
              </a:tabLst>
            </a:pPr>
            <a:r>
              <a:rPr lang="zh-TW" altLang="en-US" sz="1900" b="1" i="1" dirty="0">
                <a:solidFill>
                  <a:srgbClr val="FF0000"/>
                </a:solidFill>
                <a:latin typeface="微軟正黑體" panose="020B0604030504040204" pitchFamily="34" charset="-120"/>
                <a:ea typeface="微軟正黑體" panose="020B0604030504040204" pitchFamily="34" charset="-120"/>
              </a:rPr>
              <a:t>　　　</a:t>
            </a:r>
            <a:r>
              <a:rPr lang="en-US" altLang="zh-TW" sz="2200" b="1" i="1" dirty="0">
                <a:solidFill>
                  <a:srgbClr val="FF0000"/>
                </a:solidFill>
                <a:latin typeface="微軟正黑體" panose="020B0604030504040204" pitchFamily="34" charset="-120"/>
                <a:ea typeface="微軟正黑體" panose="020B0604030504040204" pitchFamily="34" charset="-120"/>
              </a:rPr>
              <a:t>2</a:t>
            </a:r>
            <a:r>
              <a:rPr lang="zh-TW" altLang="en-US" sz="2200" b="1" i="1" dirty="0">
                <a:solidFill>
                  <a:srgbClr val="FF0000"/>
                </a:solidFill>
                <a:latin typeface="微軟正黑體" panose="020B0604030504040204" pitchFamily="34" charset="-120"/>
                <a:ea typeface="微軟正黑體" panose="020B0604030504040204" pitchFamily="34" charset="-120"/>
              </a:rPr>
              <a:t>人</a:t>
            </a:r>
            <a:r>
              <a:rPr lang="zh-TW" altLang="en-US" sz="1900" dirty="0">
                <a:solidFill>
                  <a:schemeClr val="tx1"/>
                </a:solidFill>
                <a:latin typeface="華康粗圓體" panose="020F0709000000000000" pitchFamily="49" charset="-120"/>
                <a:ea typeface="華康粗圓體" panose="020F0709000000000000" pitchFamily="49" charset="-120"/>
              </a:rPr>
              <a:t>。</a:t>
            </a:r>
            <a:r>
              <a:rPr lang="zh-TW" altLang="en-US" sz="1900" dirty="0"/>
              <a:t>   </a:t>
            </a:r>
          </a:p>
        </p:txBody>
      </p:sp>
      <p:cxnSp>
        <p:nvCxnSpPr>
          <p:cNvPr id="9" name="直線接點 8"/>
          <p:cNvCxnSpPr>
            <a:cxnSpLocks/>
          </p:cNvCxnSpPr>
          <p:nvPr/>
        </p:nvCxnSpPr>
        <p:spPr>
          <a:xfrm>
            <a:off x="0" y="831478"/>
            <a:ext cx="9144000"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3" name="橢圓 32"/>
          <p:cNvSpPr/>
          <p:nvPr/>
        </p:nvSpPr>
        <p:spPr>
          <a:xfrm>
            <a:off x="8696325" y="6477000"/>
            <a:ext cx="323850" cy="323850"/>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華康魏碑體(P)"/>
              <a:ea typeface="微軟正黑體" pitchFamily="34" charset="-120"/>
            </a:endParaRPr>
          </a:p>
        </p:txBody>
      </p:sp>
      <p:sp>
        <p:nvSpPr>
          <p:cNvPr id="3" name="投影片編號版面配置區 2"/>
          <p:cNvSpPr>
            <a:spLocks noGrp="1"/>
          </p:cNvSpPr>
          <p:nvPr>
            <p:ph type="sldNum" sz="quarter" idx="12"/>
          </p:nvPr>
        </p:nvSpPr>
        <p:spPr>
          <a:xfrm>
            <a:off x="6962775" y="6456018"/>
            <a:ext cx="2057400" cy="365125"/>
          </a:xfrm>
        </p:spPr>
        <p:txBody>
          <a:bodyPr/>
          <a:lstStyle/>
          <a:p>
            <a:pPr>
              <a:defRPr/>
            </a:pPr>
            <a:fld id="{B62388E7-26EF-4714-A632-9B7D7908684B}" type="slidenum">
              <a:rPr lang="zh-TW" altLang="en-US" sz="1800" smtClean="0">
                <a:solidFill>
                  <a:schemeClr val="tx1">
                    <a:lumMod val="65000"/>
                    <a:lumOff val="35000"/>
                  </a:schemeClr>
                </a:solidFill>
              </a:rPr>
              <a:pPr>
                <a:defRPr/>
              </a:pPr>
              <a:t>8</a:t>
            </a:fld>
            <a:endParaRPr lang="zh-TW" altLang="en-US" sz="1800" dirty="0">
              <a:solidFill>
                <a:schemeClr val="tx1">
                  <a:lumMod val="65000"/>
                  <a:lumOff val="35000"/>
                </a:schemeClr>
              </a:solidFill>
            </a:endParaRPr>
          </a:p>
        </p:txBody>
      </p:sp>
      <p:sp>
        <p:nvSpPr>
          <p:cNvPr id="14" name="文字方塊 13">
            <a:extLst>
              <a:ext uri="{FF2B5EF4-FFF2-40B4-BE49-F238E27FC236}">
                <a16:creationId xmlns:a16="http://schemas.microsoft.com/office/drawing/2014/main" id="{6C8078ED-7C3F-4D0E-8CB1-381655D4DD65}"/>
              </a:ext>
            </a:extLst>
          </p:cNvPr>
          <p:cNvSpPr txBox="1"/>
          <p:nvPr/>
        </p:nvSpPr>
        <p:spPr>
          <a:xfrm>
            <a:off x="1631191" y="88478"/>
            <a:ext cx="7074188" cy="646331"/>
          </a:xfrm>
          <a:prstGeom prst="rect">
            <a:avLst/>
          </a:prstGeom>
          <a:noFill/>
        </p:spPr>
        <p:txBody>
          <a:bodyPr wrap="square" rtlCol="0">
            <a:spAutoFit/>
          </a:bodyPr>
          <a:lstStyle/>
          <a:p>
            <a:pPr algn="ctr"/>
            <a:r>
              <a:rPr lang="zh-TW" altLang="en-US" sz="3600" dirty="0">
                <a:ln w="12700">
                  <a:solidFill>
                    <a:schemeClr val="bg1"/>
                  </a:solidFill>
                </a:ln>
                <a:solidFill>
                  <a:schemeClr val="tx2">
                    <a:lumMod val="75000"/>
                  </a:schemeClr>
                </a:solidFill>
                <a:effectLst>
                  <a:outerShdw blurRad="38100" dist="38100" dir="2700000" algn="tl">
                    <a:srgbClr val="000000">
                      <a:alpha val="43137"/>
                    </a:srgbClr>
                  </a:outerShdw>
                </a:effectLst>
                <a:latin typeface="華康新特黑體" panose="02010609010101010101" pitchFamily="49" charset="-120"/>
                <a:ea typeface="華康新特黑體" panose="02010609010101010101" pitchFamily="49" charset="-120"/>
                <a:cs typeface="+mj-cs"/>
              </a:rPr>
              <a:t>貳、業務查核重點</a:t>
            </a:r>
          </a:p>
        </p:txBody>
      </p:sp>
      <p:sp>
        <p:nvSpPr>
          <p:cNvPr id="4" name="文字方塊 3">
            <a:extLst>
              <a:ext uri="{FF2B5EF4-FFF2-40B4-BE49-F238E27FC236}">
                <a16:creationId xmlns:a16="http://schemas.microsoft.com/office/drawing/2014/main" id="{473712AC-4C3F-4FB7-86E2-FFBC71B13537}"/>
              </a:ext>
            </a:extLst>
          </p:cNvPr>
          <p:cNvSpPr txBox="1"/>
          <p:nvPr/>
        </p:nvSpPr>
        <p:spPr>
          <a:xfrm>
            <a:off x="277310" y="1063459"/>
            <a:ext cx="3789866" cy="523220"/>
          </a:xfrm>
          <a:prstGeom prst="rect">
            <a:avLst/>
          </a:prstGeom>
          <a:solidFill>
            <a:schemeClr val="accent6">
              <a:lumMod val="50000"/>
            </a:schemeClr>
          </a:solidFill>
        </p:spPr>
        <p:txBody>
          <a:bodyPr wrap="square" rtlCol="0">
            <a:spAutoFit/>
          </a:bodyPr>
          <a:lstStyle/>
          <a:p>
            <a:pPr algn="ctr"/>
            <a:r>
              <a:rPr lang="zh-TW" altLang="en-US" sz="2800" b="1" dirty="0">
                <a:solidFill>
                  <a:schemeClr val="lt1"/>
                </a:solidFill>
                <a:latin typeface="微軟正黑體" panose="020B0604030504040204" pitchFamily="34" charset="-120"/>
                <a:ea typeface="微軟正黑體" panose="020B0604030504040204" pitchFamily="34" charset="-120"/>
              </a:rPr>
              <a:t>查核重點三：僱用人員</a:t>
            </a:r>
          </a:p>
        </p:txBody>
      </p:sp>
      <p:sp>
        <p:nvSpPr>
          <p:cNvPr id="5" name="文字方塊 4">
            <a:extLst>
              <a:ext uri="{FF2B5EF4-FFF2-40B4-BE49-F238E27FC236}">
                <a16:creationId xmlns:a16="http://schemas.microsoft.com/office/drawing/2014/main" id="{5CBDF4D7-1FCB-444A-97CB-4A0A46CFD47A}"/>
              </a:ext>
            </a:extLst>
          </p:cNvPr>
          <p:cNvSpPr txBox="1"/>
          <p:nvPr/>
        </p:nvSpPr>
        <p:spPr>
          <a:xfrm>
            <a:off x="455864" y="1813225"/>
            <a:ext cx="8356240" cy="702052"/>
          </a:xfrm>
          <a:prstGeom prst="rect">
            <a:avLst/>
          </a:prstGeom>
          <a:noFill/>
        </p:spPr>
        <p:txBody>
          <a:bodyPr wrap="square" rtlCol="0">
            <a:spAutoFit/>
          </a:bodyPr>
          <a:lstStyle/>
          <a:p>
            <a:pPr>
              <a:lnSpc>
                <a:spcPts val="2500"/>
              </a:lnSpc>
            </a:pPr>
            <a:r>
              <a:rPr lang="en-US" altLang="zh-TW" sz="2200" b="1" dirty="0">
                <a:latin typeface="微軟正黑體" panose="020B0604030504040204" pitchFamily="34" charset="-120"/>
                <a:ea typeface="微軟正黑體" panose="020B0604030504040204" pitchFamily="34" charset="-120"/>
              </a:rPr>
              <a:t>1.</a:t>
            </a:r>
            <a:r>
              <a:rPr lang="zh-TW" altLang="en-US" sz="2200" b="1" dirty="0">
                <a:latin typeface="微軟正黑體" panose="020B0604030504040204" pitchFamily="34" charset="-120"/>
                <a:ea typeface="微軟正黑體" panose="020B0604030504040204" pitchFamily="34" charset="-120"/>
              </a:rPr>
              <a:t>經紀業是否於經紀人到職或異動</a:t>
            </a:r>
            <a:r>
              <a:rPr lang="en-US" altLang="zh-TW" sz="2200" b="1" dirty="0">
                <a:latin typeface="微軟正黑體" panose="020B0604030504040204" pitchFamily="34" charset="-120"/>
                <a:ea typeface="微軟正黑體" panose="020B0604030504040204" pitchFamily="34" charset="-120"/>
              </a:rPr>
              <a:t>15</a:t>
            </a:r>
            <a:r>
              <a:rPr lang="zh-TW" altLang="en-US" sz="2200" b="1" dirty="0">
                <a:latin typeface="微軟正黑體" panose="020B0604030504040204" pitchFamily="34" charset="-120"/>
                <a:ea typeface="微軟正黑體" panose="020B0604030504040204" pitchFamily="34" charset="-120"/>
              </a:rPr>
              <a:t>日內，造具名冊報請報查</a:t>
            </a:r>
            <a:r>
              <a:rPr lang="zh-TW" altLang="en-US" sz="1600" b="1" dirty="0">
                <a:latin typeface="微軟正黑體" panose="020B0604030504040204" pitchFamily="34" charset="-120"/>
                <a:ea typeface="微軟正黑體" panose="020B0604030504040204" pitchFamily="34" charset="-120"/>
              </a:rPr>
              <a:t>。</a:t>
            </a:r>
            <a:endParaRPr lang="en-US" altLang="zh-TW" sz="1600" b="1" dirty="0">
              <a:latin typeface="微軟正黑體" panose="020B0604030504040204" pitchFamily="34" charset="-120"/>
              <a:ea typeface="微軟正黑體" panose="020B0604030504040204" pitchFamily="34" charset="-120"/>
            </a:endParaRPr>
          </a:p>
          <a:p>
            <a:pPr>
              <a:lnSpc>
                <a:spcPts val="2500"/>
              </a:lnSpc>
            </a:pPr>
            <a:r>
              <a:rPr lang="en-US" altLang="zh-TW" sz="1600" b="1" dirty="0">
                <a:solidFill>
                  <a:schemeClr val="bg1">
                    <a:lumMod val="50000"/>
                  </a:schemeClr>
                </a:solidFill>
                <a:latin typeface="微軟正黑體" panose="020B0604030504040204" pitchFamily="34" charset="-120"/>
                <a:ea typeface="微軟正黑體" panose="020B0604030504040204" pitchFamily="34" charset="-120"/>
              </a:rPr>
              <a:t>     </a:t>
            </a:r>
            <a:r>
              <a:rPr lang="en-US" altLang="zh-TW" sz="1600" dirty="0">
                <a:solidFill>
                  <a:schemeClr val="bg1">
                    <a:lumMod val="50000"/>
                  </a:schemeClr>
                </a:solidFill>
                <a:latin typeface="華康粗圓體" panose="020F0709000000000000" pitchFamily="49" charset="-120"/>
                <a:ea typeface="華康粗圓體" panose="020F0709000000000000" pitchFamily="49" charset="-120"/>
              </a:rPr>
              <a:t>(</a:t>
            </a:r>
            <a:r>
              <a:rPr lang="zh-TW" altLang="en-US" sz="1600" dirty="0">
                <a:solidFill>
                  <a:schemeClr val="bg1">
                    <a:lumMod val="50000"/>
                  </a:schemeClr>
                </a:solidFill>
                <a:latin typeface="華康粗圓體" panose="020F0709000000000000" pitchFamily="49" charset="-120"/>
                <a:ea typeface="華康粗圓體" panose="020F0709000000000000" pitchFamily="49" charset="-120"/>
              </a:rPr>
              <a:t>條例</a:t>
            </a:r>
            <a:r>
              <a:rPr lang="en-US" altLang="zh-TW" sz="1600" dirty="0">
                <a:solidFill>
                  <a:schemeClr val="bg1">
                    <a:lumMod val="50000"/>
                  </a:schemeClr>
                </a:solidFill>
                <a:latin typeface="華康粗圓體" panose="020F0709000000000000" pitchFamily="49" charset="-120"/>
                <a:ea typeface="華康粗圓體" panose="020F0709000000000000" pitchFamily="49" charset="-120"/>
              </a:rPr>
              <a:t>12)</a:t>
            </a:r>
          </a:p>
        </p:txBody>
      </p:sp>
      <p:pic>
        <p:nvPicPr>
          <p:cNvPr id="10" name="圖片 9" descr="一張含有 字型, 圖形, 筆跡, 文字 的圖片&#10;&#10;自動產生的描述">
            <a:extLst>
              <a:ext uri="{FF2B5EF4-FFF2-40B4-BE49-F238E27FC236}">
                <a16:creationId xmlns:a16="http://schemas.microsoft.com/office/drawing/2014/main" id="{776A8235-0A82-43F7-815C-634EE76A97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50" y="127488"/>
            <a:ext cx="1711381" cy="533877"/>
          </a:xfrm>
          <a:prstGeom prst="rect">
            <a:avLst/>
          </a:prstGeom>
        </p:spPr>
      </p:pic>
      <p:pic>
        <p:nvPicPr>
          <p:cNvPr id="7" name="圖片 6">
            <a:extLst>
              <a:ext uri="{FF2B5EF4-FFF2-40B4-BE49-F238E27FC236}">
                <a16:creationId xmlns:a16="http://schemas.microsoft.com/office/drawing/2014/main" id="{4D5F84B9-B54D-452F-BD3A-E4EF06D4299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097288" y="3528449"/>
            <a:ext cx="912686" cy="821417"/>
          </a:xfrm>
          <a:prstGeom prst="rect">
            <a:avLst/>
          </a:prstGeom>
        </p:spPr>
      </p:pic>
      <p:sp>
        <p:nvSpPr>
          <p:cNvPr id="16" name="文字方塊 15">
            <a:extLst>
              <a:ext uri="{FF2B5EF4-FFF2-40B4-BE49-F238E27FC236}">
                <a16:creationId xmlns:a16="http://schemas.microsoft.com/office/drawing/2014/main" id="{2BFE6DF8-C539-4D60-9119-86598C0B262D}"/>
              </a:ext>
            </a:extLst>
          </p:cNvPr>
          <p:cNvSpPr txBox="1"/>
          <p:nvPr/>
        </p:nvSpPr>
        <p:spPr>
          <a:xfrm>
            <a:off x="562590" y="5152387"/>
            <a:ext cx="8142789" cy="547714"/>
          </a:xfrm>
          <a:prstGeom prst="rect">
            <a:avLst/>
          </a:prstGeom>
          <a:noFill/>
        </p:spPr>
        <p:txBody>
          <a:bodyPr wrap="square">
            <a:spAutoFit/>
          </a:bodyPr>
          <a:lstStyle/>
          <a:p>
            <a:pPr>
              <a:lnSpc>
                <a:spcPts val="4000"/>
              </a:lnSpc>
            </a:pPr>
            <a:r>
              <a:rPr lang="en-US" altLang="zh-TW" sz="2200" b="1" dirty="0">
                <a:latin typeface="微軟正黑體" panose="020B0604030504040204" pitchFamily="34" charset="-120"/>
                <a:ea typeface="微軟正黑體" panose="020B0604030504040204" pitchFamily="34" charset="-120"/>
              </a:rPr>
              <a:t>2.</a:t>
            </a:r>
            <a:r>
              <a:rPr lang="zh-TW" altLang="en-US" sz="2200" b="1" dirty="0">
                <a:latin typeface="微軟正黑體" panose="020B0604030504040204" pitchFamily="34" charset="-120"/>
                <a:ea typeface="微軟正黑體" panose="020B0604030504040204" pitchFamily="34" charset="-120"/>
              </a:rPr>
              <a:t>有無僱用未具備經紀人員資格者從事業務。</a:t>
            </a:r>
            <a:r>
              <a:rPr lang="en-US" altLang="zh-TW" sz="1600" dirty="0">
                <a:solidFill>
                  <a:schemeClr val="bg1">
                    <a:lumMod val="50000"/>
                  </a:schemeClr>
                </a:solidFill>
                <a:latin typeface="華康粗圓體" panose="020F0709000000000000" pitchFamily="49" charset="-120"/>
                <a:ea typeface="華康粗圓體" panose="020F0709000000000000" pitchFamily="49" charset="-120"/>
              </a:rPr>
              <a:t>(</a:t>
            </a:r>
            <a:r>
              <a:rPr lang="zh-TW" altLang="en-US" sz="1600" dirty="0">
                <a:solidFill>
                  <a:schemeClr val="bg1">
                    <a:lumMod val="50000"/>
                  </a:schemeClr>
                </a:solidFill>
                <a:latin typeface="華康粗圓體" panose="020F0709000000000000" pitchFamily="49" charset="-120"/>
                <a:ea typeface="華康粗圓體" panose="020F0709000000000000" pitchFamily="49" charset="-120"/>
              </a:rPr>
              <a:t>條例</a:t>
            </a:r>
            <a:r>
              <a:rPr lang="en-US" altLang="zh-TW" sz="1600" dirty="0">
                <a:solidFill>
                  <a:schemeClr val="bg1">
                    <a:lumMod val="50000"/>
                  </a:schemeClr>
                </a:solidFill>
                <a:latin typeface="華康粗圓體" panose="020F0709000000000000" pitchFamily="49" charset="-120"/>
                <a:ea typeface="華康粗圓體" panose="020F0709000000000000" pitchFamily="49" charset="-120"/>
              </a:rPr>
              <a:t>17</a:t>
            </a:r>
            <a:r>
              <a:rPr lang="zh-TW" altLang="en-US" sz="1600" dirty="0">
                <a:solidFill>
                  <a:schemeClr val="bg1">
                    <a:lumMod val="50000"/>
                  </a:schemeClr>
                </a:solidFill>
                <a:latin typeface="華康粗圓體" panose="020F0709000000000000" pitchFamily="49" charset="-120"/>
                <a:ea typeface="華康粗圓體" panose="020F0709000000000000" pitchFamily="49" charset="-120"/>
              </a:rPr>
              <a:t>條</a:t>
            </a:r>
            <a:r>
              <a:rPr lang="en-US" altLang="zh-TW" sz="1600" dirty="0">
                <a:solidFill>
                  <a:schemeClr val="bg1">
                    <a:lumMod val="50000"/>
                  </a:schemeClr>
                </a:solidFill>
                <a:latin typeface="華康粗圓體" panose="020F0709000000000000" pitchFamily="49" charset="-120"/>
                <a:ea typeface="華康粗圓體" panose="020F0709000000000000" pitchFamily="49" charset="-120"/>
              </a:rPr>
              <a:t>)</a:t>
            </a:r>
          </a:p>
        </p:txBody>
      </p:sp>
      <p:sp>
        <p:nvSpPr>
          <p:cNvPr id="15" name="文字方塊 14">
            <a:extLst>
              <a:ext uri="{FF2B5EF4-FFF2-40B4-BE49-F238E27FC236}">
                <a16:creationId xmlns:a16="http://schemas.microsoft.com/office/drawing/2014/main" id="{7AB14B86-D760-4C8A-8545-283F5CD85593}"/>
              </a:ext>
            </a:extLst>
          </p:cNvPr>
          <p:cNvSpPr txBox="1"/>
          <p:nvPr/>
        </p:nvSpPr>
        <p:spPr>
          <a:xfrm>
            <a:off x="899166" y="3264183"/>
            <a:ext cx="1273077" cy="307777"/>
          </a:xfrm>
          <a:prstGeom prst="rect">
            <a:avLst/>
          </a:prstGeom>
          <a:noFill/>
        </p:spPr>
        <p:txBody>
          <a:bodyPr wrap="square">
            <a:spAutoFit/>
          </a:bodyPr>
          <a:lstStyle/>
          <a:p>
            <a:r>
              <a:rPr lang="zh-TW" altLang="en-US" sz="1400" dirty="0">
                <a:latin typeface="華康粗圓體" panose="020F0709000000000000" pitchFamily="49" charset="-120"/>
                <a:ea typeface="華康粗圓體" panose="020F0709000000000000" pitchFamily="49" charset="-120"/>
              </a:rPr>
              <a:t>○○營業處所</a:t>
            </a:r>
          </a:p>
        </p:txBody>
      </p:sp>
      <p:sp>
        <p:nvSpPr>
          <p:cNvPr id="18" name="箭號: 上彎 17">
            <a:extLst>
              <a:ext uri="{FF2B5EF4-FFF2-40B4-BE49-F238E27FC236}">
                <a16:creationId xmlns:a16="http://schemas.microsoft.com/office/drawing/2014/main" id="{94F8CF5A-2746-4825-B639-59A325F862FC}"/>
              </a:ext>
            </a:extLst>
          </p:cNvPr>
          <p:cNvSpPr/>
          <p:nvPr/>
        </p:nvSpPr>
        <p:spPr>
          <a:xfrm rot="5400000">
            <a:off x="2531070" y="4055423"/>
            <a:ext cx="292111" cy="296775"/>
          </a:xfrm>
          <a:prstGeom prst="ben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dirty="0"/>
          </a:p>
        </p:txBody>
      </p:sp>
      <p:sp>
        <p:nvSpPr>
          <p:cNvPr id="20" name="文字方塊 19">
            <a:extLst>
              <a:ext uri="{FF2B5EF4-FFF2-40B4-BE49-F238E27FC236}">
                <a16:creationId xmlns:a16="http://schemas.microsoft.com/office/drawing/2014/main" id="{B9ED0ECD-6238-4571-A094-63ABBFF427CE}"/>
              </a:ext>
            </a:extLst>
          </p:cNvPr>
          <p:cNvSpPr txBox="1"/>
          <p:nvPr/>
        </p:nvSpPr>
        <p:spPr>
          <a:xfrm>
            <a:off x="899166" y="5804202"/>
            <a:ext cx="4895307" cy="595804"/>
          </a:xfrm>
          <a:prstGeom prst="rect">
            <a:avLst/>
          </a:prstGeom>
          <a:noFill/>
          <a:ln w="38100">
            <a:solidFill>
              <a:srgbClr val="FF0000"/>
            </a:solidFill>
            <a:prstDash val="sysDot"/>
          </a:ln>
        </p:spPr>
        <p:txBody>
          <a:bodyPr wrap="square" rtlCol="0">
            <a:spAutoFit/>
          </a:bodyPr>
          <a:lstStyle/>
          <a:p>
            <a:pPr>
              <a:lnSpc>
                <a:spcPts val="4500"/>
              </a:lnSpc>
              <a:spcAft>
                <a:spcPts val="1200"/>
              </a:spcAft>
            </a:pPr>
            <a:r>
              <a:rPr lang="en-US" altLang="zh-TW" b="1" dirty="0">
                <a:solidFill>
                  <a:srgbClr val="FF0000"/>
                </a:solidFill>
                <a:latin typeface="微軟正黑體" panose="020B0604030504040204" pitchFamily="34" charset="-120"/>
                <a:ea typeface="微軟正黑體" panose="020B0604030504040204" pitchFamily="34" charset="-120"/>
              </a:rPr>
              <a:t>            </a:t>
            </a:r>
            <a:r>
              <a:rPr lang="zh-TW" altLang="en-US" b="1" dirty="0">
                <a:solidFill>
                  <a:srgbClr val="FF0000"/>
                </a:solidFill>
                <a:latin typeface="微軟正黑體" panose="020B0604030504040204" pitchFamily="34" charset="-120"/>
                <a:ea typeface="微軟正黑體" panose="020B0604030504040204" pitchFamily="34" charset="-120"/>
              </a:rPr>
              <a:t>違反：處罰鍰</a:t>
            </a:r>
            <a:r>
              <a:rPr lang="zh-TW" altLang="en-US" sz="2400" b="1" i="1" dirty="0">
                <a:solidFill>
                  <a:srgbClr val="FF0000"/>
                </a:solidFill>
                <a:latin typeface="微軟正黑體" panose="020B0604030504040204" pitchFamily="34" charset="-120"/>
                <a:ea typeface="微軟正黑體" panose="020B0604030504040204" pitchFamily="34" charset="-120"/>
              </a:rPr>
              <a:t>６萬元</a:t>
            </a:r>
            <a:r>
              <a:rPr lang="en-US" altLang="zh-TW" sz="2400" b="1" i="1" dirty="0">
                <a:solidFill>
                  <a:srgbClr val="FF0000"/>
                </a:solidFill>
                <a:latin typeface="微軟正黑體" panose="020B0604030504040204" pitchFamily="34" charset="-120"/>
                <a:ea typeface="微軟正黑體" panose="020B0604030504040204" pitchFamily="34" charset="-120"/>
              </a:rPr>
              <a:t>-</a:t>
            </a:r>
            <a:r>
              <a:rPr lang="zh-TW" altLang="en-US" sz="2400" b="1" i="1" dirty="0">
                <a:solidFill>
                  <a:srgbClr val="FF0000"/>
                </a:solidFill>
                <a:latin typeface="微軟正黑體" panose="020B0604030504040204" pitchFamily="34" charset="-120"/>
                <a:ea typeface="微軟正黑體" panose="020B0604030504040204" pitchFamily="34" charset="-120"/>
              </a:rPr>
              <a:t>３０萬元</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zh-TW" altLang="en-US" b="1" dirty="0">
              <a:solidFill>
                <a:srgbClr val="FF0000"/>
              </a:solidFill>
              <a:latin typeface="微軟正黑體" panose="020B0604030504040204" pitchFamily="34" charset="-120"/>
              <a:ea typeface="微軟正黑體" panose="020B0604030504040204" pitchFamily="34" charset="-120"/>
            </a:endParaRPr>
          </a:p>
        </p:txBody>
      </p:sp>
      <p:pic>
        <p:nvPicPr>
          <p:cNvPr id="21" name="圖片 20">
            <a:extLst>
              <a:ext uri="{FF2B5EF4-FFF2-40B4-BE49-F238E27FC236}">
                <a16:creationId xmlns:a16="http://schemas.microsoft.com/office/drawing/2014/main" id="{3249BC28-4B27-4F7F-A490-972AE60E693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0270" y1="39216" x2="50270" y2="39216"/>
                        <a14:foregroundMark x1="51892" y1="46405" x2="51892" y2="46405"/>
                        <a14:foregroundMark x1="51351" y1="43791" x2="51351" y2="43791"/>
                        <a14:foregroundMark x1="51892" y1="73203" x2="51892" y2="73203"/>
                      </a14:backgroundRemoval>
                    </a14:imgEffect>
                  </a14:imgLayer>
                </a14:imgProps>
              </a:ext>
            </a:extLst>
          </a:blip>
          <a:stretch>
            <a:fillRect/>
          </a:stretch>
        </p:blipFill>
        <p:spPr>
          <a:xfrm>
            <a:off x="989221" y="5836641"/>
            <a:ext cx="641970" cy="530926"/>
          </a:xfrm>
          <a:prstGeom prst="rect">
            <a:avLst/>
          </a:prstGeom>
        </p:spPr>
      </p:pic>
      <p:sp>
        <p:nvSpPr>
          <p:cNvPr id="19" name="文字方塊 18">
            <a:extLst>
              <a:ext uri="{FF2B5EF4-FFF2-40B4-BE49-F238E27FC236}">
                <a16:creationId xmlns:a16="http://schemas.microsoft.com/office/drawing/2014/main" id="{72B57E2A-A49E-4004-8A70-4D4FD22EB008}"/>
              </a:ext>
            </a:extLst>
          </p:cNvPr>
          <p:cNvSpPr txBox="1"/>
          <p:nvPr/>
        </p:nvSpPr>
        <p:spPr>
          <a:xfrm>
            <a:off x="5884529" y="5947003"/>
            <a:ext cx="3135646" cy="430118"/>
          </a:xfrm>
          <a:prstGeom prst="wedgeRoundRectCallout">
            <a:avLst>
              <a:gd name="adj1" fmla="val -49419"/>
              <a:gd name="adj2" fmla="val -134694"/>
              <a:gd name="adj3" fmla="val 16667"/>
            </a:avLst>
          </a:prstGeom>
          <a:solidFill>
            <a:srgbClr val="FFFF00"/>
          </a:solidFill>
        </p:spPr>
        <p:txBody>
          <a:bodyPr wrap="square">
            <a:spAutoFit/>
          </a:bodyPr>
          <a:lstStyle/>
          <a:p>
            <a:pPr>
              <a:lnSpc>
                <a:spcPts val="2500"/>
              </a:lnSpc>
            </a:pPr>
            <a:r>
              <a:rPr lang="zh-TW" altLang="en-US" sz="1700" b="1" dirty="0">
                <a:latin typeface="微軟正黑體" panose="020B0604030504040204" pitchFamily="34" charset="-120"/>
                <a:ea typeface="微軟正黑體" panose="020B0604030504040204" pitchFamily="34" charset="-120"/>
              </a:rPr>
              <a:t>經紀人證書</a:t>
            </a:r>
            <a:r>
              <a:rPr lang="zh-TW" altLang="en-US" sz="1700" b="1" dirty="0">
                <a:solidFill>
                  <a:srgbClr val="FF0000"/>
                </a:solidFill>
                <a:latin typeface="微軟正黑體" panose="020B0604030504040204" pitchFamily="34" charset="-120"/>
                <a:ea typeface="微軟正黑體" panose="020B0604030504040204" pitchFamily="34" charset="-120"/>
              </a:rPr>
              <a:t>逾期失效</a:t>
            </a:r>
            <a:r>
              <a:rPr lang="zh-TW" altLang="en-US" sz="1700" b="1" dirty="0">
                <a:latin typeface="微軟正黑體" panose="020B0604030504040204" pitchFamily="34" charset="-120"/>
                <a:ea typeface="微軟正黑體" panose="020B0604030504040204" pitchFamily="34" charset="-120"/>
              </a:rPr>
              <a:t>也算哦！</a:t>
            </a:r>
            <a:endParaRPr lang="zh-TW" altLang="en-US" sz="1700" dirty="0"/>
          </a:p>
        </p:txBody>
      </p:sp>
    </p:spTree>
    <p:extLst>
      <p:ext uri="{BB962C8B-B14F-4D97-AF65-F5344CB8AC3E}">
        <p14:creationId xmlns:p14="http://schemas.microsoft.com/office/powerpoint/2010/main" val="3163870062"/>
      </p:ext>
    </p:extLst>
  </p:cSld>
  <p:clrMapOvr>
    <a:masterClrMapping/>
  </p:clrMapOvr>
  <p:transition>
    <p:wheel spokes="1"/>
  </p:transition>
</p:sld>
</file>

<file path=ppt/theme/theme1.xml><?xml version="1.0" encoding="utf-8"?>
<a:theme xmlns:a="http://schemas.openxmlformats.org/drawingml/2006/main" name="Office 佈景主題">
  <a:themeElements>
    <a:clrScheme name="宣紙">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佈景主題">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7915</TotalTime>
  <Words>5275</Words>
  <Application>Microsoft Office PowerPoint</Application>
  <PresentationFormat>如螢幕大小 (4:3)</PresentationFormat>
  <Paragraphs>476</Paragraphs>
  <Slides>38</Slides>
  <Notes>37</Notes>
  <HiddenSlides>0</HiddenSlides>
  <MMClips>0</MMClips>
  <ScaleCrop>false</ScaleCrop>
  <HeadingPairs>
    <vt:vector size="6" baseType="variant">
      <vt:variant>
        <vt:lpstr>使用字型</vt:lpstr>
      </vt:variant>
      <vt:variant>
        <vt:i4>10</vt:i4>
      </vt:variant>
      <vt:variant>
        <vt:lpstr>佈景主題</vt:lpstr>
      </vt:variant>
      <vt:variant>
        <vt:i4>1</vt:i4>
      </vt:variant>
      <vt:variant>
        <vt:lpstr>投影片標題</vt:lpstr>
      </vt:variant>
      <vt:variant>
        <vt:i4>38</vt:i4>
      </vt:variant>
    </vt:vector>
  </HeadingPairs>
  <TitlesOfParts>
    <vt:vector size="49" baseType="lpstr">
      <vt:lpstr>Microsoft JhengHei UI</vt:lpstr>
      <vt:lpstr>華康粗圓體</vt:lpstr>
      <vt:lpstr>華康新特黑體</vt:lpstr>
      <vt:lpstr>華康魏碑體(P)</vt:lpstr>
      <vt:lpstr>微軟正黑體</vt:lpstr>
      <vt:lpstr>標楷體</vt:lpstr>
      <vt:lpstr>Arial</vt:lpstr>
      <vt:lpstr>Calibri</vt:lpstr>
      <vt:lpstr>Calibri Light</vt:lpstr>
      <vt:lpstr>Wingdings</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康雪芬</dc:creator>
  <cp:lastModifiedBy>康雪芬</cp:lastModifiedBy>
  <cp:revision>1630</cp:revision>
  <cp:lastPrinted>2023-07-25T03:12:02Z</cp:lastPrinted>
  <dcterms:created xsi:type="dcterms:W3CDTF">2020-07-22T08:50:02Z</dcterms:created>
  <dcterms:modified xsi:type="dcterms:W3CDTF">2024-04-09T00:36:04Z</dcterms:modified>
</cp:coreProperties>
</file>