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20"/>
  </p:notesMasterIdLst>
  <p:sldIdLst>
    <p:sldId id="995" r:id="rId2"/>
    <p:sldId id="1006" r:id="rId3"/>
    <p:sldId id="1000" r:id="rId4"/>
    <p:sldId id="1016" r:id="rId5"/>
    <p:sldId id="991" r:id="rId6"/>
    <p:sldId id="1015" r:id="rId7"/>
    <p:sldId id="993" r:id="rId8"/>
    <p:sldId id="1031" r:id="rId9"/>
    <p:sldId id="1032" r:id="rId10"/>
    <p:sldId id="1033" r:id="rId11"/>
    <p:sldId id="997" r:id="rId12"/>
    <p:sldId id="1017" r:id="rId13"/>
    <p:sldId id="1013" r:id="rId14"/>
    <p:sldId id="1014" r:id="rId15"/>
    <p:sldId id="1020" r:id="rId16"/>
    <p:sldId id="1030" r:id="rId17"/>
    <p:sldId id="1001" r:id="rId18"/>
    <p:sldId id="999" r:id="rId19"/>
  </p:sldIdLst>
  <p:sldSz cx="12190413" cy="6858000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Open" id="{9B5EDC31-D9C3-4BA7-B887-732CB7C93685}">
          <p14:sldIdLst>
            <p14:sldId id="1024"/>
            <p14:sldId id="1023"/>
          </p14:sldIdLst>
        </p14:section>
        <p14:section name="Part 1" id="{6C75868D-AEE1-4595-ACD5-4C6B3AF6DAD1}">
          <p14:sldIdLst>
            <p14:sldId id="995"/>
            <p14:sldId id="1006"/>
            <p14:sldId id="1000"/>
            <p14:sldId id="1016"/>
            <p14:sldId id="991"/>
            <p14:sldId id="1015"/>
            <p14:sldId id="993"/>
            <p14:sldId id="997"/>
            <p14:sldId id="1017"/>
            <p14:sldId id="1013"/>
            <p14:sldId id="1014"/>
            <p14:sldId id="1020"/>
            <p14:sldId id="1030"/>
            <p14:sldId id="1001"/>
            <p14:sldId id="999"/>
          </p14:sldIdLst>
        </p14:section>
        <p14:section name="End" id="{945D202E-053E-4DAA-BA65-28B17CFDB784}">
          <p14:sldIdLst>
            <p14:sldId id="1026"/>
            <p14:sldId id="1029"/>
            <p14:sldId id="102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58A2F"/>
    <a:srgbClr val="029676"/>
    <a:srgbClr val="E15C3E"/>
    <a:srgbClr val="DC9E52"/>
    <a:srgbClr val="F1C713"/>
    <a:srgbClr val="F0AD34"/>
    <a:srgbClr val="F2BA54"/>
    <a:srgbClr val="F5B2A2"/>
    <a:srgbClr val="D7E2DC"/>
    <a:srgbClr val="AFC5B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3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0732" autoAdjust="0"/>
  </p:normalViewPr>
  <p:slideViewPr>
    <p:cSldViewPr snapToGrid="0">
      <p:cViewPr varScale="1">
        <p:scale>
          <a:sx n="79" d="100"/>
          <a:sy n="79" d="100"/>
        </p:scale>
        <p:origin x="-835" y="-72"/>
      </p:cViewPr>
      <p:guideLst>
        <p:guide orient="horz" pos="2160"/>
        <p:guide pos="28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996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3698E7-9212-4FB3-B62B-3B8B0B72F45F}" type="doc">
      <dgm:prSet loTypeId="urn:microsoft.com/office/officeart/2005/8/layout/arrow2" loCatId="process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22AEABD-F6CF-42F4-880C-6EBCEA79E2F7}">
      <dgm:prSet phldrT="[文字]" custT="1"/>
      <dgm:spPr/>
      <dgm:t>
        <a:bodyPr/>
        <a:lstStyle/>
        <a:p>
          <a:r>
            <a:rPr lang="en-US" altLang="zh-TW" sz="3200" b="1" dirty="0">
              <a:latin typeface="微軟正黑體" pitchFamily="34" charset="-120"/>
              <a:ea typeface="微軟正黑體" pitchFamily="34" charset="-120"/>
            </a:rPr>
            <a:t>12</a:t>
          </a:r>
          <a:r>
            <a:rPr lang="zh-TW" altLang="en-US" sz="3200" dirty="0">
              <a:latin typeface="微軟正黑體" pitchFamily="34" charset="-120"/>
              <a:ea typeface="微軟正黑體" pitchFamily="34" charset="-120"/>
            </a:rPr>
            <a:t>萬戶</a:t>
          </a:r>
        </a:p>
      </dgm:t>
    </dgm:pt>
    <dgm:pt modelId="{C8F52537-0CD9-4892-A32D-F426E94D30DC}" type="parTrans" cxnId="{F5D34D78-04C5-4F5A-B778-FBC3567DB7D7}">
      <dgm:prSet/>
      <dgm:spPr/>
      <dgm:t>
        <a:bodyPr/>
        <a:lstStyle/>
        <a:p>
          <a:endParaRPr lang="zh-TW" altLang="en-US"/>
        </a:p>
      </dgm:t>
    </dgm:pt>
    <dgm:pt modelId="{39E971BE-F688-4202-93A9-A6B26AE0451F}" type="sibTrans" cxnId="{F5D34D78-04C5-4F5A-B778-FBC3567DB7D7}">
      <dgm:prSet/>
      <dgm:spPr/>
      <dgm:t>
        <a:bodyPr/>
        <a:lstStyle/>
        <a:p>
          <a:endParaRPr lang="zh-TW" altLang="en-US"/>
        </a:p>
      </dgm:t>
    </dgm:pt>
    <dgm:pt modelId="{CACD33DF-70E1-4F34-A3B5-0427E73802E2}">
      <dgm:prSet phldrT="[文字]" custT="1"/>
      <dgm:spPr/>
      <dgm:t>
        <a:bodyPr/>
        <a:lstStyle/>
        <a:p>
          <a:r>
            <a:rPr lang="en-US" altLang="zh-TW" sz="4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50</a:t>
          </a:r>
          <a:r>
            <a:rPr lang="zh-TW" altLang="en-US" sz="2800" dirty="0">
              <a:latin typeface="微軟正黑體" pitchFamily="34" charset="-120"/>
              <a:ea typeface="微軟正黑體" pitchFamily="34" charset="-120"/>
            </a:rPr>
            <a:t>萬戶</a:t>
          </a:r>
        </a:p>
      </dgm:t>
    </dgm:pt>
    <dgm:pt modelId="{2E5790F8-0FD3-41BA-A04A-78114F43CC1A}" type="parTrans" cxnId="{9466DDD7-CC4C-4614-9AFB-9FC6EB80EC3B}">
      <dgm:prSet/>
      <dgm:spPr/>
      <dgm:t>
        <a:bodyPr/>
        <a:lstStyle/>
        <a:p>
          <a:endParaRPr lang="zh-TW" altLang="en-US"/>
        </a:p>
      </dgm:t>
    </dgm:pt>
    <dgm:pt modelId="{D393A28B-1E9E-45B2-B2B3-92087843B9F4}" type="sibTrans" cxnId="{9466DDD7-CC4C-4614-9AFB-9FC6EB80EC3B}">
      <dgm:prSet/>
      <dgm:spPr/>
      <dgm:t>
        <a:bodyPr/>
        <a:lstStyle/>
        <a:p>
          <a:endParaRPr lang="zh-TW" altLang="en-US"/>
        </a:p>
      </dgm:t>
    </dgm:pt>
    <dgm:pt modelId="{44506555-1042-4DA8-87C5-9009553ABAD9}" type="pres">
      <dgm:prSet presAssocID="{383698E7-9212-4FB3-B62B-3B8B0B72F45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B79C001-51EC-4E5C-BCD2-02BAE2663441}" type="pres">
      <dgm:prSet presAssocID="{383698E7-9212-4FB3-B62B-3B8B0B72F45F}" presName="arrow" presStyleLbl="bgShp" presStyleIdx="0" presStyleCnt="1"/>
      <dgm:spPr/>
    </dgm:pt>
    <dgm:pt modelId="{A12DC350-8B8C-4259-ACA3-516E65313FA6}" type="pres">
      <dgm:prSet presAssocID="{383698E7-9212-4FB3-B62B-3B8B0B72F45F}" presName="arrowDiagram2" presStyleCnt="0"/>
      <dgm:spPr/>
    </dgm:pt>
    <dgm:pt modelId="{1FB50709-A0F9-43D1-B282-8D993FA9E75C}" type="pres">
      <dgm:prSet presAssocID="{922AEABD-F6CF-42F4-880C-6EBCEA79E2F7}" presName="bullet2a" presStyleLbl="node1" presStyleIdx="0" presStyleCnt="2"/>
      <dgm:spPr/>
    </dgm:pt>
    <dgm:pt modelId="{1C1EFD58-91EA-44DA-9F49-D9DD25B2C9AF}" type="pres">
      <dgm:prSet presAssocID="{922AEABD-F6CF-42F4-880C-6EBCEA79E2F7}" presName="textBox2a" presStyleLbl="revTx" presStyleIdx="0" presStyleCnt="2" custScaleX="127907" custLinFactNeighborX="79" custLinFactNeighborY="121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36BB2A-9D17-4DC3-B2D5-60C0B98D66A7}" type="pres">
      <dgm:prSet presAssocID="{CACD33DF-70E1-4F34-A3B5-0427E73802E2}" presName="bullet2b" presStyleLbl="node1" presStyleIdx="1" presStyleCnt="2"/>
      <dgm:spPr/>
    </dgm:pt>
    <dgm:pt modelId="{B7AC36E3-5CAC-47C1-91C8-90499EC4E48A}" type="pres">
      <dgm:prSet presAssocID="{CACD33DF-70E1-4F34-A3B5-0427E73802E2}" presName="textBox2b" presStyleLbl="revTx" presStyleIdx="1" presStyleCnt="2" custScaleX="143989" custLinFactNeighborX="12820" custLinFactNeighborY="523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F0A8AC2-1D08-428E-A45B-0E9A60E2D994}" type="presOf" srcId="{383698E7-9212-4FB3-B62B-3B8B0B72F45F}" destId="{44506555-1042-4DA8-87C5-9009553ABAD9}" srcOrd="0" destOrd="0" presId="urn:microsoft.com/office/officeart/2005/8/layout/arrow2"/>
    <dgm:cxn modelId="{BC86329B-09D8-4137-BFF3-3CAC784BD5BB}" type="presOf" srcId="{CACD33DF-70E1-4F34-A3B5-0427E73802E2}" destId="{B7AC36E3-5CAC-47C1-91C8-90499EC4E48A}" srcOrd="0" destOrd="0" presId="urn:microsoft.com/office/officeart/2005/8/layout/arrow2"/>
    <dgm:cxn modelId="{F5D34D78-04C5-4F5A-B778-FBC3567DB7D7}" srcId="{383698E7-9212-4FB3-B62B-3B8B0B72F45F}" destId="{922AEABD-F6CF-42F4-880C-6EBCEA79E2F7}" srcOrd="0" destOrd="0" parTransId="{C8F52537-0CD9-4892-A32D-F426E94D30DC}" sibTransId="{39E971BE-F688-4202-93A9-A6B26AE0451F}"/>
    <dgm:cxn modelId="{1D4D0319-C682-4B92-B974-6C3AFC2BC42D}" type="presOf" srcId="{922AEABD-F6CF-42F4-880C-6EBCEA79E2F7}" destId="{1C1EFD58-91EA-44DA-9F49-D9DD25B2C9AF}" srcOrd="0" destOrd="0" presId="urn:microsoft.com/office/officeart/2005/8/layout/arrow2"/>
    <dgm:cxn modelId="{9466DDD7-CC4C-4614-9AFB-9FC6EB80EC3B}" srcId="{383698E7-9212-4FB3-B62B-3B8B0B72F45F}" destId="{CACD33DF-70E1-4F34-A3B5-0427E73802E2}" srcOrd="1" destOrd="0" parTransId="{2E5790F8-0FD3-41BA-A04A-78114F43CC1A}" sibTransId="{D393A28B-1E9E-45B2-B2B3-92087843B9F4}"/>
    <dgm:cxn modelId="{BC7DEDA2-D5A6-4EAA-8E32-49AF0F43B25F}" type="presParOf" srcId="{44506555-1042-4DA8-87C5-9009553ABAD9}" destId="{0B79C001-51EC-4E5C-BCD2-02BAE2663441}" srcOrd="0" destOrd="0" presId="urn:microsoft.com/office/officeart/2005/8/layout/arrow2"/>
    <dgm:cxn modelId="{EAFD5B8A-DC4B-476A-97B9-C20FA43BB516}" type="presParOf" srcId="{44506555-1042-4DA8-87C5-9009553ABAD9}" destId="{A12DC350-8B8C-4259-ACA3-516E65313FA6}" srcOrd="1" destOrd="0" presId="urn:microsoft.com/office/officeart/2005/8/layout/arrow2"/>
    <dgm:cxn modelId="{54C747CB-98D0-486C-B5D0-D607714F58FA}" type="presParOf" srcId="{A12DC350-8B8C-4259-ACA3-516E65313FA6}" destId="{1FB50709-A0F9-43D1-B282-8D993FA9E75C}" srcOrd="0" destOrd="0" presId="urn:microsoft.com/office/officeart/2005/8/layout/arrow2"/>
    <dgm:cxn modelId="{0B02A66C-BBDC-4D37-AD81-490DFF9CF3E8}" type="presParOf" srcId="{A12DC350-8B8C-4259-ACA3-516E65313FA6}" destId="{1C1EFD58-91EA-44DA-9F49-D9DD25B2C9AF}" srcOrd="1" destOrd="0" presId="urn:microsoft.com/office/officeart/2005/8/layout/arrow2"/>
    <dgm:cxn modelId="{F525632D-347A-4B88-95CD-233B275627FE}" type="presParOf" srcId="{A12DC350-8B8C-4259-ACA3-516E65313FA6}" destId="{9336BB2A-9D17-4DC3-B2D5-60C0B98D66A7}" srcOrd="2" destOrd="0" presId="urn:microsoft.com/office/officeart/2005/8/layout/arrow2"/>
    <dgm:cxn modelId="{E9E9432E-99AE-4E27-BBB1-085C3C02B1BA}" type="presParOf" srcId="{A12DC350-8B8C-4259-ACA3-516E65313FA6}" destId="{B7AC36E3-5CAC-47C1-91C8-90499EC4E48A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3698E7-9212-4FB3-B62B-3B8B0B72F45F}" type="doc">
      <dgm:prSet loTypeId="urn:microsoft.com/office/officeart/2005/8/layout/arrow2" loCatId="process" qsTypeId="urn:microsoft.com/office/officeart/2005/8/quickstyle/3d2#2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22AEABD-F6CF-42F4-880C-6EBCEA79E2F7}">
      <dgm:prSet phldrT="[文字]" custT="1"/>
      <dgm:spPr/>
      <dgm:t>
        <a:bodyPr/>
        <a:lstStyle/>
        <a:p>
          <a:r>
            <a:rPr lang="en-US" altLang="zh-TW" sz="3200" b="1" dirty="0">
              <a:latin typeface="微軟正黑體" pitchFamily="34" charset="-120"/>
              <a:ea typeface="微軟正黑體" pitchFamily="34" charset="-120"/>
            </a:rPr>
            <a:t>57</a:t>
          </a:r>
          <a:r>
            <a:rPr lang="zh-TW" altLang="en-US" sz="3200" dirty="0">
              <a:latin typeface="微軟正黑體" pitchFamily="34" charset="-120"/>
              <a:ea typeface="微軟正黑體" pitchFamily="34" charset="-120"/>
            </a:rPr>
            <a:t>億元</a:t>
          </a:r>
        </a:p>
      </dgm:t>
    </dgm:pt>
    <dgm:pt modelId="{C8F52537-0CD9-4892-A32D-F426E94D30DC}" type="parTrans" cxnId="{F5D34D78-04C5-4F5A-B778-FBC3567DB7D7}">
      <dgm:prSet/>
      <dgm:spPr/>
      <dgm:t>
        <a:bodyPr/>
        <a:lstStyle/>
        <a:p>
          <a:endParaRPr lang="zh-TW" altLang="en-US"/>
        </a:p>
      </dgm:t>
    </dgm:pt>
    <dgm:pt modelId="{39E971BE-F688-4202-93A9-A6B26AE0451F}" type="sibTrans" cxnId="{F5D34D78-04C5-4F5A-B778-FBC3567DB7D7}">
      <dgm:prSet/>
      <dgm:spPr/>
      <dgm:t>
        <a:bodyPr/>
        <a:lstStyle/>
        <a:p>
          <a:endParaRPr lang="zh-TW" altLang="en-US"/>
        </a:p>
      </dgm:t>
    </dgm:pt>
    <dgm:pt modelId="{CACD33DF-70E1-4F34-A3B5-0427E73802E2}">
      <dgm:prSet phldrT="[文字]" custT="1"/>
      <dgm:spPr/>
      <dgm:t>
        <a:bodyPr/>
        <a:lstStyle/>
        <a:p>
          <a:r>
            <a:rPr lang="en-US" altLang="zh-TW" sz="4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300</a:t>
          </a:r>
          <a:r>
            <a:rPr lang="zh-TW" altLang="en-US" sz="3200" dirty="0">
              <a:latin typeface="微軟正黑體" pitchFamily="34" charset="-120"/>
              <a:ea typeface="微軟正黑體" pitchFamily="34" charset="-120"/>
            </a:rPr>
            <a:t>億元</a:t>
          </a:r>
        </a:p>
      </dgm:t>
    </dgm:pt>
    <dgm:pt modelId="{2E5790F8-0FD3-41BA-A04A-78114F43CC1A}" type="parTrans" cxnId="{9466DDD7-CC4C-4614-9AFB-9FC6EB80EC3B}">
      <dgm:prSet/>
      <dgm:spPr/>
      <dgm:t>
        <a:bodyPr/>
        <a:lstStyle/>
        <a:p>
          <a:endParaRPr lang="zh-TW" altLang="en-US"/>
        </a:p>
      </dgm:t>
    </dgm:pt>
    <dgm:pt modelId="{D393A28B-1E9E-45B2-B2B3-92087843B9F4}" type="sibTrans" cxnId="{9466DDD7-CC4C-4614-9AFB-9FC6EB80EC3B}">
      <dgm:prSet/>
      <dgm:spPr/>
      <dgm:t>
        <a:bodyPr/>
        <a:lstStyle/>
        <a:p>
          <a:endParaRPr lang="zh-TW" altLang="en-US"/>
        </a:p>
      </dgm:t>
    </dgm:pt>
    <dgm:pt modelId="{44506555-1042-4DA8-87C5-9009553ABAD9}" type="pres">
      <dgm:prSet presAssocID="{383698E7-9212-4FB3-B62B-3B8B0B72F45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B79C001-51EC-4E5C-BCD2-02BAE2663441}" type="pres">
      <dgm:prSet presAssocID="{383698E7-9212-4FB3-B62B-3B8B0B72F45F}" presName="arrow" presStyleLbl="bgShp" presStyleIdx="0" presStyleCnt="1"/>
      <dgm:spPr/>
    </dgm:pt>
    <dgm:pt modelId="{A12DC350-8B8C-4259-ACA3-516E65313FA6}" type="pres">
      <dgm:prSet presAssocID="{383698E7-9212-4FB3-B62B-3B8B0B72F45F}" presName="arrowDiagram2" presStyleCnt="0"/>
      <dgm:spPr/>
    </dgm:pt>
    <dgm:pt modelId="{1FB50709-A0F9-43D1-B282-8D993FA9E75C}" type="pres">
      <dgm:prSet presAssocID="{922AEABD-F6CF-42F4-880C-6EBCEA79E2F7}" presName="bullet2a" presStyleLbl="node1" presStyleIdx="0" presStyleCnt="2"/>
      <dgm:spPr/>
    </dgm:pt>
    <dgm:pt modelId="{1C1EFD58-91EA-44DA-9F49-D9DD25B2C9AF}" type="pres">
      <dgm:prSet presAssocID="{922AEABD-F6CF-42F4-880C-6EBCEA79E2F7}" presName="textBox2a" presStyleLbl="revTx" presStyleIdx="0" presStyleCnt="2" custScaleX="127907" custLinFactNeighborX="2929" custLinFactNeighborY="867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36BB2A-9D17-4DC3-B2D5-60C0B98D66A7}" type="pres">
      <dgm:prSet presAssocID="{CACD33DF-70E1-4F34-A3B5-0427E73802E2}" presName="bullet2b" presStyleLbl="node1" presStyleIdx="1" presStyleCnt="2"/>
      <dgm:spPr/>
    </dgm:pt>
    <dgm:pt modelId="{B7AC36E3-5CAC-47C1-91C8-90499EC4E48A}" type="pres">
      <dgm:prSet presAssocID="{CACD33DF-70E1-4F34-A3B5-0427E73802E2}" presName="textBox2b" presStyleLbl="revTx" presStyleIdx="1" presStyleCnt="2" custScaleX="172479" custLinFactNeighborX="24217" custLinFactNeighborY="119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F59A3CF-8F48-4455-9D72-737726C732F4}" type="presOf" srcId="{922AEABD-F6CF-42F4-880C-6EBCEA79E2F7}" destId="{1C1EFD58-91EA-44DA-9F49-D9DD25B2C9AF}" srcOrd="0" destOrd="0" presId="urn:microsoft.com/office/officeart/2005/8/layout/arrow2"/>
    <dgm:cxn modelId="{F5D34D78-04C5-4F5A-B778-FBC3567DB7D7}" srcId="{383698E7-9212-4FB3-B62B-3B8B0B72F45F}" destId="{922AEABD-F6CF-42F4-880C-6EBCEA79E2F7}" srcOrd="0" destOrd="0" parTransId="{C8F52537-0CD9-4892-A32D-F426E94D30DC}" sibTransId="{39E971BE-F688-4202-93A9-A6B26AE0451F}"/>
    <dgm:cxn modelId="{E694E007-546A-4425-8443-BF44DA7A1DDD}" type="presOf" srcId="{383698E7-9212-4FB3-B62B-3B8B0B72F45F}" destId="{44506555-1042-4DA8-87C5-9009553ABAD9}" srcOrd="0" destOrd="0" presId="urn:microsoft.com/office/officeart/2005/8/layout/arrow2"/>
    <dgm:cxn modelId="{9466DDD7-CC4C-4614-9AFB-9FC6EB80EC3B}" srcId="{383698E7-9212-4FB3-B62B-3B8B0B72F45F}" destId="{CACD33DF-70E1-4F34-A3B5-0427E73802E2}" srcOrd="1" destOrd="0" parTransId="{2E5790F8-0FD3-41BA-A04A-78114F43CC1A}" sibTransId="{D393A28B-1E9E-45B2-B2B3-92087843B9F4}"/>
    <dgm:cxn modelId="{47C42DA1-9BC6-4D19-A062-5E080CA6D370}" type="presOf" srcId="{CACD33DF-70E1-4F34-A3B5-0427E73802E2}" destId="{B7AC36E3-5CAC-47C1-91C8-90499EC4E48A}" srcOrd="0" destOrd="0" presId="urn:microsoft.com/office/officeart/2005/8/layout/arrow2"/>
    <dgm:cxn modelId="{160E3B19-9FC4-4833-91E6-F15FB27826F7}" type="presParOf" srcId="{44506555-1042-4DA8-87C5-9009553ABAD9}" destId="{0B79C001-51EC-4E5C-BCD2-02BAE2663441}" srcOrd="0" destOrd="0" presId="urn:microsoft.com/office/officeart/2005/8/layout/arrow2"/>
    <dgm:cxn modelId="{355BC327-7F56-43B6-AB9E-FB8D34B51A65}" type="presParOf" srcId="{44506555-1042-4DA8-87C5-9009553ABAD9}" destId="{A12DC350-8B8C-4259-ACA3-516E65313FA6}" srcOrd="1" destOrd="0" presId="urn:microsoft.com/office/officeart/2005/8/layout/arrow2"/>
    <dgm:cxn modelId="{67434A99-5228-4154-AE0B-32BCF1ED4E1A}" type="presParOf" srcId="{A12DC350-8B8C-4259-ACA3-516E65313FA6}" destId="{1FB50709-A0F9-43D1-B282-8D993FA9E75C}" srcOrd="0" destOrd="0" presId="urn:microsoft.com/office/officeart/2005/8/layout/arrow2"/>
    <dgm:cxn modelId="{77CDFE65-8399-41E4-BBB5-8AC58AC9934F}" type="presParOf" srcId="{A12DC350-8B8C-4259-ACA3-516E65313FA6}" destId="{1C1EFD58-91EA-44DA-9F49-D9DD25B2C9AF}" srcOrd="1" destOrd="0" presId="urn:microsoft.com/office/officeart/2005/8/layout/arrow2"/>
    <dgm:cxn modelId="{7C44A774-F944-4056-BD31-A9ABFE06E6CF}" type="presParOf" srcId="{A12DC350-8B8C-4259-ACA3-516E65313FA6}" destId="{9336BB2A-9D17-4DC3-B2D5-60C0B98D66A7}" srcOrd="2" destOrd="0" presId="urn:microsoft.com/office/officeart/2005/8/layout/arrow2"/>
    <dgm:cxn modelId="{C7571230-128C-420B-AF69-E88032DD7AC7}" type="presParOf" srcId="{A12DC350-8B8C-4259-ACA3-516E65313FA6}" destId="{B7AC36E3-5CAC-47C1-91C8-90499EC4E48A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B88312-3F9C-447F-91F3-903F40D29612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160BC50-8BAB-4C5D-A559-058A265CC2FE}">
      <dgm:prSet phldrT="[文字]" custT="1"/>
      <dgm:spPr/>
      <dgm:t>
        <a:bodyPr/>
        <a:lstStyle/>
        <a:p>
          <a:pPr>
            <a:lnSpc>
              <a:spcPts val="2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租約</a:t>
          </a:r>
        </a:p>
      </dgm:t>
    </dgm:pt>
    <dgm:pt modelId="{F2FE09FD-B2A4-436F-8D62-4121F0F0F782}" type="parTrans" cxnId="{E07FCE84-501B-4F6E-B659-90B6684CD270}">
      <dgm:prSet/>
      <dgm:spPr/>
      <dgm:t>
        <a:bodyPr/>
        <a:lstStyle/>
        <a:p>
          <a:pPr>
            <a:lnSpc>
              <a:spcPts val="2000"/>
            </a:lnSpc>
            <a:spcBef>
              <a:spcPts val="0"/>
            </a:spcBef>
            <a:spcAft>
              <a:spcPts val="0"/>
            </a:spcAft>
          </a:pPr>
          <a:endParaRPr lang="zh-TW" altLang="en-US" sz="900"/>
        </a:p>
      </dgm:t>
    </dgm:pt>
    <dgm:pt modelId="{C68264B3-9E43-48A4-974B-DF92109622E3}" type="sibTrans" cxnId="{E07FCE84-501B-4F6E-B659-90B6684CD270}">
      <dgm:prSet/>
      <dgm:spPr/>
      <dgm:t>
        <a:bodyPr/>
        <a:lstStyle/>
        <a:p>
          <a:pPr>
            <a:lnSpc>
              <a:spcPts val="2000"/>
            </a:lnSpc>
            <a:spcBef>
              <a:spcPts val="0"/>
            </a:spcBef>
            <a:spcAft>
              <a:spcPts val="0"/>
            </a:spcAft>
          </a:pPr>
          <a:endParaRPr lang="zh-TW" altLang="en-US" sz="900"/>
        </a:p>
      </dgm:t>
    </dgm:pt>
    <dgm:pt modelId="{CDEB418B-5028-4FAB-9CD9-5232AF7D7F08}">
      <dgm:prSet phldrT="[文字]" custT="1"/>
      <dgm:spPr/>
      <dgm:t>
        <a:bodyPr/>
        <a:lstStyle/>
        <a:p>
          <a:pPr>
            <a:lnSpc>
              <a:spcPts val="2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存摺</a:t>
          </a:r>
          <a:endParaRPr lang="en-US" altLang="zh-TW" sz="2000" b="1" dirty="0">
            <a:latin typeface="微軟正黑體" pitchFamily="34" charset="-120"/>
            <a:ea typeface="微軟正黑體" pitchFamily="34" charset="-120"/>
          </a:endParaRPr>
        </a:p>
        <a:p>
          <a:pPr>
            <a:lnSpc>
              <a:spcPts val="2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封面</a:t>
          </a:r>
        </a:p>
      </dgm:t>
    </dgm:pt>
    <dgm:pt modelId="{68E6D6AD-4487-477E-8867-E38A1185052F}" type="parTrans" cxnId="{04C69A0B-69CC-4BD1-AD46-E8CB391B4F14}">
      <dgm:prSet/>
      <dgm:spPr/>
      <dgm:t>
        <a:bodyPr/>
        <a:lstStyle/>
        <a:p>
          <a:pPr>
            <a:lnSpc>
              <a:spcPts val="2000"/>
            </a:lnSpc>
            <a:spcBef>
              <a:spcPts val="0"/>
            </a:spcBef>
            <a:spcAft>
              <a:spcPts val="0"/>
            </a:spcAft>
          </a:pPr>
          <a:endParaRPr lang="zh-TW" altLang="en-US" sz="900"/>
        </a:p>
      </dgm:t>
    </dgm:pt>
    <dgm:pt modelId="{2FF08023-FBBF-4C9F-9FC2-E69D4D863696}" type="sibTrans" cxnId="{04C69A0B-69CC-4BD1-AD46-E8CB391B4F14}">
      <dgm:prSet/>
      <dgm:spPr/>
      <dgm:t>
        <a:bodyPr/>
        <a:lstStyle/>
        <a:p>
          <a:pPr>
            <a:lnSpc>
              <a:spcPts val="2000"/>
            </a:lnSpc>
            <a:spcBef>
              <a:spcPts val="0"/>
            </a:spcBef>
            <a:spcAft>
              <a:spcPts val="0"/>
            </a:spcAft>
          </a:pPr>
          <a:endParaRPr lang="zh-TW" altLang="en-US" sz="900"/>
        </a:p>
      </dgm:t>
    </dgm:pt>
    <dgm:pt modelId="{8608A32D-0668-4712-9CA7-C24498E26EFA}" type="pres">
      <dgm:prSet presAssocID="{94B88312-3F9C-447F-91F3-903F40D2961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290F11D-76F7-41A6-995F-479B335172B0}" type="pres">
      <dgm:prSet presAssocID="{2160BC50-8BAB-4C5D-A559-058A265CC2FE}" presName="node" presStyleLbl="node1" presStyleIdx="0" presStyleCnt="2" custScaleY="1375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C9FCEB-0A7C-4391-89F8-F2C37287B02A}" type="pres">
      <dgm:prSet presAssocID="{C68264B3-9E43-48A4-974B-DF92109622E3}" presName="sibTrans" presStyleCnt="0"/>
      <dgm:spPr/>
    </dgm:pt>
    <dgm:pt modelId="{E6AE6D2D-CB56-4EE7-90E3-0C00F2FF1E7E}" type="pres">
      <dgm:prSet presAssocID="{CDEB418B-5028-4FAB-9CD9-5232AF7D7F08}" presName="node" presStyleLbl="node1" presStyleIdx="1" presStyleCnt="2" custScaleY="1379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E9256BC-3AF8-43EE-8773-8055A92BEA11}" type="presOf" srcId="{2160BC50-8BAB-4C5D-A559-058A265CC2FE}" destId="{1290F11D-76F7-41A6-995F-479B335172B0}" srcOrd="0" destOrd="0" presId="urn:microsoft.com/office/officeart/2005/8/layout/default#1"/>
    <dgm:cxn modelId="{CBEA70B2-B4E5-44CB-A086-07008B951901}" type="presOf" srcId="{CDEB418B-5028-4FAB-9CD9-5232AF7D7F08}" destId="{E6AE6D2D-CB56-4EE7-90E3-0C00F2FF1E7E}" srcOrd="0" destOrd="0" presId="urn:microsoft.com/office/officeart/2005/8/layout/default#1"/>
    <dgm:cxn modelId="{04C69A0B-69CC-4BD1-AD46-E8CB391B4F14}" srcId="{94B88312-3F9C-447F-91F3-903F40D29612}" destId="{CDEB418B-5028-4FAB-9CD9-5232AF7D7F08}" srcOrd="1" destOrd="0" parTransId="{68E6D6AD-4487-477E-8867-E38A1185052F}" sibTransId="{2FF08023-FBBF-4C9F-9FC2-E69D4D863696}"/>
    <dgm:cxn modelId="{CE94159A-7760-48D7-B512-3CBABE57774C}" type="presOf" srcId="{94B88312-3F9C-447F-91F3-903F40D29612}" destId="{8608A32D-0668-4712-9CA7-C24498E26EFA}" srcOrd="0" destOrd="0" presId="urn:microsoft.com/office/officeart/2005/8/layout/default#1"/>
    <dgm:cxn modelId="{E07FCE84-501B-4F6E-B659-90B6684CD270}" srcId="{94B88312-3F9C-447F-91F3-903F40D29612}" destId="{2160BC50-8BAB-4C5D-A559-058A265CC2FE}" srcOrd="0" destOrd="0" parTransId="{F2FE09FD-B2A4-436F-8D62-4121F0F0F782}" sibTransId="{C68264B3-9E43-48A4-974B-DF92109622E3}"/>
    <dgm:cxn modelId="{994D2DA7-D016-40FD-9F1E-70CF2D86AB9E}" type="presParOf" srcId="{8608A32D-0668-4712-9CA7-C24498E26EFA}" destId="{1290F11D-76F7-41A6-995F-479B335172B0}" srcOrd="0" destOrd="0" presId="urn:microsoft.com/office/officeart/2005/8/layout/default#1"/>
    <dgm:cxn modelId="{44ED6B50-BCA5-419C-B060-FFCD050BB119}" type="presParOf" srcId="{8608A32D-0668-4712-9CA7-C24498E26EFA}" destId="{5DC9FCEB-0A7C-4391-89F8-F2C37287B02A}" srcOrd="1" destOrd="0" presId="urn:microsoft.com/office/officeart/2005/8/layout/default#1"/>
    <dgm:cxn modelId="{054306A3-EDF1-4E7D-9956-4B20E157EA50}" type="presParOf" srcId="{8608A32D-0668-4712-9CA7-C24498E26EFA}" destId="{E6AE6D2D-CB56-4EE7-90E3-0C00F2FF1E7E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500476-62EA-4F73-B5C6-2218CA134EE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F402EAF-E810-442D-84E1-DD321CA1F6AF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試算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9B7F4F06-F2BA-4AFE-82D1-4F00461DCF1B}" type="parTrans" cxnId="{50AF6D2E-0819-4F9A-8007-1E011E6A7D53}">
      <dgm:prSet/>
      <dgm:spPr/>
      <dgm:t>
        <a:bodyPr/>
        <a:lstStyle/>
        <a:p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4A8A5DA5-3806-4144-8166-DDC7C7FFB1DB}" type="sibTrans" cxnId="{50AF6D2E-0819-4F9A-8007-1E011E6A7D53}">
      <dgm:prSet/>
      <dgm:spPr/>
      <dgm:t>
        <a:bodyPr/>
        <a:lstStyle/>
        <a:p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AE9EDD83-75FB-4413-868E-2C5AE06F390C}">
      <dgm:prSet phldrT="[文字]" custT="1"/>
      <dgm:spPr/>
      <dgm:t>
        <a:bodyPr/>
        <a:lstStyle/>
        <a:p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戶政</a:t>
          </a:r>
          <a:endParaRPr lang="zh-TW" altLang="en-US" sz="2800" b="1" dirty="0">
            <a:latin typeface="微軟正黑體" pitchFamily="34" charset="-120"/>
            <a:ea typeface="微軟正黑體" pitchFamily="34" charset="-120"/>
          </a:endParaRPr>
        </a:p>
      </dgm:t>
    </dgm:pt>
    <dgm:pt modelId="{34F329A2-BA92-461D-8212-2E981431FD99}" type="parTrans" cxnId="{4616FE4B-9788-4546-9954-B71EBED93169}">
      <dgm:prSet/>
      <dgm:spPr/>
      <dgm:t>
        <a:bodyPr/>
        <a:lstStyle/>
        <a:p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FEF19DCC-2155-4996-8928-11BD2090F39C}" type="sibTrans" cxnId="{4616FE4B-9788-4546-9954-B71EBED93169}">
      <dgm:prSet/>
      <dgm:spPr/>
      <dgm:t>
        <a:bodyPr/>
        <a:lstStyle/>
        <a:p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4A050CB3-3D6B-47D3-9169-1BC194B8FAB4}">
      <dgm:prSet phldrT="[文字]" custT="1"/>
      <dgm:spPr/>
      <dgm:t>
        <a:bodyPr/>
        <a:lstStyle/>
        <a:p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財稅</a:t>
          </a:r>
          <a:endParaRPr lang="zh-TW" altLang="en-US" sz="2800" b="1" dirty="0">
            <a:latin typeface="微軟正黑體" pitchFamily="34" charset="-120"/>
            <a:ea typeface="微軟正黑體" pitchFamily="34" charset="-120"/>
          </a:endParaRPr>
        </a:p>
      </dgm:t>
    </dgm:pt>
    <dgm:pt modelId="{3A7C42CC-FD34-4F8A-B3C0-D932E215FA15}" type="parTrans" cxnId="{15542E26-8BD5-4871-89D6-71A0926F0078}">
      <dgm:prSet/>
      <dgm:spPr/>
      <dgm:t>
        <a:bodyPr/>
        <a:lstStyle/>
        <a:p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E9A1A4BE-FDF5-44BF-ADB2-D095880B9C38}" type="sibTrans" cxnId="{15542E26-8BD5-4871-89D6-71A0926F0078}">
      <dgm:prSet/>
      <dgm:spPr/>
      <dgm:t>
        <a:bodyPr/>
        <a:lstStyle/>
        <a:p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FCF43961-4437-44AE-830C-F7D75F524346}">
      <dgm:prSet phldrT="[文字]" custT="1"/>
      <dgm:spPr/>
      <dgm:t>
        <a:bodyPr/>
        <a:lstStyle/>
        <a:p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地政</a:t>
          </a:r>
          <a:endParaRPr lang="zh-TW" altLang="en-US" sz="2800" b="1" dirty="0">
            <a:latin typeface="微軟正黑體" pitchFamily="34" charset="-120"/>
            <a:ea typeface="微軟正黑體" pitchFamily="34" charset="-120"/>
          </a:endParaRPr>
        </a:p>
      </dgm:t>
    </dgm:pt>
    <dgm:pt modelId="{67DE4907-C0B9-4CE5-A012-8E31BAD73764}" type="parTrans" cxnId="{00DC8623-558C-4D2E-84D0-83D26E8DB77A}">
      <dgm:prSet/>
      <dgm:spPr/>
      <dgm:t>
        <a:bodyPr/>
        <a:lstStyle/>
        <a:p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F1C01348-6060-4A20-8D27-FF6DCE3F73A0}" type="sibTrans" cxnId="{00DC8623-558C-4D2E-84D0-83D26E8DB77A}">
      <dgm:prSet/>
      <dgm:spPr/>
      <dgm:t>
        <a:bodyPr/>
        <a:lstStyle/>
        <a:p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F3BF36E6-2E3A-445D-8E42-5C5FBB9BEC11}" type="pres">
      <dgm:prSet presAssocID="{50500476-62EA-4F73-B5C6-2218CA134EE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6E55D7B-D572-4D34-99A0-3A56CBA56FAE}" type="pres">
      <dgm:prSet presAssocID="{2F402EAF-E810-442D-84E1-DD321CA1F6AF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A292F63D-9B28-46B1-8C64-AB5B5A6B228E}" type="pres">
      <dgm:prSet presAssocID="{34F329A2-BA92-461D-8212-2E981431FD99}" presName="parTrans" presStyleLbl="bgSibTrans2D1" presStyleIdx="0" presStyleCnt="3"/>
      <dgm:spPr/>
      <dgm:t>
        <a:bodyPr/>
        <a:lstStyle/>
        <a:p>
          <a:endParaRPr lang="zh-TW" altLang="en-US"/>
        </a:p>
      </dgm:t>
    </dgm:pt>
    <dgm:pt modelId="{78986C82-3151-45B5-8869-723E930680E6}" type="pres">
      <dgm:prSet presAssocID="{AE9EDD83-75FB-4413-868E-2C5AE06F390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AE904D-00F9-431D-97A3-1540A98778DF}" type="pres">
      <dgm:prSet presAssocID="{3A7C42CC-FD34-4F8A-B3C0-D932E215FA15}" presName="parTrans" presStyleLbl="bgSibTrans2D1" presStyleIdx="1" presStyleCnt="3"/>
      <dgm:spPr/>
      <dgm:t>
        <a:bodyPr/>
        <a:lstStyle/>
        <a:p>
          <a:endParaRPr lang="zh-TW" altLang="en-US"/>
        </a:p>
      </dgm:t>
    </dgm:pt>
    <dgm:pt modelId="{BC52EFC2-F44A-42C4-9E6F-727858EC3887}" type="pres">
      <dgm:prSet presAssocID="{4A050CB3-3D6B-47D3-9169-1BC194B8FAB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D54464-7C28-40C0-BEE4-F4070B14C99D}" type="pres">
      <dgm:prSet presAssocID="{67DE4907-C0B9-4CE5-A012-8E31BAD73764}" presName="parTrans" presStyleLbl="bgSibTrans2D1" presStyleIdx="2" presStyleCnt="3"/>
      <dgm:spPr/>
      <dgm:t>
        <a:bodyPr/>
        <a:lstStyle/>
        <a:p>
          <a:endParaRPr lang="zh-TW" altLang="en-US"/>
        </a:p>
      </dgm:t>
    </dgm:pt>
    <dgm:pt modelId="{E0B3E7B3-9FFA-427B-921B-FADC8261B4BA}" type="pres">
      <dgm:prSet presAssocID="{FCF43961-4437-44AE-830C-F7D75F52434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0DC8623-558C-4D2E-84D0-83D26E8DB77A}" srcId="{2F402EAF-E810-442D-84E1-DD321CA1F6AF}" destId="{FCF43961-4437-44AE-830C-F7D75F524346}" srcOrd="2" destOrd="0" parTransId="{67DE4907-C0B9-4CE5-A012-8E31BAD73764}" sibTransId="{F1C01348-6060-4A20-8D27-FF6DCE3F73A0}"/>
    <dgm:cxn modelId="{4616FE4B-9788-4546-9954-B71EBED93169}" srcId="{2F402EAF-E810-442D-84E1-DD321CA1F6AF}" destId="{AE9EDD83-75FB-4413-868E-2C5AE06F390C}" srcOrd="0" destOrd="0" parTransId="{34F329A2-BA92-461D-8212-2E981431FD99}" sibTransId="{FEF19DCC-2155-4996-8928-11BD2090F39C}"/>
    <dgm:cxn modelId="{15542E26-8BD5-4871-89D6-71A0926F0078}" srcId="{2F402EAF-E810-442D-84E1-DD321CA1F6AF}" destId="{4A050CB3-3D6B-47D3-9169-1BC194B8FAB4}" srcOrd="1" destOrd="0" parTransId="{3A7C42CC-FD34-4F8A-B3C0-D932E215FA15}" sibTransId="{E9A1A4BE-FDF5-44BF-ADB2-D095880B9C38}"/>
    <dgm:cxn modelId="{63B09E0D-3789-41EF-80AC-2C74E0173F0A}" type="presOf" srcId="{50500476-62EA-4F73-B5C6-2218CA134EED}" destId="{F3BF36E6-2E3A-445D-8E42-5C5FBB9BEC11}" srcOrd="0" destOrd="0" presId="urn:microsoft.com/office/officeart/2005/8/layout/radial4"/>
    <dgm:cxn modelId="{5D3B8B44-FF68-49A9-9C19-4BCBFB6677A7}" type="presOf" srcId="{FCF43961-4437-44AE-830C-F7D75F524346}" destId="{E0B3E7B3-9FFA-427B-921B-FADC8261B4BA}" srcOrd="0" destOrd="0" presId="urn:microsoft.com/office/officeart/2005/8/layout/radial4"/>
    <dgm:cxn modelId="{058B03B1-E7A7-4854-8F44-C0C2045B17FD}" type="presOf" srcId="{3A7C42CC-FD34-4F8A-B3C0-D932E215FA15}" destId="{E5AE904D-00F9-431D-97A3-1540A98778DF}" srcOrd="0" destOrd="0" presId="urn:microsoft.com/office/officeart/2005/8/layout/radial4"/>
    <dgm:cxn modelId="{2A36A0E9-1516-46D1-8464-43B32AEFDD51}" type="presOf" srcId="{AE9EDD83-75FB-4413-868E-2C5AE06F390C}" destId="{78986C82-3151-45B5-8869-723E930680E6}" srcOrd="0" destOrd="0" presId="urn:microsoft.com/office/officeart/2005/8/layout/radial4"/>
    <dgm:cxn modelId="{EECF13DE-A2AF-42EC-805A-078E2C2B60FA}" type="presOf" srcId="{67DE4907-C0B9-4CE5-A012-8E31BAD73764}" destId="{F6D54464-7C28-40C0-BEE4-F4070B14C99D}" srcOrd="0" destOrd="0" presId="urn:microsoft.com/office/officeart/2005/8/layout/radial4"/>
    <dgm:cxn modelId="{A816B8C9-7186-445F-B04E-F1D75B479D4B}" type="presOf" srcId="{2F402EAF-E810-442D-84E1-DD321CA1F6AF}" destId="{96E55D7B-D572-4D34-99A0-3A56CBA56FAE}" srcOrd="0" destOrd="0" presId="urn:microsoft.com/office/officeart/2005/8/layout/radial4"/>
    <dgm:cxn modelId="{50AF6D2E-0819-4F9A-8007-1E011E6A7D53}" srcId="{50500476-62EA-4F73-B5C6-2218CA134EED}" destId="{2F402EAF-E810-442D-84E1-DD321CA1F6AF}" srcOrd="0" destOrd="0" parTransId="{9B7F4F06-F2BA-4AFE-82D1-4F00461DCF1B}" sibTransId="{4A8A5DA5-3806-4144-8166-DDC7C7FFB1DB}"/>
    <dgm:cxn modelId="{6C9AF5F5-A8A4-43D1-B2A1-0C0ADAF19BCA}" type="presOf" srcId="{34F329A2-BA92-461D-8212-2E981431FD99}" destId="{A292F63D-9B28-46B1-8C64-AB5B5A6B228E}" srcOrd="0" destOrd="0" presId="urn:microsoft.com/office/officeart/2005/8/layout/radial4"/>
    <dgm:cxn modelId="{B42B9549-DB59-4110-B6C8-5169DEB89614}" type="presOf" srcId="{4A050CB3-3D6B-47D3-9169-1BC194B8FAB4}" destId="{BC52EFC2-F44A-42C4-9E6F-727858EC3887}" srcOrd="0" destOrd="0" presId="urn:microsoft.com/office/officeart/2005/8/layout/radial4"/>
    <dgm:cxn modelId="{14084C0E-0D88-4BF4-A76B-417C2C0640F0}" type="presParOf" srcId="{F3BF36E6-2E3A-445D-8E42-5C5FBB9BEC11}" destId="{96E55D7B-D572-4D34-99A0-3A56CBA56FAE}" srcOrd="0" destOrd="0" presId="urn:microsoft.com/office/officeart/2005/8/layout/radial4"/>
    <dgm:cxn modelId="{107A6101-8305-4816-9422-A8BFF56BAE2A}" type="presParOf" srcId="{F3BF36E6-2E3A-445D-8E42-5C5FBB9BEC11}" destId="{A292F63D-9B28-46B1-8C64-AB5B5A6B228E}" srcOrd="1" destOrd="0" presId="urn:microsoft.com/office/officeart/2005/8/layout/radial4"/>
    <dgm:cxn modelId="{850D3FDD-7678-4A3D-B664-D6960E04B910}" type="presParOf" srcId="{F3BF36E6-2E3A-445D-8E42-5C5FBB9BEC11}" destId="{78986C82-3151-45B5-8869-723E930680E6}" srcOrd="2" destOrd="0" presId="urn:microsoft.com/office/officeart/2005/8/layout/radial4"/>
    <dgm:cxn modelId="{CBF7B59E-36B1-4AD1-94E8-17229EC1BA3B}" type="presParOf" srcId="{F3BF36E6-2E3A-445D-8E42-5C5FBB9BEC11}" destId="{E5AE904D-00F9-431D-97A3-1540A98778DF}" srcOrd="3" destOrd="0" presId="urn:microsoft.com/office/officeart/2005/8/layout/radial4"/>
    <dgm:cxn modelId="{3282704B-5F2F-43D5-BF76-F2F74061904D}" type="presParOf" srcId="{F3BF36E6-2E3A-445D-8E42-5C5FBB9BEC11}" destId="{BC52EFC2-F44A-42C4-9E6F-727858EC3887}" srcOrd="4" destOrd="0" presId="urn:microsoft.com/office/officeart/2005/8/layout/radial4"/>
    <dgm:cxn modelId="{F9EA169D-CD80-4640-A12D-57A42D4E8E3C}" type="presParOf" srcId="{F3BF36E6-2E3A-445D-8E42-5C5FBB9BEC11}" destId="{F6D54464-7C28-40C0-BEE4-F4070B14C99D}" srcOrd="5" destOrd="0" presId="urn:microsoft.com/office/officeart/2005/8/layout/radial4"/>
    <dgm:cxn modelId="{02895EA5-9DAD-48D0-95FD-EA7F2BB11BFE}" type="presParOf" srcId="{F3BF36E6-2E3A-445D-8E42-5C5FBB9BEC11}" destId="{E0B3E7B3-9FFA-427B-921B-FADC8261B4B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610084-318F-453E-832C-D6FC812D350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14A67F2-EBEB-4E27-889F-C97ED528D435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內政部營建署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47CB6030-63BE-4607-9DBE-9A52C82553D1}" type="parTrans" cxnId="{09CD57ED-E1F0-448F-BE31-AC34618766C0}">
      <dgm:prSet/>
      <dgm:spPr/>
      <dgm:t>
        <a:bodyPr/>
        <a:lstStyle/>
        <a:p>
          <a:endParaRPr lang="zh-TW" altLang="en-US" sz="2400" b="1">
            <a:latin typeface="微軟正黑體" pitchFamily="34" charset="-120"/>
            <a:ea typeface="微軟正黑體" pitchFamily="34" charset="-120"/>
          </a:endParaRPr>
        </a:p>
      </dgm:t>
    </dgm:pt>
    <dgm:pt modelId="{089C2D44-E697-41C3-A928-A1F3595F58DD}" type="sibTrans" cxnId="{09CD57ED-E1F0-448F-BE31-AC34618766C0}">
      <dgm:prSet custT="1"/>
      <dgm:spPr/>
      <dgm:t>
        <a:bodyPr/>
        <a:lstStyle/>
        <a:p>
          <a:endParaRPr lang="zh-TW" altLang="en-US" sz="1400" b="1">
            <a:latin typeface="微軟正黑體" pitchFamily="34" charset="-120"/>
            <a:ea typeface="微軟正黑體" pitchFamily="34" charset="-120"/>
          </a:endParaRPr>
        </a:p>
      </dgm:t>
    </dgm:pt>
    <dgm:pt modelId="{A5881524-8B92-4B4D-87A0-8D67D6738E8D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衛生福利部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D52BC2C4-1B55-4DC0-A086-B9042E430785}" type="parTrans" cxnId="{C5594C83-D251-4328-8518-8C2E452C4C62}">
      <dgm:prSet/>
      <dgm:spPr/>
      <dgm:t>
        <a:bodyPr/>
        <a:lstStyle/>
        <a:p>
          <a:endParaRPr lang="zh-TW" altLang="en-US" sz="2400" b="1">
            <a:latin typeface="微軟正黑體" pitchFamily="34" charset="-120"/>
            <a:ea typeface="微軟正黑體" pitchFamily="34" charset="-120"/>
          </a:endParaRPr>
        </a:p>
      </dgm:t>
    </dgm:pt>
    <dgm:pt modelId="{015F22CB-65BE-4CA1-B401-F7347467A31B}" type="sibTrans" cxnId="{C5594C83-D251-4328-8518-8C2E452C4C62}">
      <dgm:prSet custT="1"/>
      <dgm:spPr/>
      <dgm:t>
        <a:bodyPr/>
        <a:lstStyle/>
        <a:p>
          <a:endParaRPr lang="zh-TW" altLang="en-US" sz="1400" b="1">
            <a:latin typeface="微軟正黑體" pitchFamily="34" charset="-120"/>
            <a:ea typeface="微軟正黑體" pitchFamily="34" charset="-120"/>
          </a:endParaRPr>
        </a:p>
      </dgm:t>
    </dgm:pt>
    <dgm:pt modelId="{E3BE760A-2A4D-485C-8990-760995E34A46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財政部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C361E84C-9546-4D2A-BAB8-66B025EE9B54}" type="parTrans" cxnId="{2702720F-61FC-4846-8CB6-1ACB877CB5FF}">
      <dgm:prSet/>
      <dgm:spPr/>
      <dgm:t>
        <a:bodyPr/>
        <a:lstStyle/>
        <a:p>
          <a:endParaRPr lang="zh-TW" altLang="en-US" sz="2400" b="1">
            <a:latin typeface="微軟正黑體" pitchFamily="34" charset="-120"/>
            <a:ea typeface="微軟正黑體" pitchFamily="34" charset="-120"/>
          </a:endParaRPr>
        </a:p>
      </dgm:t>
    </dgm:pt>
    <dgm:pt modelId="{EFA54B5A-DC0E-40D9-9124-8662E96236C5}" type="sibTrans" cxnId="{2702720F-61FC-4846-8CB6-1ACB877CB5FF}">
      <dgm:prSet custT="1"/>
      <dgm:spPr/>
      <dgm:t>
        <a:bodyPr/>
        <a:lstStyle/>
        <a:p>
          <a:endParaRPr lang="zh-TW" altLang="en-US" sz="1400" b="1">
            <a:latin typeface="微軟正黑體" pitchFamily="34" charset="-120"/>
            <a:ea typeface="微軟正黑體" pitchFamily="34" charset="-120"/>
          </a:endParaRPr>
        </a:p>
      </dgm:t>
    </dgm:pt>
    <dgm:pt modelId="{BCB9BC59-2CE3-49F0-A50D-A74BDE976CF0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衛生福利部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F6A1AC82-44D0-42BA-916C-85E823D763D8}" type="parTrans" cxnId="{B3C1A430-9DAA-4662-B990-C132D05F1D14}">
      <dgm:prSet/>
      <dgm:spPr/>
      <dgm:t>
        <a:bodyPr/>
        <a:lstStyle/>
        <a:p>
          <a:endParaRPr lang="zh-TW" altLang="en-US" sz="2400" b="1">
            <a:latin typeface="微軟正黑體" pitchFamily="34" charset="-120"/>
            <a:ea typeface="微軟正黑體" pitchFamily="34" charset="-120"/>
          </a:endParaRPr>
        </a:p>
      </dgm:t>
    </dgm:pt>
    <dgm:pt modelId="{905E70C9-1446-42E0-B70D-64060195BE94}" type="sibTrans" cxnId="{B3C1A430-9DAA-4662-B990-C132D05F1D14}">
      <dgm:prSet custT="1"/>
      <dgm:spPr/>
      <dgm:t>
        <a:bodyPr/>
        <a:lstStyle/>
        <a:p>
          <a:endParaRPr lang="zh-TW" altLang="en-US" sz="1400" b="1">
            <a:latin typeface="微軟正黑體" pitchFamily="34" charset="-120"/>
            <a:ea typeface="微軟正黑體" pitchFamily="34" charset="-120"/>
          </a:endParaRPr>
        </a:p>
      </dgm:t>
    </dgm:pt>
    <dgm:pt modelId="{188D61C2-009F-4626-AD19-EFD983281DA0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內政部民政司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20CAAE79-DD36-4353-AEF1-9A560C2CA363}" type="parTrans" cxnId="{4765CD15-431D-4EE2-9F35-EEBA2CE59223}">
      <dgm:prSet/>
      <dgm:spPr/>
      <dgm:t>
        <a:bodyPr/>
        <a:lstStyle/>
        <a:p>
          <a:endParaRPr lang="zh-TW" altLang="en-US" sz="2400" b="1">
            <a:latin typeface="微軟正黑體" pitchFamily="34" charset="-120"/>
            <a:ea typeface="微軟正黑體" pitchFamily="34" charset="-120"/>
          </a:endParaRPr>
        </a:p>
      </dgm:t>
    </dgm:pt>
    <dgm:pt modelId="{5925838A-2E2D-4A7A-B2B8-85CB1E8B1F0B}" type="sibTrans" cxnId="{4765CD15-431D-4EE2-9F35-EEBA2CE59223}">
      <dgm:prSet custT="1"/>
      <dgm:spPr/>
      <dgm:t>
        <a:bodyPr/>
        <a:lstStyle/>
        <a:p>
          <a:endParaRPr lang="zh-TW" altLang="en-US" sz="1400" b="1">
            <a:latin typeface="微軟正黑體" pitchFamily="34" charset="-120"/>
            <a:ea typeface="微軟正黑體" pitchFamily="34" charset="-120"/>
          </a:endParaRPr>
        </a:p>
      </dgm:t>
    </dgm:pt>
    <dgm:pt modelId="{E4BEE697-4F82-4D1F-BB7B-6440E7EE3B00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地方民政系統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9502D79A-6F71-43CC-8E85-51B6257F9F6E}" type="parTrans" cxnId="{EF5DDE85-B3CC-4DC4-98BE-A53858EC0086}">
      <dgm:prSet/>
      <dgm:spPr/>
      <dgm:t>
        <a:bodyPr/>
        <a:lstStyle/>
        <a:p>
          <a:endParaRPr lang="zh-TW" altLang="en-US" sz="2400" b="1">
            <a:latin typeface="微軟正黑體" pitchFamily="34" charset="-120"/>
            <a:ea typeface="微軟正黑體" pitchFamily="34" charset="-120"/>
          </a:endParaRPr>
        </a:p>
      </dgm:t>
    </dgm:pt>
    <dgm:pt modelId="{1039FC17-FDDD-4136-9584-0BC2958B6C5B}" type="sibTrans" cxnId="{EF5DDE85-B3CC-4DC4-98BE-A53858EC0086}">
      <dgm:prSet custT="1"/>
      <dgm:spPr/>
      <dgm:t>
        <a:bodyPr/>
        <a:lstStyle/>
        <a:p>
          <a:endParaRPr lang="zh-TW" altLang="en-US" sz="2400" b="1">
            <a:latin typeface="微軟正黑體" pitchFamily="34" charset="-120"/>
            <a:ea typeface="微軟正黑體" pitchFamily="34" charset="-120"/>
          </a:endParaRPr>
        </a:p>
      </dgm:t>
    </dgm:pt>
    <dgm:pt modelId="{B0147CC6-C64D-43B6-BE76-AB9237265DFB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經濟弱勢民眾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97E03C94-9208-4D82-A746-FD106295C621}" type="parTrans" cxnId="{3309871A-9DF5-4E16-BBF3-774F26946492}">
      <dgm:prSet/>
      <dgm:spPr/>
      <dgm:t>
        <a:bodyPr/>
        <a:lstStyle/>
        <a:p>
          <a:endParaRPr lang="zh-TW" altLang="en-US" sz="1600"/>
        </a:p>
      </dgm:t>
    </dgm:pt>
    <dgm:pt modelId="{8FCEB0AA-DDFE-4D47-8379-20F882C9B037}" type="sibTrans" cxnId="{3309871A-9DF5-4E16-BBF3-774F26946492}">
      <dgm:prSet/>
      <dgm:spPr/>
      <dgm:t>
        <a:bodyPr/>
        <a:lstStyle/>
        <a:p>
          <a:endParaRPr lang="zh-TW" altLang="en-US" sz="1600"/>
        </a:p>
      </dgm:t>
    </dgm:pt>
    <dgm:pt modelId="{2B3DE60D-CC29-4C6C-B2D9-4A52A8EDE5EA}" type="pres">
      <dgm:prSet presAssocID="{B2610084-318F-453E-832C-D6FC812D3500}" presName="Name0" presStyleCnt="0">
        <dgm:presLayoutVars>
          <dgm:dir/>
          <dgm:resizeHandles val="exact"/>
        </dgm:presLayoutVars>
      </dgm:prSet>
      <dgm:spPr/>
    </dgm:pt>
    <dgm:pt modelId="{676A1485-1DCB-4C95-8AB7-96A8B81A63F6}" type="pres">
      <dgm:prSet presAssocID="{814A67F2-EBEB-4E27-889F-C97ED528D43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5406A2-5721-4478-AF86-A3F6888F2234}" type="pres">
      <dgm:prSet presAssocID="{089C2D44-E697-41C3-A928-A1F3595F58DD}" presName="sibTrans" presStyleLbl="sibTrans2D1" presStyleIdx="0" presStyleCnt="6"/>
      <dgm:spPr/>
      <dgm:t>
        <a:bodyPr/>
        <a:lstStyle/>
        <a:p>
          <a:endParaRPr lang="zh-TW" altLang="en-US"/>
        </a:p>
      </dgm:t>
    </dgm:pt>
    <dgm:pt modelId="{4ADB5741-9F84-46CC-9A13-0EC71A31292C}" type="pres">
      <dgm:prSet presAssocID="{089C2D44-E697-41C3-A928-A1F3595F58DD}" presName="connectorText" presStyleLbl="sibTrans2D1" presStyleIdx="0" presStyleCnt="6"/>
      <dgm:spPr/>
      <dgm:t>
        <a:bodyPr/>
        <a:lstStyle/>
        <a:p>
          <a:endParaRPr lang="zh-TW" altLang="en-US"/>
        </a:p>
      </dgm:t>
    </dgm:pt>
    <dgm:pt modelId="{8A8D1630-9EEE-4E50-AE75-80CB2C23EF99}" type="pres">
      <dgm:prSet presAssocID="{A5881524-8B92-4B4D-87A0-8D67D6738E8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FC7A3F-8583-4CFB-A1AD-DB24AD5D9DF2}" type="pres">
      <dgm:prSet presAssocID="{015F22CB-65BE-4CA1-B401-F7347467A31B}" presName="sibTrans" presStyleLbl="sibTrans2D1" presStyleIdx="1" presStyleCnt="6"/>
      <dgm:spPr/>
      <dgm:t>
        <a:bodyPr/>
        <a:lstStyle/>
        <a:p>
          <a:endParaRPr lang="zh-TW" altLang="en-US"/>
        </a:p>
      </dgm:t>
    </dgm:pt>
    <dgm:pt modelId="{9435D0C4-8431-4191-9B54-580F88CD1E8F}" type="pres">
      <dgm:prSet presAssocID="{015F22CB-65BE-4CA1-B401-F7347467A31B}" presName="connectorText" presStyleLbl="sibTrans2D1" presStyleIdx="1" presStyleCnt="6"/>
      <dgm:spPr/>
      <dgm:t>
        <a:bodyPr/>
        <a:lstStyle/>
        <a:p>
          <a:endParaRPr lang="zh-TW" altLang="en-US"/>
        </a:p>
      </dgm:t>
    </dgm:pt>
    <dgm:pt modelId="{A87074C3-AFF7-497B-9C5F-6DAE306D85E9}" type="pres">
      <dgm:prSet presAssocID="{E3BE760A-2A4D-485C-8990-760995E34A4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D69C9C-C3CE-4A9A-BD7E-F70E2E0C69DB}" type="pres">
      <dgm:prSet presAssocID="{EFA54B5A-DC0E-40D9-9124-8662E96236C5}" presName="sibTrans" presStyleLbl="sibTrans2D1" presStyleIdx="2" presStyleCnt="6"/>
      <dgm:spPr/>
      <dgm:t>
        <a:bodyPr/>
        <a:lstStyle/>
        <a:p>
          <a:endParaRPr lang="zh-TW" altLang="en-US"/>
        </a:p>
      </dgm:t>
    </dgm:pt>
    <dgm:pt modelId="{351A077B-0F09-4520-B88F-9F088860158E}" type="pres">
      <dgm:prSet presAssocID="{EFA54B5A-DC0E-40D9-9124-8662E96236C5}" presName="connectorText" presStyleLbl="sibTrans2D1" presStyleIdx="2" presStyleCnt="6"/>
      <dgm:spPr/>
      <dgm:t>
        <a:bodyPr/>
        <a:lstStyle/>
        <a:p>
          <a:endParaRPr lang="zh-TW" altLang="en-US"/>
        </a:p>
      </dgm:t>
    </dgm:pt>
    <dgm:pt modelId="{4912535B-F155-4693-BDFB-561B26DFB1C6}" type="pres">
      <dgm:prSet presAssocID="{BCB9BC59-2CE3-49F0-A50D-A74BDE976CF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20FA89-4615-449B-9470-7C48AFF65737}" type="pres">
      <dgm:prSet presAssocID="{905E70C9-1446-42E0-B70D-64060195BE94}" presName="sibTrans" presStyleLbl="sibTrans2D1" presStyleIdx="3" presStyleCnt="6"/>
      <dgm:spPr/>
      <dgm:t>
        <a:bodyPr/>
        <a:lstStyle/>
        <a:p>
          <a:endParaRPr lang="zh-TW" altLang="en-US"/>
        </a:p>
      </dgm:t>
    </dgm:pt>
    <dgm:pt modelId="{01B5ECA2-84CF-4559-9274-6A37E142C66B}" type="pres">
      <dgm:prSet presAssocID="{905E70C9-1446-42E0-B70D-64060195BE94}" presName="connectorText" presStyleLbl="sibTrans2D1" presStyleIdx="3" presStyleCnt="6"/>
      <dgm:spPr/>
      <dgm:t>
        <a:bodyPr/>
        <a:lstStyle/>
        <a:p>
          <a:endParaRPr lang="zh-TW" altLang="en-US"/>
        </a:p>
      </dgm:t>
    </dgm:pt>
    <dgm:pt modelId="{EB2DFD35-300D-4F02-A509-8638AA5F8133}" type="pres">
      <dgm:prSet presAssocID="{188D61C2-009F-4626-AD19-EFD983281DA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F1AA52-3939-4EBD-97A6-526F7D7C21B5}" type="pres">
      <dgm:prSet presAssocID="{5925838A-2E2D-4A7A-B2B8-85CB1E8B1F0B}" presName="sibTrans" presStyleLbl="sibTrans2D1" presStyleIdx="4" presStyleCnt="6"/>
      <dgm:spPr/>
      <dgm:t>
        <a:bodyPr/>
        <a:lstStyle/>
        <a:p>
          <a:endParaRPr lang="zh-TW" altLang="en-US"/>
        </a:p>
      </dgm:t>
    </dgm:pt>
    <dgm:pt modelId="{88B9F110-108E-4937-A29D-11244ED60154}" type="pres">
      <dgm:prSet presAssocID="{5925838A-2E2D-4A7A-B2B8-85CB1E8B1F0B}" presName="connectorText" presStyleLbl="sibTrans2D1" presStyleIdx="4" presStyleCnt="6"/>
      <dgm:spPr/>
      <dgm:t>
        <a:bodyPr/>
        <a:lstStyle/>
        <a:p>
          <a:endParaRPr lang="zh-TW" altLang="en-US"/>
        </a:p>
      </dgm:t>
    </dgm:pt>
    <dgm:pt modelId="{43A70D5A-6CCC-4E38-B914-06E5922DB056}" type="pres">
      <dgm:prSet presAssocID="{E4BEE697-4F82-4D1F-BB7B-6440E7EE3B0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4B58F7-FEC7-4D72-8A5A-42DC3739F918}" type="pres">
      <dgm:prSet presAssocID="{1039FC17-FDDD-4136-9584-0BC2958B6C5B}" presName="sibTrans" presStyleLbl="sibTrans2D1" presStyleIdx="5" presStyleCnt="6"/>
      <dgm:spPr/>
      <dgm:t>
        <a:bodyPr/>
        <a:lstStyle/>
        <a:p>
          <a:endParaRPr lang="zh-TW" altLang="en-US"/>
        </a:p>
      </dgm:t>
    </dgm:pt>
    <dgm:pt modelId="{10AD2DB8-3BD6-4539-9F55-F5FE4FB7E60A}" type="pres">
      <dgm:prSet presAssocID="{1039FC17-FDDD-4136-9584-0BC2958B6C5B}" presName="connectorText" presStyleLbl="sibTrans2D1" presStyleIdx="5" presStyleCnt="6"/>
      <dgm:spPr/>
      <dgm:t>
        <a:bodyPr/>
        <a:lstStyle/>
        <a:p>
          <a:endParaRPr lang="zh-TW" altLang="en-US"/>
        </a:p>
      </dgm:t>
    </dgm:pt>
    <dgm:pt modelId="{B4C335CE-5A56-4C67-A2D8-85CFA8B45B9E}" type="pres">
      <dgm:prSet presAssocID="{B0147CC6-C64D-43B6-BE76-AB9237265DF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C6F3593-3697-4D17-A6FB-7150275A7EE8}" type="presOf" srcId="{1039FC17-FDDD-4136-9584-0BC2958B6C5B}" destId="{624B58F7-FEC7-4D72-8A5A-42DC3739F918}" srcOrd="0" destOrd="0" presId="urn:microsoft.com/office/officeart/2005/8/layout/process1"/>
    <dgm:cxn modelId="{B3C1A430-9DAA-4662-B990-C132D05F1D14}" srcId="{B2610084-318F-453E-832C-D6FC812D3500}" destId="{BCB9BC59-2CE3-49F0-A50D-A74BDE976CF0}" srcOrd="3" destOrd="0" parTransId="{F6A1AC82-44D0-42BA-916C-85E823D763D8}" sibTransId="{905E70C9-1446-42E0-B70D-64060195BE94}"/>
    <dgm:cxn modelId="{3821E774-A84D-4638-A1EF-38A5981E0E96}" type="presOf" srcId="{015F22CB-65BE-4CA1-B401-F7347467A31B}" destId="{0FFC7A3F-8583-4CFB-A1AD-DB24AD5D9DF2}" srcOrd="0" destOrd="0" presId="urn:microsoft.com/office/officeart/2005/8/layout/process1"/>
    <dgm:cxn modelId="{C5594C83-D251-4328-8518-8C2E452C4C62}" srcId="{B2610084-318F-453E-832C-D6FC812D3500}" destId="{A5881524-8B92-4B4D-87A0-8D67D6738E8D}" srcOrd="1" destOrd="0" parTransId="{D52BC2C4-1B55-4DC0-A086-B9042E430785}" sibTransId="{015F22CB-65BE-4CA1-B401-F7347467A31B}"/>
    <dgm:cxn modelId="{82ABDAAD-0EF7-4BFB-89AB-DB131D8B3FDC}" type="presOf" srcId="{814A67F2-EBEB-4E27-889F-C97ED528D435}" destId="{676A1485-1DCB-4C95-8AB7-96A8B81A63F6}" srcOrd="0" destOrd="0" presId="urn:microsoft.com/office/officeart/2005/8/layout/process1"/>
    <dgm:cxn modelId="{8EA2646C-1671-46E2-B594-D4EF399FB744}" type="presOf" srcId="{905E70C9-1446-42E0-B70D-64060195BE94}" destId="{01B5ECA2-84CF-4559-9274-6A37E142C66B}" srcOrd="1" destOrd="0" presId="urn:microsoft.com/office/officeart/2005/8/layout/process1"/>
    <dgm:cxn modelId="{6DEBE1F3-0842-4AA7-9A98-31BD1079728B}" type="presOf" srcId="{E4BEE697-4F82-4D1F-BB7B-6440E7EE3B00}" destId="{43A70D5A-6CCC-4E38-B914-06E5922DB056}" srcOrd="0" destOrd="0" presId="urn:microsoft.com/office/officeart/2005/8/layout/process1"/>
    <dgm:cxn modelId="{9F847941-F0C4-4314-999A-9240449FF6CB}" type="presOf" srcId="{B0147CC6-C64D-43B6-BE76-AB9237265DFB}" destId="{B4C335CE-5A56-4C67-A2D8-85CFA8B45B9E}" srcOrd="0" destOrd="0" presId="urn:microsoft.com/office/officeart/2005/8/layout/process1"/>
    <dgm:cxn modelId="{BA29B267-0820-4490-9287-0A457B0211ED}" type="presOf" srcId="{089C2D44-E697-41C3-A928-A1F3595F58DD}" destId="{CF5406A2-5721-4478-AF86-A3F6888F2234}" srcOrd="0" destOrd="0" presId="urn:microsoft.com/office/officeart/2005/8/layout/process1"/>
    <dgm:cxn modelId="{61A82978-0FD0-4ACA-8C7D-7053C76FF6F5}" type="presOf" srcId="{EFA54B5A-DC0E-40D9-9124-8662E96236C5}" destId="{351A077B-0F09-4520-B88F-9F088860158E}" srcOrd="1" destOrd="0" presId="urn:microsoft.com/office/officeart/2005/8/layout/process1"/>
    <dgm:cxn modelId="{3309871A-9DF5-4E16-BBF3-774F26946492}" srcId="{B2610084-318F-453E-832C-D6FC812D3500}" destId="{B0147CC6-C64D-43B6-BE76-AB9237265DFB}" srcOrd="6" destOrd="0" parTransId="{97E03C94-9208-4D82-A746-FD106295C621}" sibTransId="{8FCEB0AA-DDFE-4D47-8379-20F882C9B037}"/>
    <dgm:cxn modelId="{70E912FC-F0CB-469F-BC93-9F1E0B878DFD}" type="presOf" srcId="{5925838A-2E2D-4A7A-B2B8-85CB1E8B1F0B}" destId="{12F1AA52-3939-4EBD-97A6-526F7D7C21B5}" srcOrd="0" destOrd="0" presId="urn:microsoft.com/office/officeart/2005/8/layout/process1"/>
    <dgm:cxn modelId="{5C963A15-3AEE-421B-BCA3-568F2BB1C5E0}" type="presOf" srcId="{089C2D44-E697-41C3-A928-A1F3595F58DD}" destId="{4ADB5741-9F84-46CC-9A13-0EC71A31292C}" srcOrd="1" destOrd="0" presId="urn:microsoft.com/office/officeart/2005/8/layout/process1"/>
    <dgm:cxn modelId="{2B695F76-F5E3-4F6A-B122-42FE816DA772}" type="presOf" srcId="{EFA54B5A-DC0E-40D9-9124-8662E96236C5}" destId="{0BD69C9C-C3CE-4A9A-BD7E-F70E2E0C69DB}" srcOrd="0" destOrd="0" presId="urn:microsoft.com/office/officeart/2005/8/layout/process1"/>
    <dgm:cxn modelId="{2702720F-61FC-4846-8CB6-1ACB877CB5FF}" srcId="{B2610084-318F-453E-832C-D6FC812D3500}" destId="{E3BE760A-2A4D-485C-8990-760995E34A46}" srcOrd="2" destOrd="0" parTransId="{C361E84C-9546-4D2A-BAB8-66B025EE9B54}" sibTransId="{EFA54B5A-DC0E-40D9-9124-8662E96236C5}"/>
    <dgm:cxn modelId="{75FCB516-2F5B-4C69-8529-FC2321F055E9}" type="presOf" srcId="{905E70C9-1446-42E0-B70D-64060195BE94}" destId="{C520FA89-4615-449B-9470-7C48AFF65737}" srcOrd="0" destOrd="0" presId="urn:microsoft.com/office/officeart/2005/8/layout/process1"/>
    <dgm:cxn modelId="{14326B20-A2D0-4B17-A195-9B83CF89F539}" type="presOf" srcId="{B2610084-318F-453E-832C-D6FC812D3500}" destId="{2B3DE60D-CC29-4C6C-B2D9-4A52A8EDE5EA}" srcOrd="0" destOrd="0" presId="urn:microsoft.com/office/officeart/2005/8/layout/process1"/>
    <dgm:cxn modelId="{09CD57ED-E1F0-448F-BE31-AC34618766C0}" srcId="{B2610084-318F-453E-832C-D6FC812D3500}" destId="{814A67F2-EBEB-4E27-889F-C97ED528D435}" srcOrd="0" destOrd="0" parTransId="{47CB6030-63BE-4607-9DBE-9A52C82553D1}" sibTransId="{089C2D44-E697-41C3-A928-A1F3595F58DD}"/>
    <dgm:cxn modelId="{58A7D5F1-AAAA-4018-AE12-C58B78CCFE81}" type="presOf" srcId="{1039FC17-FDDD-4136-9584-0BC2958B6C5B}" destId="{10AD2DB8-3BD6-4539-9F55-F5FE4FB7E60A}" srcOrd="1" destOrd="0" presId="urn:microsoft.com/office/officeart/2005/8/layout/process1"/>
    <dgm:cxn modelId="{8C936231-75EA-4852-AD7A-9DBB356631C4}" type="presOf" srcId="{5925838A-2E2D-4A7A-B2B8-85CB1E8B1F0B}" destId="{88B9F110-108E-4937-A29D-11244ED60154}" srcOrd="1" destOrd="0" presId="urn:microsoft.com/office/officeart/2005/8/layout/process1"/>
    <dgm:cxn modelId="{4765CD15-431D-4EE2-9F35-EEBA2CE59223}" srcId="{B2610084-318F-453E-832C-D6FC812D3500}" destId="{188D61C2-009F-4626-AD19-EFD983281DA0}" srcOrd="4" destOrd="0" parTransId="{20CAAE79-DD36-4353-AEF1-9A560C2CA363}" sibTransId="{5925838A-2E2D-4A7A-B2B8-85CB1E8B1F0B}"/>
    <dgm:cxn modelId="{09300799-D3ED-4B81-9319-FF8243A5F653}" type="presOf" srcId="{BCB9BC59-2CE3-49F0-A50D-A74BDE976CF0}" destId="{4912535B-F155-4693-BDFB-561B26DFB1C6}" srcOrd="0" destOrd="0" presId="urn:microsoft.com/office/officeart/2005/8/layout/process1"/>
    <dgm:cxn modelId="{E805FD1C-123D-4C19-975C-3E5A1B2E2743}" type="presOf" srcId="{E3BE760A-2A4D-485C-8990-760995E34A46}" destId="{A87074C3-AFF7-497B-9C5F-6DAE306D85E9}" srcOrd="0" destOrd="0" presId="urn:microsoft.com/office/officeart/2005/8/layout/process1"/>
    <dgm:cxn modelId="{EF5DDE85-B3CC-4DC4-98BE-A53858EC0086}" srcId="{B2610084-318F-453E-832C-D6FC812D3500}" destId="{E4BEE697-4F82-4D1F-BB7B-6440E7EE3B00}" srcOrd="5" destOrd="0" parTransId="{9502D79A-6F71-43CC-8E85-51B6257F9F6E}" sibTransId="{1039FC17-FDDD-4136-9584-0BC2958B6C5B}"/>
    <dgm:cxn modelId="{75AE41A2-F1F2-434E-B367-A0C3498D1791}" type="presOf" srcId="{015F22CB-65BE-4CA1-B401-F7347467A31B}" destId="{9435D0C4-8431-4191-9B54-580F88CD1E8F}" srcOrd="1" destOrd="0" presId="urn:microsoft.com/office/officeart/2005/8/layout/process1"/>
    <dgm:cxn modelId="{43113625-1382-4FFD-812A-9A36C3A27F79}" type="presOf" srcId="{188D61C2-009F-4626-AD19-EFD983281DA0}" destId="{EB2DFD35-300D-4F02-A509-8638AA5F8133}" srcOrd="0" destOrd="0" presId="urn:microsoft.com/office/officeart/2005/8/layout/process1"/>
    <dgm:cxn modelId="{84BF2CE2-6478-42B0-B023-6F1F0FED8278}" type="presOf" srcId="{A5881524-8B92-4B4D-87A0-8D67D6738E8D}" destId="{8A8D1630-9EEE-4E50-AE75-80CB2C23EF99}" srcOrd="0" destOrd="0" presId="urn:microsoft.com/office/officeart/2005/8/layout/process1"/>
    <dgm:cxn modelId="{BF03488A-FB24-48E3-8A70-5B1A6D68552D}" type="presParOf" srcId="{2B3DE60D-CC29-4C6C-B2D9-4A52A8EDE5EA}" destId="{676A1485-1DCB-4C95-8AB7-96A8B81A63F6}" srcOrd="0" destOrd="0" presId="urn:microsoft.com/office/officeart/2005/8/layout/process1"/>
    <dgm:cxn modelId="{5FCE84CB-4AAE-4262-8719-CDF03B7B3708}" type="presParOf" srcId="{2B3DE60D-CC29-4C6C-B2D9-4A52A8EDE5EA}" destId="{CF5406A2-5721-4478-AF86-A3F6888F2234}" srcOrd="1" destOrd="0" presId="urn:microsoft.com/office/officeart/2005/8/layout/process1"/>
    <dgm:cxn modelId="{2CE4C000-81F9-4753-B977-AA074D86A413}" type="presParOf" srcId="{CF5406A2-5721-4478-AF86-A3F6888F2234}" destId="{4ADB5741-9F84-46CC-9A13-0EC71A31292C}" srcOrd="0" destOrd="0" presId="urn:microsoft.com/office/officeart/2005/8/layout/process1"/>
    <dgm:cxn modelId="{1270C65B-8D51-46F8-B861-C091B5E5D215}" type="presParOf" srcId="{2B3DE60D-CC29-4C6C-B2D9-4A52A8EDE5EA}" destId="{8A8D1630-9EEE-4E50-AE75-80CB2C23EF99}" srcOrd="2" destOrd="0" presId="urn:microsoft.com/office/officeart/2005/8/layout/process1"/>
    <dgm:cxn modelId="{9F92FB4C-532B-4C38-B324-4BBAD5F930AF}" type="presParOf" srcId="{2B3DE60D-CC29-4C6C-B2D9-4A52A8EDE5EA}" destId="{0FFC7A3F-8583-4CFB-A1AD-DB24AD5D9DF2}" srcOrd="3" destOrd="0" presId="urn:microsoft.com/office/officeart/2005/8/layout/process1"/>
    <dgm:cxn modelId="{0BC27B73-AABB-4566-B2D7-F91AC34F45F6}" type="presParOf" srcId="{0FFC7A3F-8583-4CFB-A1AD-DB24AD5D9DF2}" destId="{9435D0C4-8431-4191-9B54-580F88CD1E8F}" srcOrd="0" destOrd="0" presId="urn:microsoft.com/office/officeart/2005/8/layout/process1"/>
    <dgm:cxn modelId="{073D870A-CBE6-4171-BCF0-61C1A165FB90}" type="presParOf" srcId="{2B3DE60D-CC29-4C6C-B2D9-4A52A8EDE5EA}" destId="{A87074C3-AFF7-497B-9C5F-6DAE306D85E9}" srcOrd="4" destOrd="0" presId="urn:microsoft.com/office/officeart/2005/8/layout/process1"/>
    <dgm:cxn modelId="{4B4BEA8B-69AA-461D-9456-9E777B24B774}" type="presParOf" srcId="{2B3DE60D-CC29-4C6C-B2D9-4A52A8EDE5EA}" destId="{0BD69C9C-C3CE-4A9A-BD7E-F70E2E0C69DB}" srcOrd="5" destOrd="0" presId="urn:microsoft.com/office/officeart/2005/8/layout/process1"/>
    <dgm:cxn modelId="{8AB4EC81-9CCB-40FA-AE87-A3FB67EF6413}" type="presParOf" srcId="{0BD69C9C-C3CE-4A9A-BD7E-F70E2E0C69DB}" destId="{351A077B-0F09-4520-B88F-9F088860158E}" srcOrd="0" destOrd="0" presId="urn:microsoft.com/office/officeart/2005/8/layout/process1"/>
    <dgm:cxn modelId="{ADB952D1-00D7-4618-B409-F57FC04ADC1C}" type="presParOf" srcId="{2B3DE60D-CC29-4C6C-B2D9-4A52A8EDE5EA}" destId="{4912535B-F155-4693-BDFB-561B26DFB1C6}" srcOrd="6" destOrd="0" presId="urn:microsoft.com/office/officeart/2005/8/layout/process1"/>
    <dgm:cxn modelId="{949E5D42-073D-413C-A304-3EAD7917EC6D}" type="presParOf" srcId="{2B3DE60D-CC29-4C6C-B2D9-4A52A8EDE5EA}" destId="{C520FA89-4615-449B-9470-7C48AFF65737}" srcOrd="7" destOrd="0" presId="urn:microsoft.com/office/officeart/2005/8/layout/process1"/>
    <dgm:cxn modelId="{CFDAB097-E3BE-4DD2-94EE-5898E823D97B}" type="presParOf" srcId="{C520FA89-4615-449B-9470-7C48AFF65737}" destId="{01B5ECA2-84CF-4559-9274-6A37E142C66B}" srcOrd="0" destOrd="0" presId="urn:microsoft.com/office/officeart/2005/8/layout/process1"/>
    <dgm:cxn modelId="{9ABF9C8A-EC2A-44E9-87C0-4BA29B1E6FB1}" type="presParOf" srcId="{2B3DE60D-CC29-4C6C-B2D9-4A52A8EDE5EA}" destId="{EB2DFD35-300D-4F02-A509-8638AA5F8133}" srcOrd="8" destOrd="0" presId="urn:microsoft.com/office/officeart/2005/8/layout/process1"/>
    <dgm:cxn modelId="{9C61E24D-A6D2-4D27-95AA-1ACD9853BDC3}" type="presParOf" srcId="{2B3DE60D-CC29-4C6C-B2D9-4A52A8EDE5EA}" destId="{12F1AA52-3939-4EBD-97A6-526F7D7C21B5}" srcOrd="9" destOrd="0" presId="urn:microsoft.com/office/officeart/2005/8/layout/process1"/>
    <dgm:cxn modelId="{0F2B8188-813E-4B04-B2FB-9FF6601B1DF4}" type="presParOf" srcId="{12F1AA52-3939-4EBD-97A6-526F7D7C21B5}" destId="{88B9F110-108E-4937-A29D-11244ED60154}" srcOrd="0" destOrd="0" presId="urn:microsoft.com/office/officeart/2005/8/layout/process1"/>
    <dgm:cxn modelId="{ED1B2D3B-E102-41EA-B65F-7AD712F1AC4C}" type="presParOf" srcId="{2B3DE60D-CC29-4C6C-B2D9-4A52A8EDE5EA}" destId="{43A70D5A-6CCC-4E38-B914-06E5922DB056}" srcOrd="10" destOrd="0" presId="urn:microsoft.com/office/officeart/2005/8/layout/process1"/>
    <dgm:cxn modelId="{821910E8-DFDC-45D9-8A18-BFE15CDB8957}" type="presParOf" srcId="{2B3DE60D-CC29-4C6C-B2D9-4A52A8EDE5EA}" destId="{624B58F7-FEC7-4D72-8A5A-42DC3739F918}" srcOrd="11" destOrd="0" presId="urn:microsoft.com/office/officeart/2005/8/layout/process1"/>
    <dgm:cxn modelId="{0C2C803F-3EB9-4B9A-BE64-B0F217B3C31E}" type="presParOf" srcId="{624B58F7-FEC7-4D72-8A5A-42DC3739F918}" destId="{10AD2DB8-3BD6-4539-9F55-F5FE4FB7E60A}" srcOrd="0" destOrd="0" presId="urn:microsoft.com/office/officeart/2005/8/layout/process1"/>
    <dgm:cxn modelId="{22680769-4FBA-461B-8FC0-4BD9EF345212}" type="presParOf" srcId="{2B3DE60D-CC29-4C6C-B2D9-4A52A8EDE5EA}" destId="{B4C335CE-5A56-4C67-A2D8-85CFA8B45B9E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34DA5D-3A28-455B-8966-470F6C696F5E}" type="doc">
      <dgm:prSet loTypeId="urn:microsoft.com/office/officeart/2005/8/layout/venn1" loCatId="relationship" qsTypeId="urn:microsoft.com/office/officeart/2005/8/quickstyle/simple1" qsCatId="simple" csTypeId="urn:microsoft.com/office/officeart/2005/8/colors/colorful1#2" csCatId="colorful" phldr="1"/>
      <dgm:spPr/>
    </dgm:pt>
    <dgm:pt modelId="{5052953A-F1B3-4380-97F2-6900F5A6C636}">
      <dgm:prSet phldrT="[文字]" custT="1"/>
      <dgm:spPr/>
      <dgm:t>
        <a:bodyPr/>
        <a:lstStyle/>
        <a:p>
          <a:r>
            <a:rPr lang="zh-TW" altLang="en-US" sz="3200" b="1" dirty="0">
              <a:latin typeface="微軟正黑體" pitchFamily="34" charset="-120"/>
              <a:ea typeface="微軟正黑體" pitchFamily="34" charset="-120"/>
            </a:rPr>
            <a:t>綜合所得稅</a:t>
          </a:r>
        </a:p>
      </dgm:t>
    </dgm:pt>
    <dgm:pt modelId="{59A821A4-89C7-4701-82A6-4665F4322938}" type="parTrans" cxnId="{2F559B7F-4022-40F8-9F0E-B8479A27500F}">
      <dgm:prSet/>
      <dgm:spPr/>
      <dgm:t>
        <a:bodyPr/>
        <a:lstStyle/>
        <a:p>
          <a:endParaRPr lang="zh-TW" altLang="en-US" sz="2000" b="1">
            <a:latin typeface="微軟正黑體" pitchFamily="34" charset="-120"/>
            <a:ea typeface="微軟正黑體" pitchFamily="34" charset="-120"/>
          </a:endParaRPr>
        </a:p>
      </dgm:t>
    </dgm:pt>
    <dgm:pt modelId="{E217C913-D0DD-45AD-810F-8E60E60F9CB1}" type="sibTrans" cxnId="{2F559B7F-4022-40F8-9F0E-B8479A27500F}">
      <dgm:prSet/>
      <dgm:spPr/>
      <dgm:t>
        <a:bodyPr/>
        <a:lstStyle/>
        <a:p>
          <a:endParaRPr lang="zh-TW" altLang="en-US" sz="2000" b="1">
            <a:latin typeface="微軟正黑體" pitchFamily="34" charset="-120"/>
            <a:ea typeface="微軟正黑體" pitchFamily="34" charset="-120"/>
          </a:endParaRPr>
        </a:p>
      </dgm:t>
    </dgm:pt>
    <dgm:pt modelId="{3DF73A02-7B01-454B-81CC-BDEA63AE907B}">
      <dgm:prSet phldrT="[文字]" custT="1"/>
      <dgm:spPr/>
      <dgm:t>
        <a:bodyPr/>
        <a:lstStyle/>
        <a:p>
          <a:r>
            <a:rPr lang="zh-TW" altLang="en-US" sz="3200" b="1" dirty="0">
              <a:latin typeface="微軟正黑體" pitchFamily="34" charset="-120"/>
              <a:ea typeface="微軟正黑體" pitchFamily="34" charset="-120"/>
            </a:rPr>
            <a:t>地價稅</a:t>
          </a:r>
        </a:p>
      </dgm:t>
    </dgm:pt>
    <dgm:pt modelId="{1EC04175-F1E4-4F23-885F-D340E630F531}" type="parTrans" cxnId="{8C132C32-E8B3-4BD1-935A-A69487996F88}">
      <dgm:prSet/>
      <dgm:spPr/>
      <dgm:t>
        <a:bodyPr/>
        <a:lstStyle/>
        <a:p>
          <a:endParaRPr lang="zh-TW" altLang="en-US" sz="2000" b="1">
            <a:latin typeface="微軟正黑體" pitchFamily="34" charset="-120"/>
            <a:ea typeface="微軟正黑體" pitchFamily="34" charset="-120"/>
          </a:endParaRPr>
        </a:p>
      </dgm:t>
    </dgm:pt>
    <dgm:pt modelId="{D8F9171A-08AA-4CA4-A4E7-886224A1A131}" type="sibTrans" cxnId="{8C132C32-E8B3-4BD1-935A-A69487996F88}">
      <dgm:prSet/>
      <dgm:spPr/>
      <dgm:t>
        <a:bodyPr/>
        <a:lstStyle/>
        <a:p>
          <a:endParaRPr lang="zh-TW" altLang="en-US" sz="2000" b="1">
            <a:latin typeface="微軟正黑體" pitchFamily="34" charset="-120"/>
            <a:ea typeface="微軟正黑體" pitchFamily="34" charset="-120"/>
          </a:endParaRPr>
        </a:p>
      </dgm:t>
    </dgm:pt>
    <dgm:pt modelId="{F2C4DCCF-73AA-4987-8CCB-C31E03434720}">
      <dgm:prSet phldrT="[文字]" custT="1"/>
      <dgm:spPr/>
      <dgm:t>
        <a:bodyPr/>
        <a:lstStyle/>
        <a:p>
          <a:r>
            <a:rPr lang="zh-TW" altLang="en-US" sz="3200" b="1" dirty="0">
              <a:latin typeface="微軟正黑體" pitchFamily="34" charset="-120"/>
              <a:ea typeface="微軟正黑體" pitchFamily="34" charset="-120"/>
            </a:rPr>
            <a:t>房屋稅</a:t>
          </a:r>
        </a:p>
      </dgm:t>
    </dgm:pt>
    <dgm:pt modelId="{74C321A9-4D70-436B-B230-8E63A56E219F}" type="parTrans" cxnId="{9B936D69-1774-4329-8080-B8294E5A950C}">
      <dgm:prSet/>
      <dgm:spPr/>
      <dgm:t>
        <a:bodyPr/>
        <a:lstStyle/>
        <a:p>
          <a:endParaRPr lang="zh-TW" altLang="en-US" sz="2000" b="1">
            <a:latin typeface="微軟正黑體" pitchFamily="34" charset="-120"/>
            <a:ea typeface="微軟正黑體" pitchFamily="34" charset="-120"/>
          </a:endParaRPr>
        </a:p>
      </dgm:t>
    </dgm:pt>
    <dgm:pt modelId="{E8E8787E-3F14-48F7-947A-F7209E53C1A4}" type="sibTrans" cxnId="{9B936D69-1774-4329-8080-B8294E5A950C}">
      <dgm:prSet/>
      <dgm:spPr/>
      <dgm:t>
        <a:bodyPr/>
        <a:lstStyle/>
        <a:p>
          <a:endParaRPr lang="zh-TW" altLang="en-US" sz="2000" b="1">
            <a:latin typeface="微軟正黑體" pitchFamily="34" charset="-120"/>
            <a:ea typeface="微軟正黑體" pitchFamily="34" charset="-120"/>
          </a:endParaRPr>
        </a:p>
      </dgm:t>
    </dgm:pt>
    <dgm:pt modelId="{3A2E2982-8356-43EC-9F0E-2BEE5781361A}" type="pres">
      <dgm:prSet presAssocID="{ED34DA5D-3A28-455B-8966-470F6C696F5E}" presName="compositeShape" presStyleCnt="0">
        <dgm:presLayoutVars>
          <dgm:chMax val="7"/>
          <dgm:dir/>
          <dgm:resizeHandles val="exact"/>
        </dgm:presLayoutVars>
      </dgm:prSet>
      <dgm:spPr/>
    </dgm:pt>
    <dgm:pt modelId="{ACB12E26-A784-4970-91DF-ABB6672222A5}" type="pres">
      <dgm:prSet presAssocID="{5052953A-F1B3-4380-97F2-6900F5A6C636}" presName="circ1" presStyleLbl="vennNode1" presStyleIdx="0" presStyleCnt="3"/>
      <dgm:spPr/>
      <dgm:t>
        <a:bodyPr/>
        <a:lstStyle/>
        <a:p>
          <a:endParaRPr lang="zh-TW" altLang="en-US"/>
        </a:p>
      </dgm:t>
    </dgm:pt>
    <dgm:pt modelId="{1D71BDBC-0BA6-4E98-A803-B6EBED47FD56}" type="pres">
      <dgm:prSet presAssocID="{5052953A-F1B3-4380-97F2-6900F5A6C63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81293B-4388-4E29-8B07-10525F6E905A}" type="pres">
      <dgm:prSet presAssocID="{3DF73A02-7B01-454B-81CC-BDEA63AE907B}" presName="circ2" presStyleLbl="vennNode1" presStyleIdx="1" presStyleCnt="3"/>
      <dgm:spPr/>
      <dgm:t>
        <a:bodyPr/>
        <a:lstStyle/>
        <a:p>
          <a:endParaRPr lang="zh-TW" altLang="en-US"/>
        </a:p>
      </dgm:t>
    </dgm:pt>
    <dgm:pt modelId="{9B456029-C063-4F3E-82BD-9ED23ECE5F42}" type="pres">
      <dgm:prSet presAssocID="{3DF73A02-7B01-454B-81CC-BDEA63AE907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ACFC1B-1520-421C-8A3D-FEB0A337D89B}" type="pres">
      <dgm:prSet presAssocID="{F2C4DCCF-73AA-4987-8CCB-C31E03434720}" presName="circ3" presStyleLbl="vennNode1" presStyleIdx="2" presStyleCnt="3"/>
      <dgm:spPr/>
      <dgm:t>
        <a:bodyPr/>
        <a:lstStyle/>
        <a:p>
          <a:endParaRPr lang="zh-TW" altLang="en-US"/>
        </a:p>
      </dgm:t>
    </dgm:pt>
    <dgm:pt modelId="{5BDFBA08-DBCA-4E1F-82EB-733871E57D54}" type="pres">
      <dgm:prSet presAssocID="{F2C4DCCF-73AA-4987-8CCB-C31E0343472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56516E8-6D4F-44AE-9B52-E4E58535DE03}" type="presOf" srcId="{F2C4DCCF-73AA-4987-8CCB-C31E03434720}" destId="{5BDFBA08-DBCA-4E1F-82EB-733871E57D54}" srcOrd="1" destOrd="0" presId="urn:microsoft.com/office/officeart/2005/8/layout/venn1"/>
    <dgm:cxn modelId="{2F559B7F-4022-40F8-9F0E-B8479A27500F}" srcId="{ED34DA5D-3A28-455B-8966-470F6C696F5E}" destId="{5052953A-F1B3-4380-97F2-6900F5A6C636}" srcOrd="0" destOrd="0" parTransId="{59A821A4-89C7-4701-82A6-4665F4322938}" sibTransId="{E217C913-D0DD-45AD-810F-8E60E60F9CB1}"/>
    <dgm:cxn modelId="{9B936D69-1774-4329-8080-B8294E5A950C}" srcId="{ED34DA5D-3A28-455B-8966-470F6C696F5E}" destId="{F2C4DCCF-73AA-4987-8CCB-C31E03434720}" srcOrd="2" destOrd="0" parTransId="{74C321A9-4D70-436B-B230-8E63A56E219F}" sibTransId="{E8E8787E-3F14-48F7-947A-F7209E53C1A4}"/>
    <dgm:cxn modelId="{D92F2760-BBC4-4F43-A0B0-50FA257E4827}" type="presOf" srcId="{3DF73A02-7B01-454B-81CC-BDEA63AE907B}" destId="{9B456029-C063-4F3E-82BD-9ED23ECE5F42}" srcOrd="1" destOrd="0" presId="urn:microsoft.com/office/officeart/2005/8/layout/venn1"/>
    <dgm:cxn modelId="{86B5E749-6060-4CAF-9A8C-CCBEBC28C798}" type="presOf" srcId="{5052953A-F1B3-4380-97F2-6900F5A6C636}" destId="{ACB12E26-A784-4970-91DF-ABB6672222A5}" srcOrd="0" destOrd="0" presId="urn:microsoft.com/office/officeart/2005/8/layout/venn1"/>
    <dgm:cxn modelId="{91BBC99D-9ABE-40DE-83C5-0FC8F543746D}" type="presOf" srcId="{5052953A-F1B3-4380-97F2-6900F5A6C636}" destId="{1D71BDBC-0BA6-4E98-A803-B6EBED47FD56}" srcOrd="1" destOrd="0" presId="urn:microsoft.com/office/officeart/2005/8/layout/venn1"/>
    <dgm:cxn modelId="{CCDD22EA-1CDF-45D3-8005-AD2C946A34CC}" type="presOf" srcId="{3DF73A02-7B01-454B-81CC-BDEA63AE907B}" destId="{2C81293B-4388-4E29-8B07-10525F6E905A}" srcOrd="0" destOrd="0" presId="urn:microsoft.com/office/officeart/2005/8/layout/venn1"/>
    <dgm:cxn modelId="{8C132C32-E8B3-4BD1-935A-A69487996F88}" srcId="{ED34DA5D-3A28-455B-8966-470F6C696F5E}" destId="{3DF73A02-7B01-454B-81CC-BDEA63AE907B}" srcOrd="1" destOrd="0" parTransId="{1EC04175-F1E4-4F23-885F-D340E630F531}" sibTransId="{D8F9171A-08AA-4CA4-A4E7-886224A1A131}"/>
    <dgm:cxn modelId="{57B78AD1-C571-42B2-8AEB-690CA3F5B2A6}" type="presOf" srcId="{F2C4DCCF-73AA-4987-8CCB-C31E03434720}" destId="{2BACFC1B-1520-421C-8A3D-FEB0A337D89B}" srcOrd="0" destOrd="0" presId="urn:microsoft.com/office/officeart/2005/8/layout/venn1"/>
    <dgm:cxn modelId="{3BACB203-6BDE-48DB-B5E8-0075F6359F3C}" type="presOf" srcId="{ED34DA5D-3A28-455B-8966-470F6C696F5E}" destId="{3A2E2982-8356-43EC-9F0E-2BEE5781361A}" srcOrd="0" destOrd="0" presId="urn:microsoft.com/office/officeart/2005/8/layout/venn1"/>
    <dgm:cxn modelId="{2D6C842E-107C-4EF4-B5AB-F3FB0AA0B537}" type="presParOf" srcId="{3A2E2982-8356-43EC-9F0E-2BEE5781361A}" destId="{ACB12E26-A784-4970-91DF-ABB6672222A5}" srcOrd="0" destOrd="0" presId="urn:microsoft.com/office/officeart/2005/8/layout/venn1"/>
    <dgm:cxn modelId="{122731E6-1CE2-488C-89B5-10AE79DA28FD}" type="presParOf" srcId="{3A2E2982-8356-43EC-9F0E-2BEE5781361A}" destId="{1D71BDBC-0BA6-4E98-A803-B6EBED47FD56}" srcOrd="1" destOrd="0" presId="urn:microsoft.com/office/officeart/2005/8/layout/venn1"/>
    <dgm:cxn modelId="{655AA60F-FF5F-4F13-AB91-7CF478D389AF}" type="presParOf" srcId="{3A2E2982-8356-43EC-9F0E-2BEE5781361A}" destId="{2C81293B-4388-4E29-8B07-10525F6E905A}" srcOrd="2" destOrd="0" presId="urn:microsoft.com/office/officeart/2005/8/layout/venn1"/>
    <dgm:cxn modelId="{2EA54C1D-267E-4B53-9B43-4495771A1FBE}" type="presParOf" srcId="{3A2E2982-8356-43EC-9F0E-2BEE5781361A}" destId="{9B456029-C063-4F3E-82BD-9ED23ECE5F42}" srcOrd="3" destOrd="0" presId="urn:microsoft.com/office/officeart/2005/8/layout/venn1"/>
    <dgm:cxn modelId="{9B613BEE-4C0F-428A-BF13-E2DA74337109}" type="presParOf" srcId="{3A2E2982-8356-43EC-9F0E-2BEE5781361A}" destId="{2BACFC1B-1520-421C-8A3D-FEB0A337D89B}" srcOrd="4" destOrd="0" presId="urn:microsoft.com/office/officeart/2005/8/layout/venn1"/>
    <dgm:cxn modelId="{FC005B10-5366-40F4-A4EF-82B5ED7FAF3B}" type="presParOf" srcId="{3A2E2982-8356-43EC-9F0E-2BEE5781361A}" destId="{5BDFBA08-DBCA-4E1F-82EB-733871E57D5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79C001-51EC-4E5C-BCD2-02BAE2663441}">
      <dsp:nvSpPr>
        <dsp:cNvPr id="0" name=""/>
        <dsp:cNvSpPr/>
      </dsp:nvSpPr>
      <dsp:spPr>
        <a:xfrm>
          <a:off x="0" y="41498"/>
          <a:ext cx="5485686" cy="3428553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4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4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FB50709-A0F9-43D1-B282-8D993FA9E75C}">
      <dsp:nvSpPr>
        <dsp:cNvPr id="0" name=""/>
        <dsp:cNvSpPr/>
      </dsp:nvSpPr>
      <dsp:spPr>
        <a:xfrm>
          <a:off x="1275421" y="1910059"/>
          <a:ext cx="191999" cy="1919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1EFD58-91EA-44DA-9F49-D9DD25B2C9AF}">
      <dsp:nvSpPr>
        <dsp:cNvPr id="0" name=""/>
        <dsp:cNvSpPr/>
      </dsp:nvSpPr>
      <dsp:spPr>
        <a:xfrm>
          <a:off x="1124060" y="2047557"/>
          <a:ext cx="2280387" cy="1463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36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dirty="0">
              <a:latin typeface="微軟正黑體" pitchFamily="34" charset="-120"/>
              <a:ea typeface="微軟正黑體" pitchFamily="34" charset="-120"/>
            </a:rPr>
            <a:t>12</a:t>
          </a:r>
          <a:r>
            <a:rPr lang="zh-TW" altLang="en-US" sz="3200" kern="1200" dirty="0">
              <a:latin typeface="微軟正黑體" pitchFamily="34" charset="-120"/>
              <a:ea typeface="微軟正黑體" pitchFamily="34" charset="-120"/>
            </a:rPr>
            <a:t>萬戶</a:t>
          </a:r>
        </a:p>
      </dsp:txBody>
      <dsp:txXfrm>
        <a:off x="1124060" y="2047557"/>
        <a:ext cx="2280387" cy="1463992"/>
      </dsp:txXfrm>
    </dsp:sp>
    <dsp:sp modelId="{9336BB2A-9D17-4DC3-B2D5-60C0B98D66A7}">
      <dsp:nvSpPr>
        <dsp:cNvPr id="0" name=""/>
        <dsp:cNvSpPr/>
      </dsp:nvSpPr>
      <dsp:spPr>
        <a:xfrm>
          <a:off x="3044555" y="1035778"/>
          <a:ext cx="329141" cy="3291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AC36E3-5CAC-47C1-91C8-90499EC4E48A}">
      <dsp:nvSpPr>
        <dsp:cNvPr id="0" name=""/>
        <dsp:cNvSpPr/>
      </dsp:nvSpPr>
      <dsp:spPr>
        <a:xfrm>
          <a:off x="2918581" y="1241847"/>
          <a:ext cx="2567104" cy="2269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405" tIns="0" rIns="0" bIns="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400" b="1" kern="12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50</a:t>
          </a:r>
          <a:r>
            <a:rPr lang="zh-TW" altLang="en-US" sz="2800" kern="1200" dirty="0">
              <a:latin typeface="微軟正黑體" pitchFamily="34" charset="-120"/>
              <a:ea typeface="微軟正黑體" pitchFamily="34" charset="-120"/>
            </a:rPr>
            <a:t>萬戶</a:t>
          </a:r>
        </a:p>
      </dsp:txBody>
      <dsp:txXfrm>
        <a:off x="2918581" y="1241847"/>
        <a:ext cx="2567104" cy="226970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79C001-51EC-4E5C-BCD2-02BAE2663441}">
      <dsp:nvSpPr>
        <dsp:cNvPr id="0" name=""/>
        <dsp:cNvSpPr/>
      </dsp:nvSpPr>
      <dsp:spPr>
        <a:xfrm>
          <a:off x="-76191" y="41498"/>
          <a:ext cx="5485686" cy="3428553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4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4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FB50709-A0F9-43D1-B282-8D993FA9E75C}">
      <dsp:nvSpPr>
        <dsp:cNvPr id="0" name=""/>
        <dsp:cNvSpPr/>
      </dsp:nvSpPr>
      <dsp:spPr>
        <a:xfrm>
          <a:off x="1199230" y="1910059"/>
          <a:ext cx="191999" cy="1919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1EFD58-91EA-44DA-9F49-D9DD25B2C9AF}">
      <dsp:nvSpPr>
        <dsp:cNvPr id="0" name=""/>
        <dsp:cNvSpPr/>
      </dsp:nvSpPr>
      <dsp:spPr>
        <a:xfrm>
          <a:off x="1098679" y="2047557"/>
          <a:ext cx="2280387" cy="1463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36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dirty="0">
              <a:latin typeface="微軟正黑體" pitchFamily="34" charset="-120"/>
              <a:ea typeface="微軟正黑體" pitchFamily="34" charset="-120"/>
            </a:rPr>
            <a:t>57</a:t>
          </a:r>
          <a:r>
            <a:rPr lang="zh-TW" altLang="en-US" sz="3200" kern="1200" dirty="0">
              <a:latin typeface="微軟正黑體" pitchFamily="34" charset="-120"/>
              <a:ea typeface="微軟正黑體" pitchFamily="34" charset="-120"/>
            </a:rPr>
            <a:t>億元</a:t>
          </a:r>
        </a:p>
      </dsp:txBody>
      <dsp:txXfrm>
        <a:off x="1098679" y="2047557"/>
        <a:ext cx="2280387" cy="1463992"/>
      </dsp:txXfrm>
    </dsp:sp>
    <dsp:sp modelId="{9336BB2A-9D17-4DC3-B2D5-60C0B98D66A7}">
      <dsp:nvSpPr>
        <dsp:cNvPr id="0" name=""/>
        <dsp:cNvSpPr/>
      </dsp:nvSpPr>
      <dsp:spPr>
        <a:xfrm>
          <a:off x="2968364" y="1035778"/>
          <a:ext cx="329141" cy="3291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AC36E3-5CAC-47C1-91C8-90499EC4E48A}">
      <dsp:nvSpPr>
        <dsp:cNvPr id="0" name=""/>
        <dsp:cNvSpPr/>
      </dsp:nvSpPr>
      <dsp:spPr>
        <a:xfrm>
          <a:off x="2486839" y="1241847"/>
          <a:ext cx="3075038" cy="2269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405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b="1" kern="12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300</a:t>
          </a:r>
          <a:r>
            <a:rPr lang="zh-TW" altLang="en-US" sz="3200" kern="1200" dirty="0">
              <a:latin typeface="微軟正黑體" pitchFamily="34" charset="-120"/>
              <a:ea typeface="微軟正黑體" pitchFamily="34" charset="-120"/>
            </a:rPr>
            <a:t>億元</a:t>
          </a:r>
        </a:p>
      </dsp:txBody>
      <dsp:txXfrm>
        <a:off x="2486839" y="1241847"/>
        <a:ext cx="3075038" cy="226970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90F11D-76F7-41A6-995F-479B335172B0}">
      <dsp:nvSpPr>
        <dsp:cNvPr id="0" name=""/>
        <dsp:cNvSpPr/>
      </dsp:nvSpPr>
      <dsp:spPr>
        <a:xfrm>
          <a:off x="305" y="191569"/>
          <a:ext cx="1193252" cy="9846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ts val="2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租約</a:t>
          </a:r>
        </a:p>
      </dsp:txBody>
      <dsp:txXfrm>
        <a:off x="305" y="191569"/>
        <a:ext cx="1193252" cy="984626"/>
      </dsp:txXfrm>
    </dsp:sp>
    <dsp:sp modelId="{E6AE6D2D-CB56-4EE7-90E3-0C00F2FF1E7E}">
      <dsp:nvSpPr>
        <dsp:cNvPr id="0" name=""/>
        <dsp:cNvSpPr/>
      </dsp:nvSpPr>
      <dsp:spPr>
        <a:xfrm>
          <a:off x="1312884" y="189998"/>
          <a:ext cx="1193252" cy="9877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ts val="2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存摺</a:t>
          </a:r>
          <a:endParaRPr lang="en-US" altLang="zh-TW" sz="2000" b="1" kern="1200" dirty="0">
            <a:latin typeface="微軟正黑體" pitchFamily="34" charset="-120"/>
            <a:ea typeface="微軟正黑體" pitchFamily="34" charset="-120"/>
          </a:endParaRPr>
        </a:p>
        <a:p>
          <a:pPr lvl="0" algn="ctr" defTabSz="889000">
            <a:lnSpc>
              <a:spcPts val="2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封面</a:t>
          </a:r>
        </a:p>
      </dsp:txBody>
      <dsp:txXfrm>
        <a:off x="1312884" y="189998"/>
        <a:ext cx="1193252" cy="98776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E55D7B-D572-4D34-99A0-3A56CBA56FAE}">
      <dsp:nvSpPr>
        <dsp:cNvPr id="0" name=""/>
        <dsp:cNvSpPr/>
      </dsp:nvSpPr>
      <dsp:spPr>
        <a:xfrm>
          <a:off x="1104348" y="1210668"/>
          <a:ext cx="914515" cy="9145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試算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104348" y="1210668"/>
        <a:ext cx="914515" cy="914515"/>
      </dsp:txXfrm>
    </dsp:sp>
    <dsp:sp modelId="{A292F63D-9B28-46B1-8C64-AB5B5A6B228E}">
      <dsp:nvSpPr>
        <dsp:cNvPr id="0" name=""/>
        <dsp:cNvSpPr/>
      </dsp:nvSpPr>
      <dsp:spPr>
        <a:xfrm rot="12900000">
          <a:off x="406682" y="1014329"/>
          <a:ext cx="815208" cy="26063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86C82-3151-45B5-8869-723E930680E6}">
      <dsp:nvSpPr>
        <dsp:cNvPr id="0" name=""/>
        <dsp:cNvSpPr/>
      </dsp:nvSpPr>
      <dsp:spPr>
        <a:xfrm>
          <a:off x="46002" y="563339"/>
          <a:ext cx="868789" cy="695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戶政</a:t>
          </a:r>
          <a:endParaRPr lang="zh-TW" altLang="en-US" sz="28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6002" y="563339"/>
        <a:ext cx="868789" cy="695031"/>
      </dsp:txXfrm>
    </dsp:sp>
    <dsp:sp modelId="{E5AE904D-00F9-431D-97A3-1540A98778DF}">
      <dsp:nvSpPr>
        <dsp:cNvPr id="0" name=""/>
        <dsp:cNvSpPr/>
      </dsp:nvSpPr>
      <dsp:spPr>
        <a:xfrm rot="16200000">
          <a:off x="1154001" y="625299"/>
          <a:ext cx="815208" cy="26063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2EFC2-F44A-42C4-9E6F-727858EC3887}">
      <dsp:nvSpPr>
        <dsp:cNvPr id="0" name=""/>
        <dsp:cNvSpPr/>
      </dsp:nvSpPr>
      <dsp:spPr>
        <a:xfrm>
          <a:off x="1127211" y="498"/>
          <a:ext cx="868789" cy="695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財稅</a:t>
          </a:r>
          <a:endParaRPr lang="zh-TW" altLang="en-US" sz="28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127211" y="498"/>
        <a:ext cx="868789" cy="695031"/>
      </dsp:txXfrm>
    </dsp:sp>
    <dsp:sp modelId="{F6D54464-7C28-40C0-BEE4-F4070B14C99D}">
      <dsp:nvSpPr>
        <dsp:cNvPr id="0" name=""/>
        <dsp:cNvSpPr/>
      </dsp:nvSpPr>
      <dsp:spPr>
        <a:xfrm rot="19500000">
          <a:off x="1901320" y="1014329"/>
          <a:ext cx="815208" cy="26063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3E7B3-9FFA-427B-921B-FADC8261B4BA}">
      <dsp:nvSpPr>
        <dsp:cNvPr id="0" name=""/>
        <dsp:cNvSpPr/>
      </dsp:nvSpPr>
      <dsp:spPr>
        <a:xfrm>
          <a:off x="2208419" y="563339"/>
          <a:ext cx="868789" cy="695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地政</a:t>
          </a:r>
          <a:endParaRPr lang="zh-TW" altLang="en-US" sz="28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208419" y="563339"/>
        <a:ext cx="868789" cy="69503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6A1485-1DCB-4C95-8AB7-96A8B81A63F6}">
      <dsp:nvSpPr>
        <dsp:cNvPr id="0" name=""/>
        <dsp:cNvSpPr/>
      </dsp:nvSpPr>
      <dsp:spPr>
        <a:xfrm>
          <a:off x="3375" y="2294392"/>
          <a:ext cx="1278447" cy="1234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內政部營建署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375" y="2294392"/>
        <a:ext cx="1278447" cy="1234500"/>
      </dsp:txXfrm>
    </dsp:sp>
    <dsp:sp modelId="{CF5406A2-5721-4478-AF86-A3F6888F2234}">
      <dsp:nvSpPr>
        <dsp:cNvPr id="0" name=""/>
        <dsp:cNvSpPr/>
      </dsp:nvSpPr>
      <dsp:spPr>
        <a:xfrm>
          <a:off x="1409668" y="2753115"/>
          <a:ext cx="271030" cy="317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b="1" kern="1200">
            <a:latin typeface="微軟正黑體" pitchFamily="34" charset="-120"/>
            <a:ea typeface="微軟正黑體" pitchFamily="34" charset="-120"/>
          </a:endParaRPr>
        </a:p>
      </dsp:txBody>
      <dsp:txXfrm>
        <a:off x="1409668" y="2753115"/>
        <a:ext cx="271030" cy="317054"/>
      </dsp:txXfrm>
    </dsp:sp>
    <dsp:sp modelId="{8A8D1630-9EEE-4E50-AE75-80CB2C23EF99}">
      <dsp:nvSpPr>
        <dsp:cNvPr id="0" name=""/>
        <dsp:cNvSpPr/>
      </dsp:nvSpPr>
      <dsp:spPr>
        <a:xfrm>
          <a:off x="1793202" y="2294392"/>
          <a:ext cx="1278447" cy="1234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衛生福利部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793202" y="2294392"/>
        <a:ext cx="1278447" cy="1234500"/>
      </dsp:txXfrm>
    </dsp:sp>
    <dsp:sp modelId="{0FFC7A3F-8583-4CFB-A1AD-DB24AD5D9DF2}">
      <dsp:nvSpPr>
        <dsp:cNvPr id="0" name=""/>
        <dsp:cNvSpPr/>
      </dsp:nvSpPr>
      <dsp:spPr>
        <a:xfrm>
          <a:off x="3199494" y="2753115"/>
          <a:ext cx="271030" cy="317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b="1" kern="1200">
            <a:latin typeface="微軟正黑體" pitchFamily="34" charset="-120"/>
            <a:ea typeface="微軟正黑體" pitchFamily="34" charset="-120"/>
          </a:endParaRPr>
        </a:p>
      </dsp:txBody>
      <dsp:txXfrm>
        <a:off x="3199494" y="2753115"/>
        <a:ext cx="271030" cy="317054"/>
      </dsp:txXfrm>
    </dsp:sp>
    <dsp:sp modelId="{A87074C3-AFF7-497B-9C5F-6DAE306D85E9}">
      <dsp:nvSpPr>
        <dsp:cNvPr id="0" name=""/>
        <dsp:cNvSpPr/>
      </dsp:nvSpPr>
      <dsp:spPr>
        <a:xfrm>
          <a:off x="3583028" y="2294392"/>
          <a:ext cx="1278447" cy="1234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財政部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583028" y="2294392"/>
        <a:ext cx="1278447" cy="1234500"/>
      </dsp:txXfrm>
    </dsp:sp>
    <dsp:sp modelId="{0BD69C9C-C3CE-4A9A-BD7E-F70E2E0C69DB}">
      <dsp:nvSpPr>
        <dsp:cNvPr id="0" name=""/>
        <dsp:cNvSpPr/>
      </dsp:nvSpPr>
      <dsp:spPr>
        <a:xfrm>
          <a:off x="4989321" y="2753115"/>
          <a:ext cx="271030" cy="317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b="1" kern="1200">
            <a:latin typeface="微軟正黑體" pitchFamily="34" charset="-120"/>
            <a:ea typeface="微軟正黑體" pitchFamily="34" charset="-120"/>
          </a:endParaRPr>
        </a:p>
      </dsp:txBody>
      <dsp:txXfrm>
        <a:off x="4989321" y="2753115"/>
        <a:ext cx="271030" cy="317054"/>
      </dsp:txXfrm>
    </dsp:sp>
    <dsp:sp modelId="{4912535B-F155-4693-BDFB-561B26DFB1C6}">
      <dsp:nvSpPr>
        <dsp:cNvPr id="0" name=""/>
        <dsp:cNvSpPr/>
      </dsp:nvSpPr>
      <dsp:spPr>
        <a:xfrm>
          <a:off x="5372855" y="2294392"/>
          <a:ext cx="1278447" cy="1234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衛生福利部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372855" y="2294392"/>
        <a:ext cx="1278447" cy="1234500"/>
      </dsp:txXfrm>
    </dsp:sp>
    <dsp:sp modelId="{C520FA89-4615-449B-9470-7C48AFF65737}">
      <dsp:nvSpPr>
        <dsp:cNvPr id="0" name=""/>
        <dsp:cNvSpPr/>
      </dsp:nvSpPr>
      <dsp:spPr>
        <a:xfrm>
          <a:off x="6779147" y="2753115"/>
          <a:ext cx="271030" cy="317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b="1" kern="1200">
            <a:latin typeface="微軟正黑體" pitchFamily="34" charset="-120"/>
            <a:ea typeface="微軟正黑體" pitchFamily="34" charset="-120"/>
          </a:endParaRPr>
        </a:p>
      </dsp:txBody>
      <dsp:txXfrm>
        <a:off x="6779147" y="2753115"/>
        <a:ext cx="271030" cy="317054"/>
      </dsp:txXfrm>
    </dsp:sp>
    <dsp:sp modelId="{EB2DFD35-300D-4F02-A509-8638AA5F8133}">
      <dsp:nvSpPr>
        <dsp:cNvPr id="0" name=""/>
        <dsp:cNvSpPr/>
      </dsp:nvSpPr>
      <dsp:spPr>
        <a:xfrm>
          <a:off x="7162681" y="2294392"/>
          <a:ext cx="1278447" cy="1234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內政部民政司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162681" y="2294392"/>
        <a:ext cx="1278447" cy="1234500"/>
      </dsp:txXfrm>
    </dsp:sp>
    <dsp:sp modelId="{12F1AA52-3939-4EBD-97A6-526F7D7C21B5}">
      <dsp:nvSpPr>
        <dsp:cNvPr id="0" name=""/>
        <dsp:cNvSpPr/>
      </dsp:nvSpPr>
      <dsp:spPr>
        <a:xfrm>
          <a:off x="8568973" y="2753115"/>
          <a:ext cx="271030" cy="317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b="1" kern="1200">
            <a:latin typeface="微軟正黑體" pitchFamily="34" charset="-120"/>
            <a:ea typeface="微軟正黑體" pitchFamily="34" charset="-120"/>
          </a:endParaRPr>
        </a:p>
      </dsp:txBody>
      <dsp:txXfrm>
        <a:off x="8568973" y="2753115"/>
        <a:ext cx="271030" cy="317054"/>
      </dsp:txXfrm>
    </dsp:sp>
    <dsp:sp modelId="{43A70D5A-6CCC-4E38-B914-06E5922DB056}">
      <dsp:nvSpPr>
        <dsp:cNvPr id="0" name=""/>
        <dsp:cNvSpPr/>
      </dsp:nvSpPr>
      <dsp:spPr>
        <a:xfrm>
          <a:off x="8952508" y="2294392"/>
          <a:ext cx="1278447" cy="1234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地方民政系統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8952508" y="2294392"/>
        <a:ext cx="1278447" cy="1234500"/>
      </dsp:txXfrm>
    </dsp:sp>
    <dsp:sp modelId="{624B58F7-FEC7-4D72-8A5A-42DC3739F918}">
      <dsp:nvSpPr>
        <dsp:cNvPr id="0" name=""/>
        <dsp:cNvSpPr/>
      </dsp:nvSpPr>
      <dsp:spPr>
        <a:xfrm>
          <a:off x="10358800" y="2753115"/>
          <a:ext cx="271030" cy="317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>
            <a:latin typeface="微軟正黑體" pitchFamily="34" charset="-120"/>
            <a:ea typeface="微軟正黑體" pitchFamily="34" charset="-120"/>
          </a:endParaRPr>
        </a:p>
      </dsp:txBody>
      <dsp:txXfrm>
        <a:off x="10358800" y="2753115"/>
        <a:ext cx="271030" cy="317054"/>
      </dsp:txXfrm>
    </dsp:sp>
    <dsp:sp modelId="{B4C335CE-5A56-4C67-A2D8-85CFA8B45B9E}">
      <dsp:nvSpPr>
        <dsp:cNvPr id="0" name=""/>
        <dsp:cNvSpPr/>
      </dsp:nvSpPr>
      <dsp:spPr>
        <a:xfrm>
          <a:off x="10742334" y="2294392"/>
          <a:ext cx="1278447" cy="1234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經濟弱勢民眾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0742334" y="2294392"/>
        <a:ext cx="1278447" cy="12345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B12E26-A784-4970-91DF-ABB6672222A5}">
      <dsp:nvSpPr>
        <dsp:cNvPr id="0" name=""/>
        <dsp:cNvSpPr/>
      </dsp:nvSpPr>
      <dsp:spPr>
        <a:xfrm>
          <a:off x="2129580" y="122231"/>
          <a:ext cx="2528919" cy="252891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微軟正黑體" pitchFamily="34" charset="-120"/>
              <a:ea typeface="微軟正黑體" pitchFamily="34" charset="-120"/>
            </a:rPr>
            <a:t>綜合所得稅</a:t>
          </a:r>
        </a:p>
      </dsp:txBody>
      <dsp:txXfrm>
        <a:off x="2466769" y="564792"/>
        <a:ext cx="1854541" cy="1138013"/>
      </dsp:txXfrm>
    </dsp:sp>
    <dsp:sp modelId="{2C81293B-4388-4E29-8B07-10525F6E905A}">
      <dsp:nvSpPr>
        <dsp:cNvPr id="0" name=""/>
        <dsp:cNvSpPr/>
      </dsp:nvSpPr>
      <dsp:spPr>
        <a:xfrm>
          <a:off x="3042098" y="1702806"/>
          <a:ext cx="2528919" cy="252891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微軟正黑體" pitchFamily="34" charset="-120"/>
              <a:ea typeface="微軟正黑體" pitchFamily="34" charset="-120"/>
            </a:rPr>
            <a:t>地價稅</a:t>
          </a:r>
        </a:p>
      </dsp:txBody>
      <dsp:txXfrm>
        <a:off x="3815526" y="2356110"/>
        <a:ext cx="1517351" cy="1390905"/>
      </dsp:txXfrm>
    </dsp:sp>
    <dsp:sp modelId="{2BACFC1B-1520-421C-8A3D-FEB0A337D89B}">
      <dsp:nvSpPr>
        <dsp:cNvPr id="0" name=""/>
        <dsp:cNvSpPr/>
      </dsp:nvSpPr>
      <dsp:spPr>
        <a:xfrm>
          <a:off x="1217061" y="1702806"/>
          <a:ext cx="2528919" cy="252891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微軟正黑體" pitchFamily="34" charset="-120"/>
              <a:ea typeface="微軟正黑體" pitchFamily="34" charset="-120"/>
            </a:rPr>
            <a:t>房屋稅</a:t>
          </a:r>
        </a:p>
      </dsp:txBody>
      <dsp:txXfrm>
        <a:off x="1455201" y="2356110"/>
        <a:ext cx="1517351" cy="13909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9" y="28"/>
            <a:ext cx="2946399" cy="498476"/>
          </a:xfrm>
          <a:prstGeom prst="rect">
            <a:avLst/>
          </a:prstGeom>
        </p:spPr>
        <p:txBody>
          <a:bodyPr vert="horz" lIns="91094" tIns="45547" rIns="91094" bIns="45547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707" y="28"/>
            <a:ext cx="2946399" cy="498476"/>
          </a:xfrm>
          <a:prstGeom prst="rect">
            <a:avLst/>
          </a:prstGeom>
        </p:spPr>
        <p:txBody>
          <a:bodyPr vert="horz" lIns="91094" tIns="45547" rIns="91094" bIns="45547" rtlCol="0"/>
          <a:lstStyle>
            <a:lvl1pPr algn="r">
              <a:defRPr sz="1200"/>
            </a:lvl1pPr>
          </a:lstStyle>
          <a:p>
            <a:pPr>
              <a:defRPr/>
            </a:pPr>
            <a:fld id="{087EEA8C-9104-4F59-BDC9-492271963F68}" type="datetimeFigureOut">
              <a:rPr lang="zh-TW" altLang="en-US"/>
              <a:pPr>
                <a:defRPr/>
              </a:pPr>
              <a:t>2022/6/10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94" tIns="45547" rIns="91094" bIns="45547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76" y="4776795"/>
            <a:ext cx="5438775" cy="3908424"/>
          </a:xfrm>
          <a:prstGeom prst="rect">
            <a:avLst/>
          </a:prstGeom>
        </p:spPr>
        <p:txBody>
          <a:bodyPr vert="horz" lIns="91094" tIns="45547" rIns="91094" bIns="45547" rtlCol="0"/>
          <a:lstStyle/>
          <a:p>
            <a:pPr lvl="0"/>
            <a:r>
              <a:rPr lang="zh-TW" altLang="en-US" noProof="0"/>
              <a:t>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9" y="9428184"/>
            <a:ext cx="2946399" cy="498476"/>
          </a:xfrm>
          <a:prstGeom prst="rect">
            <a:avLst/>
          </a:prstGeom>
        </p:spPr>
        <p:txBody>
          <a:bodyPr vert="horz" lIns="91094" tIns="45547" rIns="91094" bIns="4554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707" y="9428184"/>
            <a:ext cx="2946399" cy="498476"/>
          </a:xfrm>
          <a:prstGeom prst="rect">
            <a:avLst/>
          </a:prstGeom>
        </p:spPr>
        <p:txBody>
          <a:bodyPr vert="horz" lIns="91094" tIns="45547" rIns="91094" bIns="45547" rtlCol="0" anchor="b"/>
          <a:lstStyle>
            <a:lvl1pPr algn="r">
              <a:defRPr sz="1200"/>
            </a:lvl1pPr>
          </a:lstStyle>
          <a:p>
            <a:pPr>
              <a:defRPr/>
            </a:pPr>
            <a:fld id="{EF5A18DD-9DAC-45D1-9B49-4C30B66782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587354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65125" y="1203325"/>
            <a:ext cx="5775325" cy="324961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5BA3C-BA36-435B-84AD-6A70BCDD112F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50757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https://www.youtube.com/watch?v=9SzjqbgWGn8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5A18DD-9DAC-45D1-9B49-4C30B66782F1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1425"/>
            <a:ext cx="5949950" cy="334803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5BA3C-BA36-435B-84AD-6A70BCDD112F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530535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1425"/>
            <a:ext cx="5949950" cy="334803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5BA3C-BA36-435B-84AD-6A70BCDD112F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530535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5A18DD-9DAC-45D1-9B49-4C30B66782F1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1425"/>
            <a:ext cx="5949950" cy="334803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5BA3C-BA36-435B-84AD-6A70BCDD112F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30535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1425"/>
            <a:ext cx="5949950" cy="334803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5BA3C-BA36-435B-84AD-6A70BCDD112F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30535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1425"/>
            <a:ext cx="5949950" cy="334803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5BA3C-BA36-435B-84AD-6A70BCDD112F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30535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https://www.facebook.com/people/%E5%85%A7%E6%94%BF%E9%83%A8%E7%87%9F%E5%BB%BA%E7%BD%B2-%E5%A5%BD%E5%BA%B7%E5%A0%B1/100064833603186/</a:t>
            </a:r>
          </a:p>
          <a:p>
            <a:r>
              <a:rPr lang="en-US" altLang="zh-TW" dirty="0" smtClean="0"/>
              <a:t>https://pip.moi.gov.tw/V3/B/SCRB0102.aspx?name=%E6%87%B6%E4%BA%BA%E5%8C%85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5A18DD-9DAC-45D1-9B49-4C30B66782F1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https://pip.moi.gov.tw/V3/B/SCRB0102.aspx</a:t>
            </a:r>
          </a:p>
          <a:p>
            <a:r>
              <a:rPr lang="en-US" altLang="zh-TW" dirty="0" smtClean="0"/>
              <a:t>https://pip.moi.gov.tw/V3/B/SCRB0105.aspx?F=%E7%A7%9F%E9%87%91%E8%A3%9C%E8%B2%BC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5A18DD-9DAC-45D1-9B49-4C30B66782F1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8"/>
          <p:cNvCxnSpPr/>
          <p:nvPr/>
        </p:nvCxnSpPr>
        <p:spPr>
          <a:xfrm>
            <a:off x="1208461" y="4343400"/>
            <a:ext cx="987296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137" y="758952"/>
            <a:ext cx="10057091" cy="3566160"/>
          </a:xfrm>
          <a:prstGeom prst="rect">
            <a:avLst/>
          </a:prstGeo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907" y="4455621"/>
            <a:ext cx="10057091" cy="1143000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3A867-6E54-48EE-B89E-369D329082A7}" type="datetime1">
              <a:rPr lang="zh-TW" altLang="en-US" smtClean="0"/>
              <a:pPr>
                <a:defRPr/>
              </a:pPr>
              <a:t>2022/6/10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53C8E-5163-4725-9D80-69C5FA103C5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42129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290" y="287339"/>
            <a:ext cx="10057091" cy="1449387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6290" y="1846264"/>
            <a:ext cx="10057091" cy="4022725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A0FD9-6D0D-4C33-8C2A-27956E6B16BD}" type="datetime1">
              <a:rPr lang="zh-TW" altLang="en-US" smtClean="0"/>
              <a:pPr>
                <a:defRPr/>
              </a:pPr>
              <a:t>2022/6/10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5E456-F55D-4451-8440-2B62E330885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921580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5" y="414780"/>
            <a:ext cx="2628558" cy="5757421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2" y="414779"/>
            <a:ext cx="7733293" cy="5757420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398B9-95A9-4DFB-AE4D-F42162835D96}" type="datetime1">
              <a:rPr lang="zh-TW" altLang="en-US" smtClean="0"/>
              <a:pPr>
                <a:defRPr/>
              </a:pPr>
              <a:t>2022/6/10</a:t>
            </a:fld>
            <a:endParaRPr lang="zh-TW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F12D0-EA33-4FB1-B533-95D8CE91DA2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0139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290" y="287339"/>
            <a:ext cx="10057091" cy="1449387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290" y="1846264"/>
            <a:ext cx="10057091" cy="4022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5D891-0F1E-41ED-B262-833E927B3330}" type="datetime1">
              <a:rPr lang="zh-TW" altLang="en-US" smtClean="0"/>
              <a:pPr>
                <a:defRPr/>
              </a:pPr>
              <a:t>2022/6/10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936D2-02DA-41B3-B267-D19AF7B5B37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6539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8"/>
          <p:cNvCxnSpPr/>
          <p:nvPr/>
        </p:nvCxnSpPr>
        <p:spPr>
          <a:xfrm>
            <a:off x="1208461" y="4343400"/>
            <a:ext cx="987296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137" y="758952"/>
            <a:ext cx="10057091" cy="3566160"/>
          </a:xfrm>
          <a:prstGeom prst="rect">
            <a:avLst/>
          </a:prstGeo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137" y="4453128"/>
            <a:ext cx="10057091" cy="1143000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D0206-228E-4468-9CD1-EAA9F3FE9C8E}" type="datetime1">
              <a:rPr lang="zh-TW" altLang="en-US" smtClean="0"/>
              <a:pPr>
                <a:defRPr/>
              </a:pPr>
              <a:t>2022/6/10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5D3BD-EC37-4FC1-A8DB-20CE0C8993E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1942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137" y="286605"/>
            <a:ext cx="10057091" cy="1450757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137" y="1845734"/>
            <a:ext cx="4937117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111" y="1845737"/>
            <a:ext cx="4937117" cy="40233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9821A-60F8-497C-8E0F-8D3FA481BFB4}" type="datetime1">
              <a:rPr lang="zh-TW" altLang="en-US" smtClean="0"/>
              <a:pPr>
                <a:defRPr/>
              </a:pPr>
              <a:t>2022/6/10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ED8F9-6B99-49C2-BF84-BF1EBD181C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540505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137" y="286605"/>
            <a:ext cx="10057091" cy="1450757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137" y="1846052"/>
            <a:ext cx="4937117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137" y="2582334"/>
            <a:ext cx="4937117" cy="3286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111" y="1846052"/>
            <a:ext cx="4937117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111" y="2582334"/>
            <a:ext cx="4937117" cy="3286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2FA38-9813-4B0F-A39A-B82051947659}" type="datetime1">
              <a:rPr lang="zh-TW" altLang="en-US" smtClean="0"/>
              <a:pPr>
                <a:defRPr/>
              </a:pPr>
              <a:t>2022/6/10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C2709-5945-4425-BAA0-E4EC12AA57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8171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85595-1933-46DC-9598-7EBF8F29ED26}" type="datetime1">
              <a:rPr lang="zh-TW" altLang="en-US" smtClean="0"/>
              <a:pPr>
                <a:defRPr/>
              </a:pPr>
              <a:t>2022/6/10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9F3C3-04BB-44C5-BA3D-C25E025513E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340344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65726-3D28-4AE6-851A-69F2996AAA0B}" type="datetime1">
              <a:rPr lang="zh-TW" altLang="en-US" smtClean="0"/>
              <a:pPr>
                <a:defRPr/>
              </a:pPr>
              <a:t>2022/6/10</a:t>
            </a:fld>
            <a:endParaRPr lang="zh-TW" alt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358A1-9607-42BA-B85F-89DD73205FD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96274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41" y="594359"/>
            <a:ext cx="3199983" cy="2286000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050" y="731520"/>
            <a:ext cx="6678321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41" y="2926080"/>
            <a:ext cx="3199983" cy="3379124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606" y="6459539"/>
            <a:ext cx="2617977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2005F4-9CA9-42AB-9B54-B2EA7832BE33}" type="datetime1">
              <a:rPr lang="zh-TW" altLang="en-US" smtClean="0"/>
              <a:pPr>
                <a:defRPr/>
              </a:pPr>
              <a:t>2022/6/10</a:t>
            </a:fld>
            <a:endParaRPr lang="zh-TW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975" y="6459539"/>
            <a:ext cx="4647595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E7E4329-2028-4C7D-A1B9-3A05EEB608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33129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137" y="5074920"/>
            <a:ext cx="10118043" cy="822960"/>
          </a:xfrm>
          <a:prstGeom prst="rect">
            <a:avLst/>
          </a:prstGeo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136" y="5907024"/>
            <a:ext cx="10118043" cy="59436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1F1DB-4F01-4540-9F9D-F2B9CE6A64AD}" type="datetime1">
              <a:rPr lang="zh-TW" altLang="en-US" smtClean="0"/>
              <a:pPr>
                <a:defRPr/>
              </a:pPr>
              <a:t>2022/6/10</a:t>
            </a:fld>
            <a:endParaRPr lang="zh-TW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A50E1-F1EF-490A-9A42-82B5FFBDDB1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58223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291" y="6459539"/>
            <a:ext cx="24719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764D27C-DA05-440F-8924-03C3301D7CBF}" type="datetime1">
              <a:rPr lang="zh-TW" altLang="en-US" smtClean="0"/>
              <a:pPr>
                <a:defRPr/>
              </a:pPr>
              <a:t>2022/6/10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754" y="6459539"/>
            <a:ext cx="4821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8362" y="6459539"/>
            <a:ext cx="13121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CF2857-2EFB-4F98-9F0C-15BA29CCCD51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xmlns="" id="{E5A6FEC4-1717-443E-AD1D-0400D48AB29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" y="1"/>
            <a:ext cx="1218029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 userDrawn="1"/>
        </p:nvSpPr>
        <p:spPr>
          <a:xfrm>
            <a:off x="0" y="1"/>
            <a:ext cx="12190413" cy="685800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0" r:id="rId1"/>
    <p:sldLayoutId id="2147484958" r:id="rId2"/>
    <p:sldLayoutId id="2147484971" r:id="rId3"/>
    <p:sldLayoutId id="2147484959" r:id="rId4"/>
    <p:sldLayoutId id="2147484960" r:id="rId5"/>
    <p:sldLayoutId id="2147484961" r:id="rId6"/>
    <p:sldLayoutId id="2147484972" r:id="rId7"/>
    <p:sldLayoutId id="2147484973" r:id="rId8"/>
    <p:sldLayoutId id="2147484974" r:id="rId9"/>
    <p:sldLayoutId id="2147484962" r:id="rId10"/>
    <p:sldLayoutId id="2147484975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s://www.facebook.com/people/%E5%85%A7%E6%94%BF%E9%83%A8%E7%87%9F%E5%BB%BA%E7%BD%B2-%E5%A5%BD%E5%BA%B7%E5%A0%B1/100064833603186/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11" Type="http://schemas.openxmlformats.org/officeDocument/2006/relationships/image" Target="../media/image17.jpeg"/><Relationship Id="rId5" Type="http://schemas.openxmlformats.org/officeDocument/2006/relationships/image" Target="../media/image12.jpeg"/><Relationship Id="rId10" Type="http://schemas.openxmlformats.org/officeDocument/2006/relationships/hyperlink" Target="https://pip.moi.gov.tw/V3/B/SCRB0102.aspx?name=%E6%87%B6%E4%BA%BA%E5%8C%85" TargetMode="External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p.moi.gov.tw/V3/B/SCRB0102.aspx" TargetMode="Externa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5" Type="http://schemas.openxmlformats.org/officeDocument/2006/relationships/hyperlink" Target="https://pip.moi.gov.tw/V3/B/SCRB0105.aspx?F=%E7%A7%9F%E9%87%91%E8%A3%9C%E8%B2%BC" TargetMode="Externa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6.xml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23.jpeg"/><Relationship Id="rId5" Type="http://schemas.openxmlformats.org/officeDocument/2006/relationships/diagramLayout" Target="../diagrams/layout6.xml"/><Relationship Id="rId10" Type="http://schemas.openxmlformats.org/officeDocument/2006/relationships/image" Target="../media/image22.png"/><Relationship Id="rId4" Type="http://schemas.openxmlformats.org/officeDocument/2006/relationships/diagramData" Target="../diagrams/data6.xml"/><Relationship Id="rId9" Type="http://schemas.openxmlformats.org/officeDocument/2006/relationships/hyperlink" Target="https://www.youtube.com/watch?v=9SzjqbgWGn8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10624" y="1596033"/>
            <a:ext cx="113724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altLang="zh-TW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139700" dir="15000000" sy="30000" kx="-1800000" algn="bl" rotWithShape="0">
                    <a:prstClr val="black">
                      <a:alpha val="21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ontserrat" charset="0"/>
              </a:rPr>
              <a:t>300</a:t>
            </a:r>
            <a:r>
              <a:rPr lang="zh-TW" altLang="en-US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139700" dir="15000000" sy="30000" kx="-1800000" algn="bl" rotWithShape="0">
                    <a:prstClr val="black">
                      <a:alpha val="21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ontserrat" charset="0"/>
              </a:rPr>
              <a:t>億元中央擴大租金補貼</a:t>
            </a:r>
            <a:r>
              <a:rPr lang="zh-TW" altLang="en-US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139700" dir="15000000" sy="30000" kx="-1800000" algn="bl" rotWithShape="0">
                    <a:prstClr val="black">
                      <a:alpha val="21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ontserrat" charset="0"/>
              </a:rPr>
              <a:t>專案計畫</a:t>
            </a:r>
            <a:endParaRPr lang="en-US" altLang="zh-TW" sz="4000" b="1" dirty="0">
              <a:solidFill>
                <a:schemeClr val="accent5">
                  <a:lumMod val="50000"/>
                </a:schemeClr>
              </a:solidFill>
              <a:effectLst>
                <a:outerShdw blurRad="139700" dir="15000000" sy="30000" kx="-1800000" algn="bl" rotWithShape="0">
                  <a:prstClr val="black">
                    <a:alpha val="21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ontserrat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19855267"/>
              </p:ext>
            </p:extLst>
          </p:nvPr>
        </p:nvGraphicFramePr>
        <p:xfrm>
          <a:off x="2686550" y="5636365"/>
          <a:ext cx="693341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9797">
                  <a:extLst>
                    <a:ext uri="{9D8B030D-6E8A-4147-A177-3AD203B41FA5}">
                      <a16:colId xmlns:a16="http://schemas.microsoft.com/office/drawing/2014/main" xmlns="" val="2682002994"/>
                    </a:ext>
                  </a:extLst>
                </a:gridCol>
                <a:gridCol w="3993615">
                  <a:extLst>
                    <a:ext uri="{9D8B030D-6E8A-4147-A177-3AD203B41FA5}">
                      <a16:colId xmlns:a16="http://schemas.microsoft.com/office/drawing/2014/main" xmlns="" val="980562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3000" b="1" kern="1200" spc="120" dirty="0">
                          <a:solidFill>
                            <a:srgbClr val="2A4F1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報告機關</a:t>
                      </a:r>
                      <a:r>
                        <a:rPr lang="zh-TW" altLang="en-US" sz="3000" b="1" spc="120" dirty="0">
                          <a:solidFill>
                            <a:srgbClr val="2A4F1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endParaRPr lang="zh-TW" altLang="en-US" sz="3000" b="1" kern="1200" spc="120" dirty="0">
                        <a:solidFill>
                          <a:srgbClr val="2A4F1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21904" marR="1219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b="1" kern="1200" spc="120" dirty="0" smtClean="0">
                          <a:solidFill>
                            <a:srgbClr val="2A4F1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內政部營建署</a:t>
                      </a:r>
                      <a:endParaRPr lang="en-US" altLang="zh-TW" sz="3000" b="1" kern="1200" spc="120" dirty="0">
                        <a:solidFill>
                          <a:srgbClr val="2A4F1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21904" marR="1219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9438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3000" b="1" spc="12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報告日期</a:t>
                      </a:r>
                      <a:r>
                        <a:rPr lang="zh-TW" altLang="en-US" sz="3000" b="1" spc="120" dirty="0">
                          <a:solidFill>
                            <a:srgbClr val="2A4F1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endParaRPr lang="zh-TW" altLang="en-US" sz="3000" dirty="0"/>
                    </a:p>
                  </a:txBody>
                  <a:tcPr marL="121904" marR="12190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000" b="1" spc="120" dirty="0" smtClean="0">
                          <a:solidFill>
                            <a:srgbClr val="2A4F1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</a:t>
                      </a:r>
                      <a:r>
                        <a:rPr lang="zh-TW" altLang="en-US" sz="3000" b="1" spc="120" dirty="0" smtClean="0">
                          <a:solidFill>
                            <a:srgbClr val="2A4F1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3000" b="1" spc="120" dirty="0">
                          <a:solidFill>
                            <a:srgbClr val="2A4F1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3000" b="1" spc="120" dirty="0" smtClean="0">
                          <a:solidFill>
                            <a:srgbClr val="2A4F1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3000" b="1" spc="120" dirty="0" smtClean="0">
                          <a:solidFill>
                            <a:srgbClr val="2A4F1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3000" b="1" spc="120" dirty="0" smtClean="0">
                          <a:solidFill>
                            <a:srgbClr val="2A4F1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3000" b="1" spc="120" dirty="0">
                        <a:solidFill>
                          <a:srgbClr val="2A4F1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904" marR="12190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6804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6318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9"/>
          <p:cNvGrpSpPr/>
          <p:nvPr/>
        </p:nvGrpSpPr>
        <p:grpSpPr>
          <a:xfrm>
            <a:off x="0" y="338985"/>
            <a:ext cx="12190413" cy="801306"/>
            <a:chOff x="0" y="338985"/>
            <a:chExt cx="9144000" cy="801305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="" id="{6D5BF626-B0D5-4AD2-A39D-80E5FE4AA20A}"/>
                </a:ext>
              </a:extLst>
            </p:cNvPr>
            <p:cNvSpPr/>
            <p:nvPr/>
          </p:nvSpPr>
          <p:spPr>
            <a:xfrm>
              <a:off x="0" y="338985"/>
              <a:ext cx="9144000" cy="583904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2266724" algn="ctr" defTabSz="12190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5300" b="1" kern="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3" name="群組 21"/>
            <p:cNvGrpSpPr/>
            <p:nvPr/>
          </p:nvGrpSpPr>
          <p:grpSpPr>
            <a:xfrm>
              <a:off x="6786060" y="632460"/>
              <a:ext cx="2357940" cy="507830"/>
              <a:chOff x="6786060" y="632460"/>
              <a:chExt cx="2357940" cy="507830"/>
            </a:xfrm>
          </p:grpSpPr>
          <p:grpSp>
            <p:nvGrpSpPr>
              <p:cNvPr id="4" name="群組 22"/>
              <p:cNvGrpSpPr/>
              <p:nvPr/>
            </p:nvGrpSpPr>
            <p:grpSpPr>
              <a:xfrm>
                <a:off x="6786060" y="632460"/>
                <a:ext cx="2357940" cy="507830"/>
                <a:chOff x="6786060" y="632460"/>
                <a:chExt cx="2357940" cy="507830"/>
              </a:xfrm>
            </p:grpSpPr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xmlns="" id="{6D5BF626-B0D5-4AD2-A39D-80E5FE4AA20A}"/>
                    </a:ext>
                  </a:extLst>
                </p:cNvPr>
                <p:cNvSpPr/>
                <p:nvPr/>
              </p:nvSpPr>
              <p:spPr>
                <a:xfrm>
                  <a:off x="6786060" y="708453"/>
                  <a:ext cx="2357940" cy="90000"/>
                </a:xfrm>
                <a:prstGeom prst="rect">
                  <a:avLst/>
                </a:prstGeom>
                <a:gradFill flip="none" rotWithShape="1">
                  <a:gsLst>
                    <a:gs pos="81000">
                      <a:srgbClr val="D7E2DC"/>
                    </a:gs>
                    <a:gs pos="16000">
                      <a:srgbClr val="D7E2DC">
                        <a:alpha val="0"/>
                      </a:srgbClr>
                    </a:gs>
                    <a:gs pos="51000">
                      <a:srgbClr val="D7E2DC"/>
                    </a:gs>
                  </a:gsLst>
                  <a:lin ang="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2266724" algn="ctr" defTabSz="1219078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TW" altLang="en-US" sz="5300" b="1" kern="0" dirty="0">
                    <a:solidFill>
                      <a:schemeClr val="accent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xmlns="" id="{6D5BF626-B0D5-4AD2-A39D-80E5FE4AA20A}"/>
                    </a:ext>
                  </a:extLst>
                </p:cNvPr>
                <p:cNvSpPr/>
                <p:nvPr/>
              </p:nvSpPr>
              <p:spPr>
                <a:xfrm rot="16200000">
                  <a:off x="8097729" y="787580"/>
                  <a:ext cx="180000" cy="90617"/>
                </a:xfrm>
                <a:prstGeom prst="rect">
                  <a:avLst/>
                </a:prstGeom>
                <a:solidFill>
                  <a:srgbClr val="D7E2D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2266724" algn="ctr" defTabSz="1219078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TW" altLang="en-US" sz="5300" b="1" kern="0" dirty="0">
                    <a:solidFill>
                      <a:schemeClr val="accent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文字方塊 27"/>
                <p:cNvSpPr txBox="1"/>
                <p:nvPr/>
              </p:nvSpPr>
              <p:spPr>
                <a:xfrm>
                  <a:off x="8031480" y="632460"/>
                  <a:ext cx="1062449" cy="507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700" dirty="0">
                      <a:solidFill>
                        <a:srgbClr val="D7E2DC"/>
                      </a:solidFill>
                      <a:latin typeface="Britannic Bold" panose="020B0903060703020204" pitchFamily="34" charset="0"/>
                    </a:rPr>
                    <a:t>Taiwan</a:t>
                  </a:r>
                  <a:endParaRPr lang="zh-TW" altLang="en-US" sz="2700" dirty="0">
                    <a:solidFill>
                      <a:srgbClr val="D7E2DC"/>
                    </a:solidFill>
                    <a:latin typeface="Britannic Bold" panose="020B0903060703020204" pitchFamily="34" charset="0"/>
                  </a:endParaRPr>
                </a:p>
              </p:txBody>
            </p:sp>
          </p:grpSp>
          <p:sp>
            <p:nvSpPr>
              <p:cNvPr id="24" name="橢圓 23"/>
              <p:cNvSpPr/>
              <p:nvPr/>
            </p:nvSpPr>
            <p:spPr>
              <a:xfrm>
                <a:off x="8396830" y="726761"/>
                <a:ext cx="54000" cy="54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4176746" y="338551"/>
            <a:ext cx="3836924" cy="553986"/>
          </a:xfrm>
          <a:prstGeom prst="rect">
            <a:avLst/>
          </a:prstGeom>
          <a:noFill/>
        </p:spPr>
        <p:txBody>
          <a:bodyPr wrap="none" lIns="121908" tIns="60954" rIns="121908" bIns="60954">
            <a:spAutoFit/>
          </a:bodyPr>
          <a:lstStyle/>
          <a:p>
            <a:pPr algn="ctr" defTabSz="914309">
              <a:defRPr/>
            </a:pPr>
            <a:r>
              <a:rPr lang="zh-TW" altLang="en-US" sz="2800" b="1" dirty="0" smtClean="0">
                <a:solidFill>
                  <a:schemeClr val="bg1"/>
                </a:solidFill>
                <a:effectLst>
                  <a:outerShdw blurRad="139700" dir="15000000" sy="30000" kx="-1800000" algn="bl" rotWithShape="0">
                    <a:prstClr val="black">
                      <a:alpha val="21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ontserrat" charset="0"/>
              </a:rPr>
              <a:t>租金補貼新舊制比較表</a:t>
            </a:r>
            <a:endParaRPr lang="zh-TW" altLang="en-US" sz="2800" b="1" dirty="0">
              <a:solidFill>
                <a:schemeClr val="bg1"/>
              </a:solidFill>
              <a:effectLst>
                <a:outerShdw blurRad="139700" dir="15000000" sy="30000" kx="-1800000" algn="bl" rotWithShape="0">
                  <a:prstClr val="black">
                    <a:alpha val="21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ontserrat" charset="0"/>
            </a:endParaRPr>
          </a:p>
        </p:txBody>
      </p:sp>
      <p:sp>
        <p:nvSpPr>
          <p:cNvPr id="16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9898362" y="6459539"/>
            <a:ext cx="1312163" cy="365125"/>
          </a:xfrm>
        </p:spPr>
        <p:txBody>
          <a:bodyPr/>
          <a:lstStyle/>
          <a:p>
            <a:pPr>
              <a:defRPr/>
            </a:pPr>
            <a:fld id="{015A50E1-F1EF-490A-9A42-82B5FFBDDB17}" type="slidenum">
              <a:rPr lang="zh-TW" altLang="en-US" smtClean="0"/>
              <a:pPr>
                <a:defRPr/>
              </a:pPr>
              <a:t>10</a:t>
            </a:fld>
            <a:endParaRPr lang="zh-TW" altLang="en-US" dirty="0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202936" y="1028699"/>
          <a:ext cx="11621919" cy="5447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647"/>
                <a:gridCol w="3906981"/>
                <a:gridCol w="4925291"/>
              </a:tblGrid>
              <a:tr h="5245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比較項目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住宅補貼方案之租金補貼</a:t>
                      </a:r>
                      <a:r>
                        <a:rPr lang="en-US" sz="2000" b="1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(</a:t>
                      </a:r>
                      <a:r>
                        <a:rPr lang="zh-TW" sz="2000" b="1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舊制</a:t>
                      </a:r>
                      <a:r>
                        <a:rPr lang="en-US" sz="2000" b="1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)</a:t>
                      </a:r>
                      <a:endParaRPr lang="zh-TW" sz="20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110</a:t>
                      </a:r>
                      <a:r>
                        <a:rPr lang="zh-TW" sz="2000" b="1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年</a:t>
                      </a:r>
                      <a:endParaRPr lang="zh-TW" sz="20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300</a:t>
                      </a: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億元中央擴大租金補貼專案計畫</a:t>
                      </a:r>
                      <a:r>
                        <a:rPr lang="en-US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(</a:t>
                      </a: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新制</a:t>
                      </a:r>
                      <a:r>
                        <a:rPr lang="en-US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)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111</a:t>
                      </a: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年開始為期</a:t>
                      </a:r>
                      <a:r>
                        <a:rPr lang="en-US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4</a:t>
                      </a: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年計畫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1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經濟或社會弱勢文件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自行檢附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營建署主動勾稽為主、民眾自行檢附為輔</a:t>
                      </a:r>
                    </a:p>
                  </a:txBody>
                  <a:tcPr marL="68580" marR="68580" marT="0" marB="0"/>
                </a:tc>
              </a:tr>
              <a:tr h="501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撥款帳戶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限郵局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kern="10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金融機構皆可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1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舊戶試算服務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X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V</a:t>
                      </a:r>
                      <a:endParaRPr lang="zh-TW" sz="20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49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每戶每月最高補貼金額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2,000</a:t>
                      </a: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元至</a:t>
                      </a: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8,000</a:t>
                      </a: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基礎額度</a:t>
                      </a: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2,000</a:t>
                      </a: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元至</a:t>
                      </a: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8,000</a:t>
                      </a: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元外，另針對初入社會青年、新婚家庭、育有未成年子女</a:t>
                      </a: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(</a:t>
                      </a: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含胎兒</a:t>
                      </a: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)</a:t>
                      </a: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家庭、經濟或社會弱勢家庭加碼至少</a:t>
                      </a: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1.2</a:t>
                      </a: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倍至</a:t>
                      </a: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1.8</a:t>
                      </a: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倍</a:t>
                      </a:r>
                    </a:p>
                  </a:txBody>
                  <a:tcPr marL="68580" marR="68580" marT="0" marB="0"/>
                </a:tc>
              </a:tr>
              <a:tr h="501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辦理戶數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每年</a:t>
                      </a: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12</a:t>
                      </a: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萬戶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每年</a:t>
                      </a:r>
                      <a:r>
                        <a:rPr lang="en-US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50</a:t>
                      </a:r>
                      <a:r>
                        <a:rPr lang="zh-TW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萬戶</a:t>
                      </a:r>
                    </a:p>
                  </a:txBody>
                  <a:tcPr marL="68580" marR="68580" marT="0" marB="0"/>
                </a:tc>
              </a:tr>
              <a:tr h="501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預算規模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每年</a:t>
                      </a: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57</a:t>
                      </a: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億元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每年</a:t>
                      </a: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300</a:t>
                      </a: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億元</a:t>
                      </a:r>
                    </a:p>
                  </a:txBody>
                  <a:tcPr marL="68580" marR="68580" marT="0" marB="0"/>
                </a:tc>
              </a:tr>
              <a:tr h="501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受理單位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直轄市、縣</a:t>
                      </a: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(</a:t>
                      </a: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市</a:t>
                      </a: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)</a:t>
                      </a: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政府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內政部營建署</a:t>
                      </a:r>
                    </a:p>
                  </a:txBody>
                  <a:tcPr marL="68580" marR="68580" marT="0" marB="0"/>
                </a:tc>
              </a:tr>
              <a:tr h="5245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經費來源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本部住宅基金與直轄市、縣</a:t>
                      </a: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(</a:t>
                      </a: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市</a:t>
                      </a: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)</a:t>
                      </a: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共同負擔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本部住宅基金支應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93525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5"/>
          <p:cNvGrpSpPr/>
          <p:nvPr/>
        </p:nvGrpSpPr>
        <p:grpSpPr>
          <a:xfrm>
            <a:off x="0" y="338986"/>
            <a:ext cx="12190413" cy="693585"/>
            <a:chOff x="0" y="338985"/>
            <a:chExt cx="9144000" cy="693585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6D5BF626-B0D5-4AD2-A39D-80E5FE4AA20A}"/>
                </a:ext>
              </a:extLst>
            </p:cNvPr>
            <p:cNvSpPr/>
            <p:nvPr/>
          </p:nvSpPr>
          <p:spPr>
            <a:xfrm>
              <a:off x="0" y="338985"/>
              <a:ext cx="9144000" cy="583904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1700213"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3" name="群組 25"/>
            <p:cNvGrpSpPr/>
            <p:nvPr/>
          </p:nvGrpSpPr>
          <p:grpSpPr>
            <a:xfrm>
              <a:off x="6786060" y="632460"/>
              <a:ext cx="2357940" cy="400110"/>
              <a:chOff x="6786060" y="632460"/>
              <a:chExt cx="2357940" cy="400110"/>
            </a:xfrm>
          </p:grpSpPr>
          <p:grpSp>
            <p:nvGrpSpPr>
              <p:cNvPr id="4" name="群組 27"/>
              <p:cNvGrpSpPr/>
              <p:nvPr/>
            </p:nvGrpSpPr>
            <p:grpSpPr>
              <a:xfrm>
                <a:off x="6786060" y="632460"/>
                <a:ext cx="2357940" cy="400110"/>
                <a:chOff x="6786060" y="632460"/>
                <a:chExt cx="2357940" cy="400110"/>
              </a:xfrm>
            </p:grpSpPr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xmlns="" id="{6D5BF626-B0D5-4AD2-A39D-80E5FE4AA20A}"/>
                    </a:ext>
                  </a:extLst>
                </p:cNvPr>
                <p:cNvSpPr/>
                <p:nvPr/>
              </p:nvSpPr>
              <p:spPr>
                <a:xfrm>
                  <a:off x="6786060" y="708453"/>
                  <a:ext cx="2357940" cy="90000"/>
                </a:xfrm>
                <a:prstGeom prst="rect">
                  <a:avLst/>
                </a:prstGeom>
                <a:gradFill flip="none" rotWithShape="1">
                  <a:gsLst>
                    <a:gs pos="81000">
                      <a:srgbClr val="D7E2DC"/>
                    </a:gs>
                    <a:gs pos="16000">
                      <a:srgbClr val="D7E2DC">
                        <a:alpha val="0"/>
                      </a:srgbClr>
                    </a:gs>
                    <a:gs pos="51000">
                      <a:srgbClr val="D7E2DC"/>
                    </a:gs>
                  </a:gsLst>
                  <a:lin ang="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1700213" marR="0" lvl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xmlns="" id="{6D5BF626-B0D5-4AD2-A39D-80E5FE4AA20A}"/>
                    </a:ext>
                  </a:extLst>
                </p:cNvPr>
                <p:cNvSpPr/>
                <p:nvPr/>
              </p:nvSpPr>
              <p:spPr>
                <a:xfrm rot="16200000">
                  <a:off x="8097729" y="787580"/>
                  <a:ext cx="180000" cy="90617"/>
                </a:xfrm>
                <a:prstGeom prst="rect">
                  <a:avLst/>
                </a:prstGeom>
                <a:solidFill>
                  <a:srgbClr val="D7E2D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1700213" marR="0" lvl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文字方塊 12"/>
                <p:cNvSpPr txBox="1"/>
                <p:nvPr/>
              </p:nvSpPr>
              <p:spPr>
                <a:xfrm>
                  <a:off x="8031480" y="632460"/>
                  <a:ext cx="106244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000" dirty="0">
                      <a:solidFill>
                        <a:srgbClr val="D7E2DC"/>
                      </a:solidFill>
                      <a:latin typeface="Britannic Bold" panose="020B0903060703020204" pitchFamily="34" charset="0"/>
                    </a:rPr>
                    <a:t>Taiwan</a:t>
                  </a:r>
                  <a:endParaRPr lang="zh-TW" altLang="en-US" sz="2000" dirty="0">
                    <a:solidFill>
                      <a:srgbClr val="D7E2DC"/>
                    </a:solidFill>
                    <a:latin typeface="Britannic Bold" panose="020B0903060703020204" pitchFamily="34" charset="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>
                <a:off x="8396830" y="726761"/>
                <a:ext cx="54000" cy="54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19" name="矩形 18"/>
          <p:cNvSpPr/>
          <p:nvPr/>
        </p:nvSpPr>
        <p:spPr>
          <a:xfrm>
            <a:off x="4746119" y="338550"/>
            <a:ext cx="26981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zh-TW" altLang="en-US" sz="2800" b="1" dirty="0">
                <a:solidFill>
                  <a:schemeClr val="bg1"/>
                </a:solidFill>
                <a:effectLst>
                  <a:outerShdw blurRad="139700" dir="15000000" sy="30000" kx="-1800000" algn="bl" rotWithShape="0">
                    <a:prstClr val="black">
                      <a:alpha val="21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ontserrat" charset="0"/>
              </a:rPr>
              <a:t>申請及審查流程</a:t>
            </a:r>
            <a:endParaRPr lang="zh-TW" altLang="en-US" sz="2400" b="1" u="sng" dirty="0">
              <a:solidFill>
                <a:schemeClr val="bg1"/>
              </a:solidFill>
              <a:effectLst>
                <a:outerShdw blurRad="139700" dir="15000000" sy="30000" kx="-1800000" algn="bl" rotWithShape="0">
                  <a:prstClr val="black">
                    <a:alpha val="21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ontserrat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D1FD423D-1C2E-426B-8647-B438F66AE1E6}"/>
              </a:ext>
            </a:extLst>
          </p:cNvPr>
          <p:cNvSpPr/>
          <p:nvPr/>
        </p:nvSpPr>
        <p:spPr>
          <a:xfrm>
            <a:off x="1650443" y="987823"/>
            <a:ext cx="357020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28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申請程序更</a:t>
            </a:r>
            <a:r>
              <a:rPr lang="zh-TW" altLang="en-US" sz="2800" b="1" kern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簡化</a:t>
            </a:r>
            <a:endParaRPr lang="en-US" altLang="zh-TW" sz="2800" b="1" kern="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2400" b="1" kern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受理機關：內政部營建署</a:t>
            </a:r>
            <a:endParaRPr lang="zh-TW" altLang="en-US" sz="2400" b="1" kern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圓角矩形 47"/>
          <p:cNvSpPr/>
          <p:nvPr/>
        </p:nvSpPr>
        <p:spPr>
          <a:xfrm>
            <a:off x="1656243" y="1960336"/>
            <a:ext cx="4803093" cy="491170"/>
          </a:xfrm>
          <a:prstGeom prst="roundRect">
            <a:avLst>
              <a:gd name="adj" fmla="val 3671"/>
            </a:avLst>
          </a:prstGeom>
          <a:solidFill>
            <a:srgbClr val="F2BA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受理</a:t>
            </a:r>
            <a:r>
              <a:rPr lang="zh-TW" altLang="en-US" sz="16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新戶</a:t>
            </a: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申請２個月</a:t>
            </a:r>
            <a:r>
              <a:rPr lang="zh-TW" altLang="en-US" sz="16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7/1~8/31</a:t>
            </a:r>
            <a:endParaRPr lang="zh-TW" altLang="en-US" sz="2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8" name="群組 61"/>
          <p:cNvGrpSpPr/>
          <p:nvPr/>
        </p:nvGrpSpPr>
        <p:grpSpPr>
          <a:xfrm>
            <a:off x="10038982" y="4568982"/>
            <a:ext cx="2008949" cy="1148352"/>
            <a:chOff x="7637092" y="4805585"/>
            <a:chExt cx="1506908" cy="1148352"/>
          </a:xfrm>
        </p:grpSpPr>
        <p:cxnSp>
          <p:nvCxnSpPr>
            <p:cNvPr id="63" name="直線單箭頭接點 62"/>
            <p:cNvCxnSpPr/>
            <p:nvPr/>
          </p:nvCxnSpPr>
          <p:spPr>
            <a:xfrm>
              <a:off x="7764532" y="4890982"/>
              <a:ext cx="1338828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64" name="矩形 63"/>
            <p:cNvSpPr/>
            <p:nvPr/>
          </p:nvSpPr>
          <p:spPr>
            <a:xfrm>
              <a:off x="7805172" y="5030607"/>
              <a:ext cx="133882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撥款</a:t>
              </a:r>
              <a:r>
                <a:rPr lang="zh-TW" altLang="en-US" b="1" dirty="0">
                  <a:latin typeface="微軟正黑體" pitchFamily="34" charset="-120"/>
                  <a:ea typeface="微軟正黑體" pitchFamily="34" charset="-120"/>
                </a:rPr>
                <a:t>１</a:t>
              </a:r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年</a:t>
              </a:r>
              <a:endParaRPr lang="en-US" altLang="zh-TW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en-US" altLang="zh-TW" b="1" dirty="0" smtClean="0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按月核撥</a:t>
              </a:r>
              <a:r>
                <a:rPr lang="en-US" altLang="zh-TW" b="1" dirty="0" smtClean="0">
                  <a:latin typeface="微軟正黑體" pitchFamily="34" charset="-120"/>
                  <a:ea typeface="微軟正黑體" pitchFamily="34" charset="-120"/>
                </a:rPr>
                <a:t>)</a:t>
              </a:r>
            </a:p>
            <a:p>
              <a:pPr algn="ctr"/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「行政院發」</a:t>
              </a:r>
              <a:endParaRPr lang="en-US" altLang="zh-TW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5" name="流程圖: 接點 64"/>
            <p:cNvSpPr/>
            <p:nvPr/>
          </p:nvSpPr>
          <p:spPr>
            <a:xfrm>
              <a:off x="7637092" y="4805585"/>
              <a:ext cx="144463" cy="144462"/>
            </a:xfrm>
            <a:prstGeom prst="flowChartConnector">
              <a:avLst/>
            </a:prstGeom>
            <a:solidFill>
              <a:srgbClr val="F5B2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70" name="矩形 69"/>
          <p:cNvSpPr/>
          <p:nvPr/>
        </p:nvSpPr>
        <p:spPr>
          <a:xfrm>
            <a:off x="3264924" y="4548668"/>
            <a:ext cx="1936583" cy="3385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>
              <a:defRPr/>
            </a:pPr>
            <a:r>
              <a:rPr lang="zh-TW" altLang="en-US" sz="1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檢附文件簡便</a:t>
            </a:r>
            <a:endParaRPr lang="en-US" altLang="zh-TW" sz="16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1" name="資料庫圖表 70"/>
          <p:cNvGraphicFramePr/>
          <p:nvPr/>
        </p:nvGraphicFramePr>
        <p:xfrm>
          <a:off x="3066320" y="5068650"/>
          <a:ext cx="2506443" cy="1367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2" name="矩形 71"/>
          <p:cNvSpPr/>
          <p:nvPr/>
        </p:nvSpPr>
        <p:spPr>
          <a:xfrm>
            <a:off x="3309658" y="4943484"/>
            <a:ext cx="2031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>
              <a:defRPr/>
            </a:pPr>
            <a:r>
              <a:rPr lang="zh-TW" altLang="en-US" sz="1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即拍即傳、正確清晰</a:t>
            </a:r>
            <a:endParaRPr lang="en-US" altLang="zh-TW" sz="16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3" name="圖片 72" descr="圖片２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30665" y="2677971"/>
            <a:ext cx="10322272" cy="2285811"/>
          </a:xfrm>
          <a:prstGeom prst="rect">
            <a:avLst/>
          </a:prstGeom>
        </p:spPr>
      </p:pic>
      <p:sp>
        <p:nvSpPr>
          <p:cNvPr id="76" name="圓角矩形 75"/>
          <p:cNvSpPr/>
          <p:nvPr/>
        </p:nvSpPr>
        <p:spPr>
          <a:xfrm>
            <a:off x="189981" y="2695690"/>
            <a:ext cx="1219041" cy="1769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６月</a:t>
            </a:r>
            <a:endParaRPr lang="en-US" altLang="zh-TW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系統完成擴充</a:t>
            </a:r>
          </a:p>
        </p:txBody>
      </p:sp>
      <p:sp>
        <p:nvSpPr>
          <p:cNvPr id="77" name="向右箭號 76"/>
          <p:cNvSpPr/>
          <p:nvPr/>
        </p:nvSpPr>
        <p:spPr>
          <a:xfrm>
            <a:off x="1456517" y="2861947"/>
            <a:ext cx="269138" cy="249379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TextBox 35"/>
          <p:cNvSpPr txBox="1"/>
          <p:nvPr/>
        </p:nvSpPr>
        <p:spPr>
          <a:xfrm>
            <a:off x="5807034" y="1035636"/>
            <a:ext cx="63833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lvl="0" indent="-630238">
              <a:lnSpc>
                <a:spcPts val="2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舊戶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：徵詢意願後系統帶入試算，依結果主動詢問是否申請。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0238" indent="-630238">
              <a:lnSpc>
                <a:spcPts val="2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新戶：線上申請，無法上網另協助紙本申請。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ts val="2000"/>
              </a:lnSpc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弱勢家戶主動找：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以系統勾稽主動找出未申請的經濟弱勢戶。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A50E1-F1EF-490A-9A42-82B5FFBDDB17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5"/>
          <p:cNvGrpSpPr/>
          <p:nvPr/>
        </p:nvGrpSpPr>
        <p:grpSpPr>
          <a:xfrm>
            <a:off x="0" y="338986"/>
            <a:ext cx="12190413" cy="693585"/>
            <a:chOff x="0" y="338985"/>
            <a:chExt cx="9144000" cy="693585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6D5BF626-B0D5-4AD2-A39D-80E5FE4AA20A}"/>
                </a:ext>
              </a:extLst>
            </p:cNvPr>
            <p:cNvSpPr/>
            <p:nvPr/>
          </p:nvSpPr>
          <p:spPr>
            <a:xfrm>
              <a:off x="0" y="338985"/>
              <a:ext cx="9144000" cy="583904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1700213"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3" name="群組 25"/>
            <p:cNvGrpSpPr/>
            <p:nvPr/>
          </p:nvGrpSpPr>
          <p:grpSpPr>
            <a:xfrm>
              <a:off x="6786060" y="632460"/>
              <a:ext cx="2357940" cy="400110"/>
              <a:chOff x="6786060" y="632460"/>
              <a:chExt cx="2357940" cy="400110"/>
            </a:xfrm>
          </p:grpSpPr>
          <p:grpSp>
            <p:nvGrpSpPr>
              <p:cNvPr id="4" name="群組 27"/>
              <p:cNvGrpSpPr/>
              <p:nvPr/>
            </p:nvGrpSpPr>
            <p:grpSpPr>
              <a:xfrm>
                <a:off x="6786060" y="632460"/>
                <a:ext cx="2357940" cy="400110"/>
                <a:chOff x="6786060" y="632460"/>
                <a:chExt cx="2357940" cy="400110"/>
              </a:xfrm>
            </p:grpSpPr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xmlns="" id="{6D5BF626-B0D5-4AD2-A39D-80E5FE4AA20A}"/>
                    </a:ext>
                  </a:extLst>
                </p:cNvPr>
                <p:cNvSpPr/>
                <p:nvPr/>
              </p:nvSpPr>
              <p:spPr>
                <a:xfrm>
                  <a:off x="6786060" y="708453"/>
                  <a:ext cx="2357940" cy="90000"/>
                </a:xfrm>
                <a:prstGeom prst="rect">
                  <a:avLst/>
                </a:prstGeom>
                <a:gradFill flip="none" rotWithShape="1">
                  <a:gsLst>
                    <a:gs pos="81000">
                      <a:srgbClr val="D7E2DC"/>
                    </a:gs>
                    <a:gs pos="16000">
                      <a:srgbClr val="D7E2DC">
                        <a:alpha val="0"/>
                      </a:srgbClr>
                    </a:gs>
                    <a:gs pos="51000">
                      <a:srgbClr val="D7E2DC"/>
                    </a:gs>
                  </a:gsLst>
                  <a:lin ang="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1700213" marR="0" lvl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xmlns="" id="{6D5BF626-B0D5-4AD2-A39D-80E5FE4AA20A}"/>
                    </a:ext>
                  </a:extLst>
                </p:cNvPr>
                <p:cNvSpPr/>
                <p:nvPr/>
              </p:nvSpPr>
              <p:spPr>
                <a:xfrm rot="16200000">
                  <a:off x="8097729" y="787580"/>
                  <a:ext cx="180000" cy="90617"/>
                </a:xfrm>
                <a:prstGeom prst="rect">
                  <a:avLst/>
                </a:prstGeom>
                <a:solidFill>
                  <a:srgbClr val="D7E2D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1700213" marR="0" lvl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文字方塊 12"/>
                <p:cNvSpPr txBox="1"/>
                <p:nvPr/>
              </p:nvSpPr>
              <p:spPr>
                <a:xfrm>
                  <a:off x="8031480" y="632460"/>
                  <a:ext cx="106244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000" dirty="0">
                      <a:solidFill>
                        <a:srgbClr val="D7E2DC"/>
                      </a:solidFill>
                      <a:latin typeface="Britannic Bold" panose="020B0903060703020204" pitchFamily="34" charset="0"/>
                    </a:rPr>
                    <a:t>Taiwan</a:t>
                  </a:r>
                  <a:endParaRPr lang="zh-TW" altLang="en-US" sz="2000" dirty="0">
                    <a:solidFill>
                      <a:srgbClr val="D7E2DC"/>
                    </a:solidFill>
                    <a:latin typeface="Britannic Bold" panose="020B0903060703020204" pitchFamily="34" charset="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>
                <a:off x="8396830" y="726761"/>
                <a:ext cx="54000" cy="54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19" name="矩形 18"/>
          <p:cNvSpPr/>
          <p:nvPr/>
        </p:nvSpPr>
        <p:spPr>
          <a:xfrm>
            <a:off x="4819055" y="338550"/>
            <a:ext cx="255230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zh-TW" altLang="en-US" sz="2800" b="1" dirty="0" smtClean="0">
                <a:solidFill>
                  <a:schemeClr val="bg1"/>
                </a:solidFill>
                <a:effectLst>
                  <a:outerShdw blurRad="139700" dir="15000000" sy="30000" kx="-1800000" algn="bl" rotWithShape="0">
                    <a:prstClr val="black">
                      <a:alpha val="21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ontserrat" charset="0"/>
              </a:rPr>
              <a:t>舊戶申請</a:t>
            </a:r>
            <a:r>
              <a:rPr lang="en-US" altLang="zh-TW" sz="2800" b="1" dirty="0" smtClean="0">
                <a:solidFill>
                  <a:schemeClr val="bg1"/>
                </a:solidFill>
                <a:effectLst>
                  <a:outerShdw blurRad="139700" dir="15000000" sy="30000" kx="-1800000" algn="bl" rotWithShape="0">
                    <a:prstClr val="black">
                      <a:alpha val="21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ontserrat" charset="0"/>
              </a:rPr>
              <a:t>3</a:t>
            </a:r>
            <a:r>
              <a:rPr lang="zh-TW" altLang="en-US" sz="2800" b="1" dirty="0" smtClean="0">
                <a:solidFill>
                  <a:schemeClr val="bg1"/>
                </a:solidFill>
                <a:effectLst>
                  <a:outerShdw blurRad="139700" dir="15000000" sy="30000" kx="-1800000" algn="bl" rotWithShape="0">
                    <a:prstClr val="black">
                      <a:alpha val="21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ontserrat" charset="0"/>
              </a:rPr>
              <a:t>步驟</a:t>
            </a:r>
            <a:endParaRPr lang="zh-TW" altLang="en-US" sz="2400" b="1" u="sng" dirty="0">
              <a:solidFill>
                <a:schemeClr val="bg1"/>
              </a:solidFill>
              <a:effectLst>
                <a:outerShdw blurRad="139700" dir="15000000" sy="30000" kx="-1800000" algn="bl" rotWithShape="0">
                  <a:prstClr val="black">
                    <a:alpha val="21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ontserrat" charset="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A50E1-F1EF-490A-9A42-82B5FFBDDB17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344383" y="1045075"/>
            <a:ext cx="3504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38659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步 徵詢意願</a:t>
            </a:r>
            <a:endParaRPr lang="en-US" altLang="zh-TW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92316" y="3788275"/>
            <a:ext cx="2291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38659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步 系統試算</a:t>
            </a:r>
            <a:endParaRPr lang="en-US" altLang="zh-TW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118476" y="1045076"/>
            <a:ext cx="3829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38659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步 試算通知及確認申請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8" name="圖片 27" descr="舊戶申請3步驟-1地方政府徵詢意願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8225" y="1611814"/>
            <a:ext cx="3285000" cy="2140453"/>
          </a:xfrm>
          <a:prstGeom prst="rect">
            <a:avLst/>
          </a:prstGeom>
        </p:spPr>
      </p:pic>
      <p:graphicFrame>
        <p:nvGraphicFramePr>
          <p:cNvPr id="30" name="資料庫圖表 29"/>
          <p:cNvGraphicFramePr/>
          <p:nvPr/>
        </p:nvGraphicFramePr>
        <p:xfrm>
          <a:off x="546265" y="4441374"/>
          <a:ext cx="3123212" cy="2125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" name="圖片 31" descr="試算結果通知信示意圖.jpg"/>
          <p:cNvPicPr>
            <a:picLocks noChangeAspect="1"/>
          </p:cNvPicPr>
          <p:nvPr/>
        </p:nvPicPr>
        <p:blipFill>
          <a:blip r:embed="rId8" cstate="print"/>
          <a:srcRect t="10945"/>
          <a:stretch>
            <a:fillRect/>
          </a:stretch>
        </p:blipFill>
        <p:spPr>
          <a:xfrm>
            <a:off x="4143014" y="1662546"/>
            <a:ext cx="3618668" cy="3586348"/>
          </a:xfrm>
          <a:prstGeom prst="rect">
            <a:avLst/>
          </a:prstGeom>
        </p:spPr>
      </p:pic>
      <p:pic>
        <p:nvPicPr>
          <p:cNvPr id="34" name="圖片 33" descr="試算結果確認同意書示意圖.jpg"/>
          <p:cNvPicPr>
            <a:picLocks noChangeAspect="1"/>
          </p:cNvPicPr>
          <p:nvPr/>
        </p:nvPicPr>
        <p:blipFill>
          <a:blip r:embed="rId9" cstate="print"/>
          <a:srcRect t="10776" r="1462" b="9427"/>
          <a:stretch>
            <a:fillRect/>
          </a:stretch>
        </p:blipFill>
        <p:spPr>
          <a:xfrm>
            <a:off x="6757372" y="2945134"/>
            <a:ext cx="5260455" cy="3265186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403599" y="1189903"/>
            <a:ext cx="675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56098" y="3897478"/>
            <a:ext cx="675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873179" y="1178029"/>
            <a:ext cx="675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56278" y="1853452"/>
            <a:ext cx="381934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舊</a:t>
            </a:r>
            <a:r>
              <a:rPr lang="zh-TW" altLang="en-US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戶：</a:t>
            </a:r>
            <a:endParaRPr lang="en-US" altLang="zh-TW" b="1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111</a:t>
            </a:r>
            <a:r>
              <a:rPr lang="zh-TW" altLang="en-US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月底補貼中的租金補貼戶及社會住宅包租代管承租戶</a:t>
            </a:r>
            <a:endParaRPr lang="zh-TW" altLang="en-US" dirty="0"/>
          </a:p>
        </p:txBody>
      </p:sp>
      <p:sp>
        <p:nvSpPr>
          <p:cNvPr id="8" name="框架 7"/>
          <p:cNvSpPr/>
          <p:nvPr/>
        </p:nvSpPr>
        <p:spPr>
          <a:xfrm>
            <a:off x="8611564" y="5671595"/>
            <a:ext cx="752885" cy="335666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5"/>
          <p:cNvGrpSpPr/>
          <p:nvPr/>
        </p:nvGrpSpPr>
        <p:grpSpPr>
          <a:xfrm>
            <a:off x="0" y="338986"/>
            <a:ext cx="12190413" cy="693585"/>
            <a:chOff x="0" y="338985"/>
            <a:chExt cx="9144000" cy="693585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6D5BF626-B0D5-4AD2-A39D-80E5FE4AA20A}"/>
                </a:ext>
              </a:extLst>
            </p:cNvPr>
            <p:cNvSpPr/>
            <p:nvPr/>
          </p:nvSpPr>
          <p:spPr>
            <a:xfrm>
              <a:off x="0" y="338985"/>
              <a:ext cx="9144000" cy="583904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1700213"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3" name="群組 25"/>
            <p:cNvGrpSpPr/>
            <p:nvPr/>
          </p:nvGrpSpPr>
          <p:grpSpPr>
            <a:xfrm>
              <a:off x="6786060" y="632460"/>
              <a:ext cx="2357940" cy="400110"/>
              <a:chOff x="6786060" y="632460"/>
              <a:chExt cx="2357940" cy="400110"/>
            </a:xfrm>
          </p:grpSpPr>
          <p:grpSp>
            <p:nvGrpSpPr>
              <p:cNvPr id="4" name="群組 27"/>
              <p:cNvGrpSpPr/>
              <p:nvPr/>
            </p:nvGrpSpPr>
            <p:grpSpPr>
              <a:xfrm>
                <a:off x="6786060" y="632460"/>
                <a:ext cx="2357940" cy="400110"/>
                <a:chOff x="6786060" y="632460"/>
                <a:chExt cx="2357940" cy="400110"/>
              </a:xfrm>
            </p:grpSpPr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xmlns="" id="{6D5BF626-B0D5-4AD2-A39D-80E5FE4AA20A}"/>
                    </a:ext>
                  </a:extLst>
                </p:cNvPr>
                <p:cNvSpPr/>
                <p:nvPr/>
              </p:nvSpPr>
              <p:spPr>
                <a:xfrm>
                  <a:off x="6786060" y="708453"/>
                  <a:ext cx="2357940" cy="90000"/>
                </a:xfrm>
                <a:prstGeom prst="rect">
                  <a:avLst/>
                </a:prstGeom>
                <a:gradFill flip="none" rotWithShape="1">
                  <a:gsLst>
                    <a:gs pos="81000">
                      <a:srgbClr val="D7E2DC"/>
                    </a:gs>
                    <a:gs pos="16000">
                      <a:srgbClr val="D7E2DC">
                        <a:alpha val="0"/>
                      </a:srgbClr>
                    </a:gs>
                    <a:gs pos="51000">
                      <a:srgbClr val="D7E2DC"/>
                    </a:gs>
                  </a:gsLst>
                  <a:lin ang="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1700213" marR="0" lvl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xmlns="" id="{6D5BF626-B0D5-4AD2-A39D-80E5FE4AA20A}"/>
                    </a:ext>
                  </a:extLst>
                </p:cNvPr>
                <p:cNvSpPr/>
                <p:nvPr/>
              </p:nvSpPr>
              <p:spPr>
                <a:xfrm rot="16200000">
                  <a:off x="8097729" y="787580"/>
                  <a:ext cx="180000" cy="90617"/>
                </a:xfrm>
                <a:prstGeom prst="rect">
                  <a:avLst/>
                </a:prstGeom>
                <a:solidFill>
                  <a:srgbClr val="D7E2D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1700213" marR="0" lvl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文字方塊 12"/>
                <p:cNvSpPr txBox="1"/>
                <p:nvPr/>
              </p:nvSpPr>
              <p:spPr>
                <a:xfrm>
                  <a:off x="8031480" y="632460"/>
                  <a:ext cx="106244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000" dirty="0">
                      <a:solidFill>
                        <a:srgbClr val="D7E2DC"/>
                      </a:solidFill>
                      <a:latin typeface="Britannic Bold" panose="020B0903060703020204" pitchFamily="34" charset="0"/>
                    </a:rPr>
                    <a:t>Taiwan</a:t>
                  </a:r>
                  <a:endParaRPr lang="zh-TW" altLang="en-US" sz="2000" dirty="0">
                    <a:solidFill>
                      <a:srgbClr val="D7E2DC"/>
                    </a:solidFill>
                    <a:latin typeface="Britannic Bold" panose="020B0903060703020204" pitchFamily="34" charset="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>
                <a:off x="8396830" y="726761"/>
                <a:ext cx="54000" cy="54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19" name="矩形 18"/>
          <p:cNvSpPr/>
          <p:nvPr/>
        </p:nvSpPr>
        <p:spPr>
          <a:xfrm>
            <a:off x="4819055" y="338550"/>
            <a:ext cx="255230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zh-TW" altLang="en-US" sz="2800" b="1" dirty="0" smtClean="0">
                <a:solidFill>
                  <a:schemeClr val="bg1"/>
                </a:solidFill>
                <a:effectLst>
                  <a:outerShdw blurRad="139700" dir="15000000" sy="30000" kx="-1800000" algn="bl" rotWithShape="0">
                    <a:prstClr val="black">
                      <a:alpha val="21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ontserrat" charset="0"/>
              </a:rPr>
              <a:t>新戶申請</a:t>
            </a:r>
            <a:r>
              <a:rPr lang="en-US" altLang="zh-TW" sz="2800" b="1" dirty="0" smtClean="0">
                <a:solidFill>
                  <a:schemeClr val="bg1"/>
                </a:solidFill>
                <a:effectLst>
                  <a:outerShdw blurRad="139700" dir="15000000" sy="30000" kx="-1800000" algn="bl" rotWithShape="0">
                    <a:prstClr val="black">
                      <a:alpha val="21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ontserrat" charset="0"/>
              </a:rPr>
              <a:t>5</a:t>
            </a:r>
            <a:r>
              <a:rPr lang="zh-TW" altLang="en-US" sz="2800" b="1" dirty="0" smtClean="0">
                <a:solidFill>
                  <a:schemeClr val="bg1"/>
                </a:solidFill>
                <a:effectLst>
                  <a:outerShdw blurRad="139700" dir="15000000" sy="30000" kx="-1800000" algn="bl" rotWithShape="0">
                    <a:prstClr val="black">
                      <a:alpha val="21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ontserrat" charset="0"/>
              </a:rPr>
              <a:t>步驟</a:t>
            </a:r>
            <a:endParaRPr lang="zh-TW" altLang="en-US" sz="2400" b="1" u="sng" dirty="0">
              <a:solidFill>
                <a:schemeClr val="bg1"/>
              </a:solidFill>
              <a:effectLst>
                <a:outerShdw blurRad="139700" dir="15000000" sy="30000" kx="-1800000" algn="bl" rotWithShape="0">
                  <a:prstClr val="black">
                    <a:alpha val="21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ontserrat" charset="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A50E1-F1EF-490A-9A42-82B5FFBDDB17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332509" y="1068832"/>
            <a:ext cx="3265714" cy="578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38659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步 驗證身分</a:t>
            </a:r>
            <a:endParaRPr lang="en-US" altLang="zh-TW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684148" y="1068832"/>
            <a:ext cx="2291012" cy="578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38659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步 填寫資料</a:t>
            </a:r>
            <a:endParaRPr lang="en-US" altLang="zh-TW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061084" y="1068832"/>
            <a:ext cx="3829895" cy="578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38659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步 上傳租約、存摺封面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979556" y="3926823"/>
            <a:ext cx="2444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步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核對資料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2400" b="1" dirty="0"/>
          </a:p>
        </p:txBody>
      </p:sp>
      <p:sp>
        <p:nvSpPr>
          <p:cNvPr id="37" name="矩形 36"/>
          <p:cNvSpPr/>
          <p:nvPr/>
        </p:nvSpPr>
        <p:spPr>
          <a:xfrm>
            <a:off x="7351718" y="3810073"/>
            <a:ext cx="2291012" cy="578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38659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步 完成申請</a:t>
            </a:r>
            <a:endParaRPr lang="en-US" altLang="zh-TW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6" name="圖片 25" descr="新戶申請5步驟-1驗證身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581" y="1692373"/>
            <a:ext cx="3655031" cy="2160409"/>
          </a:xfrm>
          <a:prstGeom prst="rect">
            <a:avLst/>
          </a:prstGeom>
        </p:spPr>
      </p:pic>
      <p:pic>
        <p:nvPicPr>
          <p:cNvPr id="27" name="圖片 26" descr="新戶申請5步驟-2填寫資料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9878" y="1690413"/>
            <a:ext cx="3934411" cy="2183745"/>
          </a:xfrm>
          <a:prstGeom prst="rect">
            <a:avLst/>
          </a:prstGeom>
        </p:spPr>
      </p:pic>
      <p:pic>
        <p:nvPicPr>
          <p:cNvPr id="39" name="圖片 38" descr="新戶申請5步驟-3上傳文件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24595" y="1649232"/>
            <a:ext cx="3439876" cy="2218656"/>
          </a:xfrm>
          <a:prstGeom prst="rect">
            <a:avLst/>
          </a:prstGeom>
        </p:spPr>
      </p:pic>
      <p:pic>
        <p:nvPicPr>
          <p:cNvPr id="40" name="圖片 39" descr="新戶申請5步驟-4核對資料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69430" y="4462940"/>
            <a:ext cx="3963008" cy="2222523"/>
          </a:xfrm>
          <a:prstGeom prst="rect">
            <a:avLst/>
          </a:prstGeom>
        </p:spPr>
      </p:pic>
      <p:pic>
        <p:nvPicPr>
          <p:cNvPr id="41" name="圖片 40" descr="新戶申請5步驟-5完成申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0336" y="4448860"/>
            <a:ext cx="3255267" cy="2218673"/>
          </a:xfrm>
          <a:prstGeom prst="rect">
            <a:avLst/>
          </a:prstGeom>
        </p:spPr>
      </p:pic>
      <p:sp>
        <p:nvSpPr>
          <p:cNvPr id="5" name="向右箭號 4"/>
          <p:cNvSpPr/>
          <p:nvPr/>
        </p:nvSpPr>
        <p:spPr>
          <a:xfrm>
            <a:off x="9757458" y="5034987"/>
            <a:ext cx="949788" cy="53921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0730351" y="4930815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Email</a:t>
            </a:r>
          </a:p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簡訊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進度查詢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5"/>
          <p:cNvGrpSpPr/>
          <p:nvPr/>
        </p:nvGrpSpPr>
        <p:grpSpPr>
          <a:xfrm>
            <a:off x="0" y="338985"/>
            <a:ext cx="12190413" cy="801306"/>
            <a:chOff x="0" y="338985"/>
            <a:chExt cx="9144000" cy="801305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6D5BF626-B0D5-4AD2-A39D-80E5FE4AA20A}"/>
                </a:ext>
              </a:extLst>
            </p:cNvPr>
            <p:cNvSpPr/>
            <p:nvPr/>
          </p:nvSpPr>
          <p:spPr>
            <a:xfrm>
              <a:off x="0" y="338985"/>
              <a:ext cx="9144000" cy="583904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2266724" algn="ctr" defTabSz="12190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5300" b="1" kern="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3" name="群組 25"/>
            <p:cNvGrpSpPr/>
            <p:nvPr/>
          </p:nvGrpSpPr>
          <p:grpSpPr>
            <a:xfrm>
              <a:off x="6786060" y="632460"/>
              <a:ext cx="2357940" cy="507830"/>
              <a:chOff x="6786060" y="632460"/>
              <a:chExt cx="2357940" cy="507830"/>
            </a:xfrm>
          </p:grpSpPr>
          <p:grpSp>
            <p:nvGrpSpPr>
              <p:cNvPr id="4" name="群組 27"/>
              <p:cNvGrpSpPr/>
              <p:nvPr/>
            </p:nvGrpSpPr>
            <p:grpSpPr>
              <a:xfrm>
                <a:off x="6786060" y="632460"/>
                <a:ext cx="2357940" cy="507830"/>
                <a:chOff x="6786060" y="632460"/>
                <a:chExt cx="2357940" cy="507830"/>
              </a:xfrm>
            </p:grpSpPr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xmlns="" id="{6D5BF626-B0D5-4AD2-A39D-80E5FE4AA20A}"/>
                    </a:ext>
                  </a:extLst>
                </p:cNvPr>
                <p:cNvSpPr/>
                <p:nvPr/>
              </p:nvSpPr>
              <p:spPr>
                <a:xfrm>
                  <a:off x="6786060" y="708453"/>
                  <a:ext cx="2357940" cy="90000"/>
                </a:xfrm>
                <a:prstGeom prst="rect">
                  <a:avLst/>
                </a:prstGeom>
                <a:gradFill flip="none" rotWithShape="1">
                  <a:gsLst>
                    <a:gs pos="81000">
                      <a:srgbClr val="D7E2DC"/>
                    </a:gs>
                    <a:gs pos="16000">
                      <a:srgbClr val="D7E2DC">
                        <a:alpha val="0"/>
                      </a:srgbClr>
                    </a:gs>
                    <a:gs pos="51000">
                      <a:srgbClr val="D7E2DC"/>
                    </a:gs>
                  </a:gsLst>
                  <a:lin ang="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2266724" algn="ctr" defTabSz="1219078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TW" altLang="en-US" sz="5300" b="1" kern="0" dirty="0">
                    <a:solidFill>
                      <a:schemeClr val="accent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xmlns="" id="{6D5BF626-B0D5-4AD2-A39D-80E5FE4AA20A}"/>
                    </a:ext>
                  </a:extLst>
                </p:cNvPr>
                <p:cNvSpPr/>
                <p:nvPr/>
              </p:nvSpPr>
              <p:spPr>
                <a:xfrm rot="16200000">
                  <a:off x="8097729" y="787580"/>
                  <a:ext cx="180000" cy="90617"/>
                </a:xfrm>
                <a:prstGeom prst="rect">
                  <a:avLst/>
                </a:prstGeom>
                <a:solidFill>
                  <a:srgbClr val="D7E2D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2266724" algn="ctr" defTabSz="1219078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TW" altLang="en-US" sz="5300" b="1" kern="0" dirty="0">
                    <a:solidFill>
                      <a:schemeClr val="accent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文字方塊 12"/>
                <p:cNvSpPr txBox="1"/>
                <p:nvPr/>
              </p:nvSpPr>
              <p:spPr>
                <a:xfrm>
                  <a:off x="8031480" y="632460"/>
                  <a:ext cx="1062449" cy="507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700" dirty="0">
                      <a:solidFill>
                        <a:srgbClr val="D7E2DC"/>
                      </a:solidFill>
                      <a:latin typeface="Britannic Bold" panose="020B0903060703020204" pitchFamily="34" charset="0"/>
                    </a:rPr>
                    <a:t>Taiwan</a:t>
                  </a:r>
                  <a:endParaRPr lang="zh-TW" altLang="en-US" sz="2700" dirty="0">
                    <a:solidFill>
                      <a:srgbClr val="D7E2DC"/>
                    </a:solidFill>
                    <a:latin typeface="Britannic Bold" panose="020B0903060703020204" pitchFamily="34" charset="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>
                <a:off x="8396830" y="726761"/>
                <a:ext cx="54000" cy="54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19" name="矩形 18"/>
          <p:cNvSpPr/>
          <p:nvPr/>
        </p:nvSpPr>
        <p:spPr>
          <a:xfrm>
            <a:off x="4535816" y="338551"/>
            <a:ext cx="3118778" cy="553986"/>
          </a:xfrm>
          <a:prstGeom prst="rect">
            <a:avLst/>
          </a:prstGeom>
          <a:noFill/>
        </p:spPr>
        <p:txBody>
          <a:bodyPr wrap="none" lIns="121908" tIns="60954" rIns="121908" bIns="60954">
            <a:spAutoFit/>
          </a:bodyPr>
          <a:lstStyle/>
          <a:p>
            <a:pPr algn="ctr" defTabSz="914309">
              <a:defRPr/>
            </a:pPr>
            <a:r>
              <a:rPr lang="zh-TW" altLang="en-US" sz="2800" b="1" dirty="0" smtClean="0">
                <a:solidFill>
                  <a:schemeClr val="bg1"/>
                </a:solidFill>
                <a:effectLst>
                  <a:outerShdw blurRad="139700" dir="15000000" sy="30000" kx="-1800000" algn="bl" rotWithShape="0">
                    <a:prstClr val="black">
                      <a:alpha val="21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ontserrat" charset="0"/>
              </a:rPr>
              <a:t>主動勾稽經濟弱勢</a:t>
            </a:r>
            <a:endParaRPr lang="zh-TW" altLang="en-US" sz="2800" b="1" dirty="0">
              <a:solidFill>
                <a:schemeClr val="bg1"/>
              </a:solidFill>
              <a:effectLst>
                <a:outerShdw blurRad="139700" dir="15000000" sy="30000" kx="-1800000" algn="bl" rotWithShape="0">
                  <a:prstClr val="black">
                    <a:alpha val="21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ontserrat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A50E1-F1EF-490A-9A42-82B5FFBDDB17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graphicFrame>
        <p:nvGraphicFramePr>
          <p:cNvPr id="24" name="資料庫圖表 23"/>
          <p:cNvGraphicFramePr/>
          <p:nvPr/>
        </p:nvGraphicFramePr>
        <p:xfrm>
          <a:off x="130630" y="720018"/>
          <a:ext cx="12024158" cy="5823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矩形 24"/>
          <p:cNvSpPr/>
          <p:nvPr/>
        </p:nvSpPr>
        <p:spPr>
          <a:xfrm>
            <a:off x="142504" y="1613548"/>
            <a:ext cx="3111336" cy="13388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138659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提供「整合住宅補貼資源實施方案」</a:t>
            </a:r>
            <a:r>
              <a:rPr lang="zh-TW" altLang="en-US" b="1" u="sng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補貼中</a:t>
            </a:r>
            <a:r>
              <a:rPr lang="zh-TW" altLang="en-US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之低收入戶及中低收入戶清冊</a:t>
            </a:r>
            <a:endParaRPr lang="en-US" altLang="zh-TW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911928" y="4321122"/>
            <a:ext cx="3063834" cy="17543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138659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產出</a:t>
            </a:r>
            <a:r>
              <a:rPr lang="zh-TW" altLang="en-US" b="1" u="sng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未申請</a:t>
            </a:r>
            <a:r>
              <a:rPr lang="zh-TW" altLang="en-US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「整合住宅補貼資源實施方案」之低收入戶及中低收入戶清冊，查調是否持有住宅</a:t>
            </a:r>
            <a:endParaRPr lang="en-US" altLang="zh-TW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752603" y="1993558"/>
            <a:ext cx="3016333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138659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提供</a:t>
            </a:r>
            <a:r>
              <a:rPr lang="zh-TW" altLang="en-US" b="1" u="sng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沒有房屋</a:t>
            </a:r>
            <a:r>
              <a:rPr lang="zh-TW" altLang="en-US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之低收入戶及中低收入戶清冊</a:t>
            </a:r>
            <a:endParaRPr lang="en-US" altLang="zh-TW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557652" y="4321122"/>
            <a:ext cx="3016333" cy="17543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138659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提供</a:t>
            </a:r>
            <a:r>
              <a:rPr lang="zh-TW" altLang="en-US" b="1" u="sng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未申請</a:t>
            </a:r>
            <a:r>
              <a:rPr lang="zh-TW" altLang="en-US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「整合住宅補貼資源實施方案」且</a:t>
            </a:r>
            <a:r>
              <a:rPr lang="zh-TW" altLang="en-US" b="1" u="sng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沒有房屋</a:t>
            </a:r>
            <a:r>
              <a:rPr lang="zh-TW" altLang="en-US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之低收入戶及中低收入戶清冊</a:t>
            </a:r>
            <a:r>
              <a:rPr lang="en-US" altLang="zh-TW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分縣市</a:t>
            </a:r>
            <a:r>
              <a:rPr lang="en-US" altLang="zh-TW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327076" y="1197912"/>
            <a:ext cx="3016333" cy="17543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138659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提供</a:t>
            </a:r>
            <a:r>
              <a:rPr lang="zh-TW" altLang="en-US" b="1" u="sng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未申請</a:t>
            </a:r>
            <a:r>
              <a:rPr lang="zh-TW" altLang="en-US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「整合住宅補貼資源實施方案」且</a:t>
            </a:r>
            <a:r>
              <a:rPr lang="zh-TW" altLang="en-US" b="1" u="sng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沒有房屋</a:t>
            </a:r>
            <a:r>
              <a:rPr lang="zh-TW" altLang="en-US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之低收入戶及中低收入戶清冊</a:t>
            </a:r>
            <a:r>
              <a:rPr lang="en-US" altLang="zh-TW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分村里</a:t>
            </a:r>
            <a:r>
              <a:rPr lang="en-US" altLang="zh-TW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138455" y="4309247"/>
            <a:ext cx="3016333" cy="13388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138659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逐一詢問經濟弱勢民眾是否有意願申請？</a:t>
            </a:r>
            <a:endParaRPr lang="en-US" altLang="zh-TW" b="1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 algn="ctr" defTabSz="138659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有意願者，協助其線上申請。</a:t>
            </a:r>
            <a:endParaRPr lang="en-US" altLang="zh-TW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13594" y="1189903"/>
            <a:ext cx="675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911766" y="6106288"/>
            <a:ext cx="675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764317" y="1463036"/>
            <a:ext cx="675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545615" y="6094413"/>
            <a:ext cx="675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421916" y="2484314"/>
            <a:ext cx="675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143838" y="5708465"/>
            <a:ext cx="675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1491478" y="5708465"/>
            <a:ext cx="675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5"/>
          <p:cNvGrpSpPr/>
          <p:nvPr/>
        </p:nvGrpSpPr>
        <p:grpSpPr>
          <a:xfrm>
            <a:off x="0" y="338985"/>
            <a:ext cx="12190413" cy="801306"/>
            <a:chOff x="0" y="338985"/>
            <a:chExt cx="9144000" cy="801305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6D5BF626-B0D5-4AD2-A39D-80E5FE4AA20A}"/>
                </a:ext>
              </a:extLst>
            </p:cNvPr>
            <p:cNvSpPr/>
            <p:nvPr/>
          </p:nvSpPr>
          <p:spPr>
            <a:xfrm>
              <a:off x="0" y="338985"/>
              <a:ext cx="9144000" cy="583904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2266724" algn="ctr" defTabSz="12190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5300" b="1" kern="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3" name="群組 25"/>
            <p:cNvGrpSpPr/>
            <p:nvPr/>
          </p:nvGrpSpPr>
          <p:grpSpPr>
            <a:xfrm>
              <a:off x="6786060" y="632460"/>
              <a:ext cx="2357940" cy="507830"/>
              <a:chOff x="6786060" y="632460"/>
              <a:chExt cx="2357940" cy="507830"/>
            </a:xfrm>
          </p:grpSpPr>
          <p:grpSp>
            <p:nvGrpSpPr>
              <p:cNvPr id="4" name="群組 27"/>
              <p:cNvGrpSpPr/>
              <p:nvPr/>
            </p:nvGrpSpPr>
            <p:grpSpPr>
              <a:xfrm>
                <a:off x="6786060" y="632460"/>
                <a:ext cx="2357940" cy="507830"/>
                <a:chOff x="6786060" y="632460"/>
                <a:chExt cx="2357940" cy="507830"/>
              </a:xfrm>
            </p:grpSpPr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xmlns="" id="{6D5BF626-B0D5-4AD2-A39D-80E5FE4AA20A}"/>
                    </a:ext>
                  </a:extLst>
                </p:cNvPr>
                <p:cNvSpPr/>
                <p:nvPr/>
              </p:nvSpPr>
              <p:spPr>
                <a:xfrm>
                  <a:off x="6786060" y="708453"/>
                  <a:ext cx="2357940" cy="90000"/>
                </a:xfrm>
                <a:prstGeom prst="rect">
                  <a:avLst/>
                </a:prstGeom>
                <a:gradFill flip="none" rotWithShape="1">
                  <a:gsLst>
                    <a:gs pos="81000">
                      <a:srgbClr val="D7E2DC"/>
                    </a:gs>
                    <a:gs pos="16000">
                      <a:srgbClr val="D7E2DC">
                        <a:alpha val="0"/>
                      </a:srgbClr>
                    </a:gs>
                    <a:gs pos="51000">
                      <a:srgbClr val="D7E2DC"/>
                    </a:gs>
                  </a:gsLst>
                  <a:lin ang="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2266724" algn="ctr" defTabSz="1219078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TW" altLang="en-US" sz="5300" b="1" kern="0" dirty="0">
                    <a:solidFill>
                      <a:schemeClr val="accent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xmlns="" id="{6D5BF626-B0D5-4AD2-A39D-80E5FE4AA20A}"/>
                    </a:ext>
                  </a:extLst>
                </p:cNvPr>
                <p:cNvSpPr/>
                <p:nvPr/>
              </p:nvSpPr>
              <p:spPr>
                <a:xfrm rot="16200000">
                  <a:off x="8097729" y="787580"/>
                  <a:ext cx="180000" cy="90617"/>
                </a:xfrm>
                <a:prstGeom prst="rect">
                  <a:avLst/>
                </a:prstGeom>
                <a:solidFill>
                  <a:srgbClr val="D7E2D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2266724" algn="ctr" defTabSz="1219078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TW" altLang="en-US" sz="5300" b="1" kern="0" dirty="0">
                    <a:solidFill>
                      <a:schemeClr val="accent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文字方塊 12"/>
                <p:cNvSpPr txBox="1"/>
                <p:nvPr/>
              </p:nvSpPr>
              <p:spPr>
                <a:xfrm>
                  <a:off x="8031480" y="632460"/>
                  <a:ext cx="1062449" cy="507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700" dirty="0">
                      <a:solidFill>
                        <a:srgbClr val="D7E2DC"/>
                      </a:solidFill>
                      <a:latin typeface="Britannic Bold" panose="020B0903060703020204" pitchFamily="34" charset="0"/>
                    </a:rPr>
                    <a:t>Taiwan</a:t>
                  </a:r>
                  <a:endParaRPr lang="zh-TW" altLang="en-US" sz="2700" dirty="0">
                    <a:solidFill>
                      <a:srgbClr val="D7E2DC"/>
                    </a:solidFill>
                    <a:latin typeface="Britannic Bold" panose="020B0903060703020204" pitchFamily="34" charset="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>
                <a:off x="8396830" y="726761"/>
                <a:ext cx="54000" cy="54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19" name="矩形 18"/>
          <p:cNvSpPr/>
          <p:nvPr/>
        </p:nvSpPr>
        <p:spPr>
          <a:xfrm>
            <a:off x="4535819" y="338551"/>
            <a:ext cx="3118779" cy="553986"/>
          </a:xfrm>
          <a:prstGeom prst="rect">
            <a:avLst/>
          </a:prstGeom>
          <a:noFill/>
        </p:spPr>
        <p:txBody>
          <a:bodyPr wrap="none" lIns="121908" tIns="60954" rIns="121908" bIns="60954">
            <a:spAutoFit/>
          </a:bodyPr>
          <a:lstStyle/>
          <a:p>
            <a:pPr algn="ctr" defTabSz="914309">
              <a:defRPr/>
            </a:pPr>
            <a:r>
              <a:rPr lang="zh-TW" altLang="en-US" sz="2800" b="1" dirty="0" smtClean="0">
                <a:solidFill>
                  <a:schemeClr val="bg1"/>
                </a:solidFill>
                <a:effectLst>
                  <a:outerShdw blurRad="139700" dir="15000000" sy="30000" kx="-1800000" algn="bl" rotWithShape="0">
                    <a:prstClr val="black">
                      <a:alpha val="21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ontserrat" charset="0"/>
              </a:rPr>
              <a:t>公私協力廣為宣傳</a:t>
            </a:r>
            <a:endParaRPr lang="zh-TW" altLang="en-US" sz="2800" b="1" dirty="0">
              <a:solidFill>
                <a:schemeClr val="bg1"/>
              </a:solidFill>
              <a:effectLst>
                <a:outerShdw blurRad="139700" dir="15000000" sy="30000" kx="-1800000" algn="bl" rotWithShape="0">
                  <a:prstClr val="black">
                    <a:alpha val="21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ontserrat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A50E1-F1EF-490A-9A42-82B5FFBDDB17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sp>
        <p:nvSpPr>
          <p:cNvPr id="22" name="圓角矩形 21"/>
          <p:cNvSpPr/>
          <p:nvPr/>
        </p:nvSpPr>
        <p:spPr>
          <a:xfrm>
            <a:off x="178127" y="1104405"/>
            <a:ext cx="6211098" cy="641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追蹤營建署好康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  <a:hlinkClick r:id="rId3"/>
              </a:rPr>
              <a:t>報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FB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粉絲團，隨時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掌握最新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資訊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1" name="圖片 30" descr="300億元中央擴大租金補貼專案_請大家告訴大家篇v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127" y="4183922"/>
            <a:ext cx="2244064" cy="2241908"/>
          </a:xfrm>
          <a:prstGeom prst="rect">
            <a:avLst/>
          </a:prstGeom>
        </p:spPr>
      </p:pic>
      <p:pic>
        <p:nvPicPr>
          <p:cNvPr id="32" name="圖片 31" descr="300億元中央擴大租金補貼專案-母親節篇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0283" y="1942014"/>
            <a:ext cx="2241908" cy="2241908"/>
          </a:xfrm>
          <a:prstGeom prst="rect">
            <a:avLst/>
          </a:prstGeom>
        </p:spPr>
      </p:pic>
      <p:pic>
        <p:nvPicPr>
          <p:cNvPr id="33" name="圖片 32" descr="300億元中央擴大租金補貼專案-初入社會單身青年篇V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2191" y="1942014"/>
            <a:ext cx="2241908" cy="2241908"/>
          </a:xfrm>
          <a:prstGeom prst="rect">
            <a:avLst/>
          </a:prstGeom>
        </p:spPr>
      </p:pic>
      <p:pic>
        <p:nvPicPr>
          <p:cNvPr id="34" name="圖片 33" descr="300億元中央擴大租金補貼專案-專案概述篇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66948" y="1960840"/>
            <a:ext cx="2241908" cy="224190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311" y="4183922"/>
            <a:ext cx="2249120" cy="224912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191" y="4183922"/>
            <a:ext cx="2249120" cy="2249120"/>
          </a:xfrm>
          <a:prstGeom prst="rect">
            <a:avLst/>
          </a:prstGeom>
        </p:spPr>
      </p:pic>
      <p:sp>
        <p:nvSpPr>
          <p:cNvPr id="26" name="圓角矩形 25"/>
          <p:cNvSpPr/>
          <p:nvPr/>
        </p:nvSpPr>
        <p:spPr>
          <a:xfrm>
            <a:off x="7806216" y="1116280"/>
            <a:ext cx="3109335" cy="629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圖卡懶人包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1" name="圖片 20" descr="懶人包_1_1.jpg">
            <a:hlinkClick r:id="rId10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85806" y="1949926"/>
            <a:ext cx="4511834" cy="45118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線單箭頭接點 19"/>
          <p:cNvCxnSpPr/>
          <p:nvPr/>
        </p:nvCxnSpPr>
        <p:spPr>
          <a:xfrm flipH="1">
            <a:off x="7586501" y="6222442"/>
            <a:ext cx="76367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群組 5"/>
          <p:cNvGrpSpPr/>
          <p:nvPr/>
        </p:nvGrpSpPr>
        <p:grpSpPr>
          <a:xfrm>
            <a:off x="0" y="338985"/>
            <a:ext cx="12190413" cy="801306"/>
            <a:chOff x="0" y="338985"/>
            <a:chExt cx="9144000" cy="801305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6D5BF626-B0D5-4AD2-A39D-80E5FE4AA20A}"/>
                </a:ext>
              </a:extLst>
            </p:cNvPr>
            <p:cNvSpPr/>
            <p:nvPr/>
          </p:nvSpPr>
          <p:spPr>
            <a:xfrm>
              <a:off x="0" y="338985"/>
              <a:ext cx="9144000" cy="583904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2266724" algn="ctr" defTabSz="12190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5300" b="1" kern="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3" name="群組 25"/>
            <p:cNvGrpSpPr/>
            <p:nvPr/>
          </p:nvGrpSpPr>
          <p:grpSpPr>
            <a:xfrm>
              <a:off x="6786060" y="632460"/>
              <a:ext cx="2357940" cy="507830"/>
              <a:chOff x="6786060" y="632460"/>
              <a:chExt cx="2357940" cy="507830"/>
            </a:xfrm>
          </p:grpSpPr>
          <p:grpSp>
            <p:nvGrpSpPr>
              <p:cNvPr id="4" name="群組 27"/>
              <p:cNvGrpSpPr/>
              <p:nvPr/>
            </p:nvGrpSpPr>
            <p:grpSpPr>
              <a:xfrm>
                <a:off x="6786060" y="632460"/>
                <a:ext cx="2357940" cy="507830"/>
                <a:chOff x="6786060" y="632460"/>
                <a:chExt cx="2357940" cy="507830"/>
              </a:xfrm>
            </p:grpSpPr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xmlns="" id="{6D5BF626-B0D5-4AD2-A39D-80E5FE4AA20A}"/>
                    </a:ext>
                  </a:extLst>
                </p:cNvPr>
                <p:cNvSpPr/>
                <p:nvPr/>
              </p:nvSpPr>
              <p:spPr>
                <a:xfrm>
                  <a:off x="6786060" y="708453"/>
                  <a:ext cx="2357940" cy="90000"/>
                </a:xfrm>
                <a:prstGeom prst="rect">
                  <a:avLst/>
                </a:prstGeom>
                <a:gradFill flip="none" rotWithShape="1">
                  <a:gsLst>
                    <a:gs pos="81000">
                      <a:srgbClr val="D7E2DC"/>
                    </a:gs>
                    <a:gs pos="16000">
                      <a:srgbClr val="D7E2DC">
                        <a:alpha val="0"/>
                      </a:srgbClr>
                    </a:gs>
                    <a:gs pos="51000">
                      <a:srgbClr val="D7E2DC"/>
                    </a:gs>
                  </a:gsLst>
                  <a:lin ang="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2266724" algn="ctr" defTabSz="1219078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TW" altLang="en-US" sz="5300" b="1" kern="0" dirty="0">
                    <a:solidFill>
                      <a:schemeClr val="accent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xmlns="" id="{6D5BF626-B0D5-4AD2-A39D-80E5FE4AA20A}"/>
                    </a:ext>
                  </a:extLst>
                </p:cNvPr>
                <p:cNvSpPr/>
                <p:nvPr/>
              </p:nvSpPr>
              <p:spPr>
                <a:xfrm rot="16200000">
                  <a:off x="8097729" y="787580"/>
                  <a:ext cx="180000" cy="90617"/>
                </a:xfrm>
                <a:prstGeom prst="rect">
                  <a:avLst/>
                </a:prstGeom>
                <a:solidFill>
                  <a:srgbClr val="D7E2D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2266724" algn="ctr" defTabSz="1219078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TW" altLang="en-US" sz="5300" b="1" kern="0" dirty="0">
                    <a:solidFill>
                      <a:schemeClr val="accent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文字方塊 12"/>
                <p:cNvSpPr txBox="1"/>
                <p:nvPr/>
              </p:nvSpPr>
              <p:spPr>
                <a:xfrm>
                  <a:off x="8031480" y="632460"/>
                  <a:ext cx="1062449" cy="507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700" dirty="0">
                      <a:solidFill>
                        <a:srgbClr val="D7E2DC"/>
                      </a:solidFill>
                      <a:latin typeface="Britannic Bold" panose="020B0903060703020204" pitchFamily="34" charset="0"/>
                    </a:rPr>
                    <a:t>Taiwan</a:t>
                  </a:r>
                  <a:endParaRPr lang="zh-TW" altLang="en-US" sz="2700" dirty="0">
                    <a:solidFill>
                      <a:srgbClr val="D7E2DC"/>
                    </a:solidFill>
                    <a:latin typeface="Britannic Bold" panose="020B0903060703020204" pitchFamily="34" charset="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>
                <a:off x="8396830" y="726761"/>
                <a:ext cx="54000" cy="54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19" name="矩形 18"/>
          <p:cNvSpPr/>
          <p:nvPr/>
        </p:nvSpPr>
        <p:spPr>
          <a:xfrm>
            <a:off x="4535819" y="338551"/>
            <a:ext cx="3118779" cy="553986"/>
          </a:xfrm>
          <a:prstGeom prst="rect">
            <a:avLst/>
          </a:prstGeom>
          <a:noFill/>
        </p:spPr>
        <p:txBody>
          <a:bodyPr wrap="none" lIns="121908" tIns="60954" rIns="121908" bIns="60954">
            <a:spAutoFit/>
          </a:bodyPr>
          <a:lstStyle/>
          <a:p>
            <a:pPr algn="ctr" defTabSz="914309">
              <a:defRPr/>
            </a:pPr>
            <a:r>
              <a:rPr lang="zh-TW" altLang="en-US" sz="2800" b="1" dirty="0" smtClean="0">
                <a:solidFill>
                  <a:schemeClr val="bg1"/>
                </a:solidFill>
                <a:effectLst>
                  <a:outerShdw blurRad="139700" dir="15000000" sy="30000" kx="-1800000" algn="bl" rotWithShape="0">
                    <a:prstClr val="black">
                      <a:alpha val="21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ontserrat" charset="0"/>
              </a:rPr>
              <a:t>公私協力廣為宣傳</a:t>
            </a:r>
            <a:endParaRPr lang="zh-TW" altLang="en-US" sz="2800" b="1" dirty="0">
              <a:solidFill>
                <a:schemeClr val="bg1"/>
              </a:solidFill>
              <a:effectLst>
                <a:outerShdw blurRad="139700" dir="15000000" sy="30000" kx="-1800000" algn="bl" rotWithShape="0">
                  <a:prstClr val="black">
                    <a:alpha val="21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ontserrat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A50E1-F1EF-490A-9A42-82B5FFBDDB17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  <p:sp>
        <p:nvSpPr>
          <p:cNvPr id="23" name="圓角矩形 22"/>
          <p:cNvSpPr/>
          <p:nvPr/>
        </p:nvSpPr>
        <p:spPr>
          <a:xfrm>
            <a:off x="217565" y="1116279"/>
            <a:ext cx="3109335" cy="629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張貼冠名海報聯合宣傳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17565" y="6396335"/>
            <a:ext cx="32624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會後可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向本署索取電子檔冠名宣傳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4553206" y="1104404"/>
            <a:ext cx="6221623" cy="641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上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300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億元中央擴大租金補貼專區看更多資訊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7" name="圖片 26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8756"/>
          <a:stretch/>
        </p:blipFill>
        <p:spPr>
          <a:xfrm>
            <a:off x="4525212" y="1856156"/>
            <a:ext cx="3755654" cy="2803607"/>
          </a:xfrm>
          <a:prstGeom prst="rect">
            <a:avLst/>
          </a:prstGeom>
        </p:spPr>
      </p:pic>
      <p:pic>
        <p:nvPicPr>
          <p:cNvPr id="28" name="圖片 27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65" y="3794924"/>
            <a:ext cx="3842794" cy="2770687"/>
          </a:xfrm>
          <a:prstGeom prst="rect">
            <a:avLst/>
          </a:prstGeom>
        </p:spPr>
      </p:pic>
      <p:sp>
        <p:nvSpPr>
          <p:cNvPr id="29" name="框架 28"/>
          <p:cNvSpPr/>
          <p:nvPr/>
        </p:nvSpPr>
        <p:spPr>
          <a:xfrm>
            <a:off x="9577071" y="3794924"/>
            <a:ext cx="1278076" cy="947898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8595519" y="2499684"/>
            <a:ext cx="3234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歡迎多加利用資格檢核及補貼金額試算功能</a:t>
            </a:r>
            <a:endParaRPr lang="zh-TW" altLang="en-US" sz="2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6" name="直線單箭頭接點 15"/>
          <p:cNvCxnSpPr>
            <a:stCxn id="29" idx="0"/>
            <a:endCxn id="14" idx="2"/>
          </p:cNvCxnSpPr>
          <p:nvPr/>
        </p:nvCxnSpPr>
        <p:spPr>
          <a:xfrm flipH="1" flipV="1">
            <a:off x="10212653" y="3330681"/>
            <a:ext cx="3456" cy="464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甜甜圈 16"/>
          <p:cNvSpPr/>
          <p:nvPr/>
        </p:nvSpPr>
        <p:spPr>
          <a:xfrm>
            <a:off x="8280866" y="5586884"/>
            <a:ext cx="3726914" cy="1271116"/>
          </a:xfrm>
          <a:prstGeom prst="donut">
            <a:avLst>
              <a:gd name="adj" fmla="val 75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4553206" y="5171385"/>
            <a:ext cx="32342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檢附文件、申請資格、問與答詳細資訊都能事先查閱</a:t>
            </a:r>
            <a:endParaRPr lang="en-US" altLang="zh-TW" sz="20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進一步資訊可打諮詢專線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02-77298003</a:t>
            </a:r>
            <a:endParaRPr lang="zh-TW" altLang="en-US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5" name="圖片 24" descr="111年度中央擴大租金補貼_海報(改)530x770mm_ol_v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9487" y="1828799"/>
            <a:ext cx="3044821" cy="44228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3678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5"/>
          <p:cNvGrpSpPr/>
          <p:nvPr/>
        </p:nvGrpSpPr>
        <p:grpSpPr>
          <a:xfrm>
            <a:off x="0" y="338985"/>
            <a:ext cx="12190413" cy="801306"/>
            <a:chOff x="0" y="338985"/>
            <a:chExt cx="9144000" cy="801305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6D5BF626-B0D5-4AD2-A39D-80E5FE4AA20A}"/>
                </a:ext>
              </a:extLst>
            </p:cNvPr>
            <p:cNvSpPr/>
            <p:nvPr/>
          </p:nvSpPr>
          <p:spPr>
            <a:xfrm>
              <a:off x="0" y="338985"/>
              <a:ext cx="9144000" cy="583904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2266724" algn="ctr" defTabSz="12190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5300" b="1" kern="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3" name="群組 25"/>
            <p:cNvGrpSpPr/>
            <p:nvPr/>
          </p:nvGrpSpPr>
          <p:grpSpPr>
            <a:xfrm>
              <a:off x="6786060" y="632460"/>
              <a:ext cx="2357940" cy="507830"/>
              <a:chOff x="6786060" y="632460"/>
              <a:chExt cx="2357940" cy="507830"/>
            </a:xfrm>
          </p:grpSpPr>
          <p:grpSp>
            <p:nvGrpSpPr>
              <p:cNvPr id="4" name="群組 27"/>
              <p:cNvGrpSpPr/>
              <p:nvPr/>
            </p:nvGrpSpPr>
            <p:grpSpPr>
              <a:xfrm>
                <a:off x="6786060" y="632460"/>
                <a:ext cx="2357940" cy="507830"/>
                <a:chOff x="6786060" y="632460"/>
                <a:chExt cx="2357940" cy="507830"/>
              </a:xfrm>
            </p:grpSpPr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xmlns="" id="{6D5BF626-B0D5-4AD2-A39D-80E5FE4AA20A}"/>
                    </a:ext>
                  </a:extLst>
                </p:cNvPr>
                <p:cNvSpPr/>
                <p:nvPr/>
              </p:nvSpPr>
              <p:spPr>
                <a:xfrm>
                  <a:off x="6786060" y="708453"/>
                  <a:ext cx="2357940" cy="90000"/>
                </a:xfrm>
                <a:prstGeom prst="rect">
                  <a:avLst/>
                </a:prstGeom>
                <a:gradFill flip="none" rotWithShape="1">
                  <a:gsLst>
                    <a:gs pos="81000">
                      <a:srgbClr val="D7E2DC"/>
                    </a:gs>
                    <a:gs pos="16000">
                      <a:srgbClr val="D7E2DC">
                        <a:alpha val="0"/>
                      </a:srgbClr>
                    </a:gs>
                    <a:gs pos="51000">
                      <a:srgbClr val="D7E2DC"/>
                    </a:gs>
                  </a:gsLst>
                  <a:lin ang="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2266724" algn="ctr" defTabSz="1219078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TW" altLang="en-US" sz="5300" b="1" kern="0" dirty="0">
                    <a:solidFill>
                      <a:schemeClr val="accent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xmlns="" id="{6D5BF626-B0D5-4AD2-A39D-80E5FE4AA20A}"/>
                    </a:ext>
                  </a:extLst>
                </p:cNvPr>
                <p:cNvSpPr/>
                <p:nvPr/>
              </p:nvSpPr>
              <p:spPr>
                <a:xfrm rot="16200000">
                  <a:off x="8097729" y="787580"/>
                  <a:ext cx="180000" cy="90617"/>
                </a:xfrm>
                <a:prstGeom prst="rect">
                  <a:avLst/>
                </a:prstGeom>
                <a:solidFill>
                  <a:srgbClr val="D7E2D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2266724" algn="ctr" defTabSz="1219078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TW" altLang="en-US" sz="5300" b="1" kern="0" dirty="0">
                    <a:solidFill>
                      <a:schemeClr val="accent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文字方塊 12"/>
                <p:cNvSpPr txBox="1"/>
                <p:nvPr/>
              </p:nvSpPr>
              <p:spPr>
                <a:xfrm>
                  <a:off x="8031480" y="632460"/>
                  <a:ext cx="1062449" cy="507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700" dirty="0">
                      <a:solidFill>
                        <a:srgbClr val="D7E2DC"/>
                      </a:solidFill>
                      <a:latin typeface="Britannic Bold" panose="020B0903060703020204" pitchFamily="34" charset="0"/>
                    </a:rPr>
                    <a:t>Taiwan</a:t>
                  </a:r>
                  <a:endParaRPr lang="zh-TW" altLang="en-US" sz="2700" dirty="0">
                    <a:solidFill>
                      <a:srgbClr val="D7E2DC"/>
                    </a:solidFill>
                    <a:latin typeface="Britannic Bold" panose="020B0903060703020204" pitchFamily="34" charset="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>
                <a:off x="8396830" y="726761"/>
                <a:ext cx="54000" cy="54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19" name="矩形 18"/>
          <p:cNvSpPr/>
          <p:nvPr/>
        </p:nvSpPr>
        <p:spPr>
          <a:xfrm>
            <a:off x="4946443" y="338551"/>
            <a:ext cx="3118778" cy="553986"/>
          </a:xfrm>
          <a:prstGeom prst="rect">
            <a:avLst/>
          </a:prstGeom>
          <a:noFill/>
        </p:spPr>
        <p:txBody>
          <a:bodyPr wrap="none" lIns="121908" tIns="60954" rIns="121908" bIns="60954">
            <a:spAutoFit/>
          </a:bodyPr>
          <a:lstStyle/>
          <a:p>
            <a:pPr algn="ctr" defTabSz="914309">
              <a:defRPr/>
            </a:pPr>
            <a:r>
              <a:rPr lang="zh-TW" altLang="en-US" sz="2800" b="1" dirty="0" smtClean="0">
                <a:solidFill>
                  <a:schemeClr val="bg1"/>
                </a:solidFill>
                <a:effectLst>
                  <a:outerShdw blurRad="139700" dir="15000000" sy="30000" kx="-1800000" algn="bl" rotWithShape="0">
                    <a:prstClr val="black">
                      <a:alpha val="21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ontserrat" charset="0"/>
              </a:rPr>
              <a:t>房東享稅優免疑慮</a:t>
            </a:r>
            <a:endParaRPr lang="zh-TW" altLang="en-US" sz="2800" b="1" dirty="0">
              <a:solidFill>
                <a:schemeClr val="bg1"/>
              </a:solidFill>
              <a:effectLst>
                <a:outerShdw blurRad="139700" dir="15000000" sy="30000" kx="-1800000" algn="bl" rotWithShape="0">
                  <a:prstClr val="black">
                    <a:alpha val="21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ontserrat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88557" y="1184493"/>
            <a:ext cx="8358995" cy="984873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algn="ctr"/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房東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成為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公益</a:t>
            </a: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出租人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！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享有</a:t>
            </a:r>
            <a:r>
              <a:rPr lang="zh-TW" altLang="en-US" sz="2800" b="1" u="sng" dirty="0">
                <a:latin typeface="微軟正黑體" pitchFamily="34" charset="-120"/>
                <a:ea typeface="微軟正黑體" pitchFamily="34" charset="-120"/>
              </a:rPr>
              <a:t>綜合所得稅、房屋稅、地價稅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等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種稅賦優惠。</a:t>
            </a:r>
          </a:p>
        </p:txBody>
      </p:sp>
      <p:pic>
        <p:nvPicPr>
          <p:cNvPr id="35" name="圖片 34" descr="VI-定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7" y="2562802"/>
            <a:ext cx="2395679" cy="1428020"/>
          </a:xfrm>
          <a:prstGeom prst="rect">
            <a:avLst/>
          </a:prstGeom>
        </p:spPr>
      </p:pic>
      <p:graphicFrame>
        <p:nvGraphicFramePr>
          <p:cNvPr id="37" name="資料庫圖表 36"/>
          <p:cNvGraphicFramePr/>
          <p:nvPr/>
        </p:nvGraphicFramePr>
        <p:xfrm>
          <a:off x="998694" y="2504043"/>
          <a:ext cx="6788080" cy="4353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38" name="直線接點 37">
            <a:extLst>
              <a:ext uri="{FF2B5EF4-FFF2-40B4-BE49-F238E27FC236}">
                <a16:creationId xmlns:a16="http://schemas.microsoft.com/office/drawing/2014/main" xmlns="" id="{CEA34D5A-5E08-4A7E-957F-53FBFBDC0C45}"/>
              </a:ext>
            </a:extLst>
          </p:cNvPr>
          <p:cNvCxnSpPr>
            <a:cxnSpLocks/>
          </p:cNvCxnSpPr>
          <p:nvPr/>
        </p:nvCxnSpPr>
        <p:spPr>
          <a:xfrm flipH="1">
            <a:off x="5289838" y="2719410"/>
            <a:ext cx="522092" cy="375601"/>
          </a:xfrm>
          <a:prstGeom prst="line">
            <a:avLst/>
          </a:prstGeom>
          <a:solidFill>
            <a:srgbClr val="F09252"/>
          </a:solidFill>
          <a:ln w="57150" cap="flat">
            <a:solidFill>
              <a:srgbClr val="FE9D5A"/>
            </a:solidFill>
            <a:prstDash val="solid"/>
            <a:miter lim="800000"/>
            <a:headEnd/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20399999"/>
            </a:camera>
            <a:lightRig rig="threePt" dir="t"/>
          </a:scene3d>
        </p:spPr>
      </p:cxnSp>
      <p:sp>
        <p:nvSpPr>
          <p:cNvPr id="42" name="矩形 41"/>
          <p:cNvSpPr/>
          <p:nvPr/>
        </p:nvSpPr>
        <p:spPr>
          <a:xfrm>
            <a:off x="5964310" y="2760645"/>
            <a:ext cx="3607202" cy="738652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每屋每月租金收入免稅額最高</a:t>
            </a:r>
            <a:r>
              <a:rPr lang="en-US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r>
              <a:rPr lang="en-US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5,000</a:t>
            </a:r>
            <a:r>
              <a:rPr lang="zh-TW" altLang="en-US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元</a:t>
            </a:r>
          </a:p>
        </p:txBody>
      </p:sp>
      <p:sp>
        <p:nvSpPr>
          <p:cNvPr id="43" name="矩形 42"/>
          <p:cNvSpPr/>
          <p:nvPr/>
        </p:nvSpPr>
        <p:spPr>
          <a:xfrm>
            <a:off x="6616645" y="5352003"/>
            <a:ext cx="2552450" cy="738652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同自用住宅用地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稅率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2 ‰</a:t>
            </a:r>
            <a:endParaRPr lang="zh-TW" altLang="en-US" sz="20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xmlns="" id="{CEA34D5A-5E08-4A7E-957F-53FBFBDC0C45}"/>
              </a:ext>
            </a:extLst>
          </p:cNvPr>
          <p:cNvCxnSpPr>
            <a:cxnSpLocks/>
          </p:cNvCxnSpPr>
          <p:nvPr/>
        </p:nvCxnSpPr>
        <p:spPr>
          <a:xfrm flipH="1" flipV="1">
            <a:off x="6421198" y="4980119"/>
            <a:ext cx="630595" cy="156940"/>
          </a:xfrm>
          <a:prstGeom prst="line">
            <a:avLst/>
          </a:prstGeom>
          <a:solidFill>
            <a:srgbClr val="F09252"/>
          </a:solidFill>
          <a:ln w="57150" cap="flat">
            <a:solidFill>
              <a:srgbClr val="FE9D5A"/>
            </a:solidFill>
            <a:prstDash val="solid"/>
            <a:miter lim="800000"/>
            <a:headEnd/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20399999"/>
            </a:camera>
            <a:lightRig rig="threePt" dir="t"/>
          </a:scene3d>
        </p:spPr>
      </p:cxnSp>
      <p:sp>
        <p:nvSpPr>
          <p:cNvPr id="46" name="矩形 45"/>
          <p:cNvSpPr/>
          <p:nvPr/>
        </p:nvSpPr>
        <p:spPr>
          <a:xfrm>
            <a:off x="130625" y="5076063"/>
            <a:ext cx="2558647" cy="738652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同自住住家用稅率</a:t>
            </a:r>
            <a:r>
              <a:rPr lang="en-US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1.2%</a:t>
            </a:r>
            <a:endParaRPr lang="zh-TW" altLang="en-US" sz="20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47" name="直線接點 46">
            <a:extLst>
              <a:ext uri="{FF2B5EF4-FFF2-40B4-BE49-F238E27FC236}">
                <a16:creationId xmlns:a16="http://schemas.microsoft.com/office/drawing/2014/main" xmlns="" id="{CEA34D5A-5E08-4A7E-957F-53FBFBDC0C45}"/>
              </a:ext>
            </a:extLst>
          </p:cNvPr>
          <p:cNvCxnSpPr>
            <a:cxnSpLocks/>
          </p:cNvCxnSpPr>
          <p:nvPr/>
        </p:nvCxnSpPr>
        <p:spPr>
          <a:xfrm flipV="1">
            <a:off x="1941864" y="4687760"/>
            <a:ext cx="495654" cy="512464"/>
          </a:xfrm>
          <a:prstGeom prst="line">
            <a:avLst/>
          </a:prstGeom>
          <a:solidFill>
            <a:srgbClr val="F09252"/>
          </a:solidFill>
          <a:ln w="57150" cap="flat">
            <a:solidFill>
              <a:srgbClr val="FE9D5A"/>
            </a:solidFill>
            <a:prstDash val="solid"/>
            <a:miter lim="800000"/>
            <a:headEnd/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20399999"/>
            </a:camera>
            <a:lightRig rig="threePt" dir="t"/>
          </a:scene3d>
        </p:spPr>
      </p:cxn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A50E1-F1EF-490A-9A42-82B5FFBDDB17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  <p:pic>
        <p:nvPicPr>
          <p:cNvPr id="29" name="圖片 28" descr="宣導影片s.png">
            <a:hlinkClick r:id="rId9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169094" y="5016861"/>
            <a:ext cx="2824805" cy="143348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14" r="1747" b="5087"/>
          <a:stretch/>
        </p:blipFill>
        <p:spPr>
          <a:xfrm>
            <a:off x="9169095" y="3184849"/>
            <a:ext cx="2824804" cy="162632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778" y="1051721"/>
            <a:ext cx="3622121" cy="1743337"/>
          </a:xfrm>
          <a:prstGeom prst="rect">
            <a:avLst/>
          </a:prstGeom>
        </p:spPr>
      </p:pic>
      <p:sp>
        <p:nvSpPr>
          <p:cNvPr id="30" name="框架 29"/>
          <p:cNvSpPr/>
          <p:nvPr/>
        </p:nvSpPr>
        <p:spPr>
          <a:xfrm>
            <a:off x="10018207" y="4081746"/>
            <a:ext cx="483898" cy="479330"/>
          </a:xfrm>
          <a:prstGeom prst="frame">
            <a:avLst>
              <a:gd name="adj1" fmla="val 14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3C9AD345-A872-43E3-8B52-A6625E9672DA}"/>
              </a:ext>
            </a:extLst>
          </p:cNvPr>
          <p:cNvSpPr/>
          <p:nvPr/>
        </p:nvSpPr>
        <p:spPr>
          <a:xfrm>
            <a:off x="1969582" y="459503"/>
            <a:ext cx="85044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TW" altLang="en-US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單身新婚都支持   生兒育女補助高</a:t>
            </a:r>
            <a:endParaRPr lang="en-US" altLang="zh-TW" sz="32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dist"/>
            <a:r>
              <a:rPr lang="zh-TW" altLang="en-US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房東房客雙優惠   弱勢家戶主動找 </a:t>
            </a:r>
          </a:p>
          <a:p>
            <a:pPr algn="dist"/>
            <a:endParaRPr lang="en-US" altLang="zh-TW" sz="32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dist"/>
            <a:r>
              <a:rPr lang="zh-TW" altLang="en-US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辦理戶數大加碼   補貼金額再提高</a:t>
            </a:r>
            <a:endParaRPr lang="en-US" altLang="zh-TW" sz="32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dist"/>
            <a:r>
              <a:rPr lang="zh-TW" altLang="en-US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申請程序更簡化   中央主辦直接發</a:t>
            </a:r>
            <a:endParaRPr lang="en-US" altLang="zh-TW" sz="32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dist"/>
            <a:endParaRPr lang="en-US" altLang="zh-TW" sz="32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dist"/>
            <a:r>
              <a:rPr lang="zh-TW" altLang="en-US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青年朋友要相約   社福團體要協助</a:t>
            </a:r>
            <a:endParaRPr lang="en-US" altLang="zh-TW" sz="32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dist"/>
            <a:r>
              <a:rPr lang="zh-TW" altLang="en-US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房東記得邀房客   大家一起來申請</a:t>
            </a:r>
            <a:endParaRPr lang="en-US" altLang="zh-TW" sz="32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dist"/>
            <a:endParaRPr lang="en-US" altLang="zh-TW" sz="32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43E8546B-4B5A-4366-B15C-AD6D4B82280F}"/>
              </a:ext>
            </a:extLst>
          </p:cNvPr>
          <p:cNvSpPr/>
          <p:nvPr/>
        </p:nvSpPr>
        <p:spPr>
          <a:xfrm>
            <a:off x="1969582" y="4983818"/>
            <a:ext cx="8542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TW" altLang="en-US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租屋生活更安心   政府做事讓你靠</a:t>
            </a:r>
          </a:p>
        </p:txBody>
      </p:sp>
      <p:sp>
        <p:nvSpPr>
          <p:cNvPr id="5" name="矩形 4"/>
          <p:cNvSpPr/>
          <p:nvPr/>
        </p:nvSpPr>
        <p:spPr>
          <a:xfrm>
            <a:off x="4165302" y="5853746"/>
            <a:ext cx="3570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hangingPunct="1">
              <a:spcBef>
                <a:spcPts val="1000"/>
              </a:spcBef>
            </a:pPr>
            <a:r>
              <a:rPr lang="zh-TW" altLang="en-US" sz="3200" b="1" dirty="0">
                <a:solidFill>
                  <a:srgbClr val="1E5E7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簡報結束 恭請指導</a:t>
            </a:r>
            <a:endParaRPr lang="en-US" altLang="zh-TW" sz="3200" b="1" dirty="0">
              <a:solidFill>
                <a:srgbClr val="1E5E7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936D2-02DA-41B3-B267-D19AF7B5B371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1385105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 73"/>
          <p:cNvSpPr>
            <a:spLocks noEditPoints="1"/>
          </p:cNvSpPr>
          <p:nvPr/>
        </p:nvSpPr>
        <p:spPr bwMode="auto">
          <a:xfrm>
            <a:off x="5433078" y="3630258"/>
            <a:ext cx="2053475" cy="1493326"/>
          </a:xfrm>
          <a:custGeom>
            <a:avLst/>
            <a:gdLst>
              <a:gd name="T0" fmla="*/ 508444 w 256"/>
              <a:gd name="T1" fmla="*/ 254023 h 244"/>
              <a:gd name="T2" fmla="*/ 484611 w 256"/>
              <a:gd name="T3" fmla="*/ 277838 h 244"/>
              <a:gd name="T4" fmla="*/ 468722 w 256"/>
              <a:gd name="T5" fmla="*/ 271884 h 244"/>
              <a:gd name="T6" fmla="*/ 468722 w 256"/>
              <a:gd name="T7" fmla="*/ 271884 h 244"/>
              <a:gd name="T8" fmla="*/ 254222 w 256"/>
              <a:gd name="T9" fmla="*/ 57552 h 244"/>
              <a:gd name="T10" fmla="*/ 254222 w 256"/>
              <a:gd name="T11" fmla="*/ 57552 h 244"/>
              <a:gd name="T12" fmla="*/ 254222 w 256"/>
              <a:gd name="T13" fmla="*/ 57552 h 244"/>
              <a:gd name="T14" fmla="*/ 39722 w 256"/>
              <a:gd name="T15" fmla="*/ 271884 h 244"/>
              <a:gd name="T16" fmla="*/ 39722 w 256"/>
              <a:gd name="T17" fmla="*/ 271884 h 244"/>
              <a:gd name="T18" fmla="*/ 23833 w 256"/>
              <a:gd name="T19" fmla="*/ 277838 h 244"/>
              <a:gd name="T20" fmla="*/ 0 w 256"/>
              <a:gd name="T21" fmla="*/ 254023 h 244"/>
              <a:gd name="T22" fmla="*/ 7944 w 256"/>
              <a:gd name="T23" fmla="*/ 236162 h 244"/>
              <a:gd name="T24" fmla="*/ 236347 w 256"/>
              <a:gd name="T25" fmla="*/ 7938 h 244"/>
              <a:gd name="T26" fmla="*/ 254222 w 256"/>
              <a:gd name="T27" fmla="*/ 0 h 244"/>
              <a:gd name="T28" fmla="*/ 254222 w 256"/>
              <a:gd name="T29" fmla="*/ 0 h 244"/>
              <a:gd name="T30" fmla="*/ 256208 w 256"/>
              <a:gd name="T31" fmla="*/ 0 h 244"/>
              <a:gd name="T32" fmla="*/ 256208 w 256"/>
              <a:gd name="T33" fmla="*/ 0 h 244"/>
              <a:gd name="T34" fmla="*/ 256208 w 256"/>
              <a:gd name="T35" fmla="*/ 0 h 244"/>
              <a:gd name="T36" fmla="*/ 256208 w 256"/>
              <a:gd name="T37" fmla="*/ 0 h 244"/>
              <a:gd name="T38" fmla="*/ 272097 w 256"/>
              <a:gd name="T39" fmla="*/ 7938 h 244"/>
              <a:gd name="T40" fmla="*/ 272097 w 256"/>
              <a:gd name="T41" fmla="*/ 7938 h 244"/>
              <a:gd name="T42" fmla="*/ 365444 w 256"/>
              <a:gd name="T43" fmla="*/ 101212 h 244"/>
              <a:gd name="T44" fmla="*/ 365444 w 256"/>
              <a:gd name="T45" fmla="*/ 79382 h 244"/>
              <a:gd name="T46" fmla="*/ 389277 w 256"/>
              <a:gd name="T47" fmla="*/ 55568 h 244"/>
              <a:gd name="T48" fmla="*/ 413111 w 256"/>
              <a:gd name="T49" fmla="*/ 79382 h 244"/>
              <a:gd name="T50" fmla="*/ 413111 w 256"/>
              <a:gd name="T51" fmla="*/ 148842 h 244"/>
              <a:gd name="T52" fmla="*/ 502486 w 256"/>
              <a:gd name="T53" fmla="*/ 238147 h 244"/>
              <a:gd name="T54" fmla="*/ 502486 w 256"/>
              <a:gd name="T55" fmla="*/ 238147 h 244"/>
              <a:gd name="T56" fmla="*/ 508444 w 256"/>
              <a:gd name="T57" fmla="*/ 254023 h 244"/>
              <a:gd name="T58" fmla="*/ 460777 w 256"/>
              <a:gd name="T59" fmla="*/ 293714 h 244"/>
              <a:gd name="T60" fmla="*/ 460777 w 256"/>
              <a:gd name="T61" fmla="*/ 365159 h 244"/>
              <a:gd name="T62" fmla="*/ 460777 w 256"/>
              <a:gd name="T63" fmla="*/ 396911 h 244"/>
              <a:gd name="T64" fmla="*/ 460777 w 256"/>
              <a:gd name="T65" fmla="*/ 460417 h 244"/>
              <a:gd name="T66" fmla="*/ 436944 w 256"/>
              <a:gd name="T67" fmla="*/ 484232 h 244"/>
              <a:gd name="T68" fmla="*/ 389277 w 256"/>
              <a:gd name="T69" fmla="*/ 484232 h 244"/>
              <a:gd name="T70" fmla="*/ 389277 w 256"/>
              <a:gd name="T71" fmla="*/ 293714 h 244"/>
              <a:gd name="T72" fmla="*/ 293944 w 256"/>
              <a:gd name="T73" fmla="*/ 293714 h 244"/>
              <a:gd name="T74" fmla="*/ 293944 w 256"/>
              <a:gd name="T75" fmla="*/ 484232 h 244"/>
              <a:gd name="T76" fmla="*/ 71500 w 256"/>
              <a:gd name="T77" fmla="*/ 484232 h 244"/>
              <a:gd name="T78" fmla="*/ 47667 w 256"/>
              <a:gd name="T79" fmla="*/ 460417 h 244"/>
              <a:gd name="T80" fmla="*/ 47667 w 256"/>
              <a:gd name="T81" fmla="*/ 396911 h 244"/>
              <a:gd name="T82" fmla="*/ 47667 w 256"/>
              <a:gd name="T83" fmla="*/ 365159 h 244"/>
              <a:gd name="T84" fmla="*/ 47667 w 256"/>
              <a:gd name="T85" fmla="*/ 293714 h 244"/>
              <a:gd name="T86" fmla="*/ 254222 w 256"/>
              <a:gd name="T87" fmla="*/ 87321 h 244"/>
              <a:gd name="T88" fmla="*/ 460777 w 256"/>
              <a:gd name="T89" fmla="*/ 293714 h 244"/>
              <a:gd name="T90" fmla="*/ 214500 w 256"/>
              <a:gd name="T91" fmla="*/ 293714 h 244"/>
              <a:gd name="T92" fmla="*/ 119167 w 256"/>
              <a:gd name="T93" fmla="*/ 293714 h 244"/>
              <a:gd name="T94" fmla="*/ 119167 w 256"/>
              <a:gd name="T95" fmla="*/ 388973 h 244"/>
              <a:gd name="T96" fmla="*/ 214500 w 256"/>
              <a:gd name="T97" fmla="*/ 388973 h 244"/>
              <a:gd name="T98" fmla="*/ 214500 w 256"/>
              <a:gd name="T99" fmla="*/ 293714 h 2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6" h="244">
                <a:moveTo>
                  <a:pt x="256" y="128"/>
                </a:moveTo>
                <a:cubicBezTo>
                  <a:pt x="256" y="135"/>
                  <a:pt x="251" y="140"/>
                  <a:pt x="244" y="140"/>
                </a:cubicBezTo>
                <a:cubicBezTo>
                  <a:pt x="241" y="140"/>
                  <a:pt x="238" y="139"/>
                  <a:pt x="236" y="137"/>
                </a:cubicBezTo>
                <a:cubicBezTo>
                  <a:pt x="236" y="137"/>
                  <a:pt x="236" y="137"/>
                  <a:pt x="236" y="137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20" y="137"/>
                  <a:pt x="20" y="137"/>
                  <a:pt x="20" y="137"/>
                </a:cubicBezTo>
                <a:cubicBezTo>
                  <a:pt x="20" y="137"/>
                  <a:pt x="20" y="137"/>
                  <a:pt x="20" y="137"/>
                </a:cubicBezTo>
                <a:cubicBezTo>
                  <a:pt x="18" y="139"/>
                  <a:pt x="15" y="140"/>
                  <a:pt x="12" y="140"/>
                </a:cubicBezTo>
                <a:cubicBezTo>
                  <a:pt x="5" y="140"/>
                  <a:pt x="0" y="135"/>
                  <a:pt x="0" y="128"/>
                </a:cubicBezTo>
                <a:cubicBezTo>
                  <a:pt x="0" y="125"/>
                  <a:pt x="1" y="122"/>
                  <a:pt x="4" y="119"/>
                </a:cubicBezTo>
                <a:cubicBezTo>
                  <a:pt x="119" y="4"/>
                  <a:pt x="119" y="4"/>
                  <a:pt x="119" y="4"/>
                </a:cubicBezTo>
                <a:cubicBezTo>
                  <a:pt x="122" y="1"/>
                  <a:pt x="125" y="0"/>
                  <a:pt x="128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8" y="0"/>
                  <a:pt x="128" y="0"/>
                  <a:pt x="129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32" y="0"/>
                  <a:pt x="135" y="2"/>
                  <a:pt x="137" y="4"/>
                </a:cubicBezTo>
                <a:cubicBezTo>
                  <a:pt x="137" y="4"/>
                  <a:pt x="137" y="4"/>
                  <a:pt x="137" y="4"/>
                </a:cubicBezTo>
                <a:cubicBezTo>
                  <a:pt x="184" y="51"/>
                  <a:pt x="184" y="51"/>
                  <a:pt x="184" y="51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4" y="33"/>
                  <a:pt x="189" y="28"/>
                  <a:pt x="196" y="28"/>
                </a:cubicBezTo>
                <a:cubicBezTo>
                  <a:pt x="203" y="28"/>
                  <a:pt x="208" y="33"/>
                  <a:pt x="208" y="40"/>
                </a:cubicBezTo>
                <a:cubicBezTo>
                  <a:pt x="208" y="75"/>
                  <a:pt x="208" y="75"/>
                  <a:pt x="208" y="75"/>
                </a:cubicBezTo>
                <a:cubicBezTo>
                  <a:pt x="253" y="120"/>
                  <a:pt x="253" y="120"/>
                  <a:pt x="253" y="120"/>
                </a:cubicBezTo>
                <a:cubicBezTo>
                  <a:pt x="253" y="120"/>
                  <a:pt x="253" y="120"/>
                  <a:pt x="253" y="120"/>
                </a:cubicBezTo>
                <a:cubicBezTo>
                  <a:pt x="255" y="122"/>
                  <a:pt x="256" y="125"/>
                  <a:pt x="256" y="128"/>
                </a:cubicBezTo>
                <a:moveTo>
                  <a:pt x="232" y="148"/>
                </a:moveTo>
                <a:cubicBezTo>
                  <a:pt x="232" y="184"/>
                  <a:pt x="232" y="184"/>
                  <a:pt x="232" y="184"/>
                </a:cubicBezTo>
                <a:cubicBezTo>
                  <a:pt x="232" y="200"/>
                  <a:pt x="232" y="200"/>
                  <a:pt x="232" y="200"/>
                </a:cubicBezTo>
                <a:cubicBezTo>
                  <a:pt x="232" y="232"/>
                  <a:pt x="232" y="232"/>
                  <a:pt x="232" y="232"/>
                </a:cubicBezTo>
                <a:cubicBezTo>
                  <a:pt x="232" y="239"/>
                  <a:pt x="227" y="244"/>
                  <a:pt x="220" y="244"/>
                </a:cubicBezTo>
                <a:cubicBezTo>
                  <a:pt x="196" y="244"/>
                  <a:pt x="196" y="244"/>
                  <a:pt x="196" y="244"/>
                </a:cubicBezTo>
                <a:cubicBezTo>
                  <a:pt x="196" y="148"/>
                  <a:pt x="196" y="148"/>
                  <a:pt x="196" y="148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148" y="244"/>
                  <a:pt x="148" y="244"/>
                  <a:pt x="148" y="244"/>
                </a:cubicBezTo>
                <a:cubicBezTo>
                  <a:pt x="36" y="244"/>
                  <a:pt x="36" y="244"/>
                  <a:pt x="36" y="244"/>
                </a:cubicBezTo>
                <a:cubicBezTo>
                  <a:pt x="29" y="244"/>
                  <a:pt x="24" y="239"/>
                  <a:pt x="24" y="232"/>
                </a:cubicBezTo>
                <a:cubicBezTo>
                  <a:pt x="24" y="200"/>
                  <a:pt x="24" y="200"/>
                  <a:pt x="24" y="200"/>
                </a:cubicBezTo>
                <a:cubicBezTo>
                  <a:pt x="24" y="184"/>
                  <a:pt x="24" y="184"/>
                  <a:pt x="24" y="184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128" y="44"/>
                  <a:pt x="128" y="44"/>
                  <a:pt x="128" y="44"/>
                </a:cubicBezTo>
                <a:lnTo>
                  <a:pt x="232" y="148"/>
                </a:lnTo>
                <a:close/>
                <a:moveTo>
                  <a:pt x="108" y="148"/>
                </a:moveTo>
                <a:cubicBezTo>
                  <a:pt x="60" y="148"/>
                  <a:pt x="60" y="148"/>
                  <a:pt x="60" y="148"/>
                </a:cubicBezTo>
                <a:cubicBezTo>
                  <a:pt x="60" y="196"/>
                  <a:pt x="60" y="196"/>
                  <a:pt x="60" y="196"/>
                </a:cubicBezTo>
                <a:cubicBezTo>
                  <a:pt x="108" y="196"/>
                  <a:pt x="108" y="196"/>
                  <a:pt x="108" y="196"/>
                </a:cubicBezTo>
                <a:lnTo>
                  <a:pt x="108" y="148"/>
                </a:lnTo>
                <a:close/>
              </a:path>
            </a:pathLst>
          </a:custGeom>
          <a:solidFill>
            <a:srgbClr val="F5B2A2"/>
          </a:solidFill>
          <a:ln>
            <a:solidFill>
              <a:srgbClr val="F5B2A2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-1" y="339388"/>
            <a:ext cx="12190413" cy="796010"/>
            <a:chOff x="0" y="338985"/>
            <a:chExt cx="9144000" cy="796113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="" id="{6D5BF626-B0D5-4AD2-A39D-80E5FE4AA20A}"/>
                </a:ext>
              </a:extLst>
            </p:cNvPr>
            <p:cNvSpPr/>
            <p:nvPr/>
          </p:nvSpPr>
          <p:spPr>
            <a:xfrm>
              <a:off x="0" y="338985"/>
              <a:ext cx="9144000" cy="583904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2266724" algn="ctr" defTabSz="12190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5333" b="1" kern="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22" name="群組 21"/>
            <p:cNvGrpSpPr/>
            <p:nvPr/>
          </p:nvGrpSpPr>
          <p:grpSpPr>
            <a:xfrm>
              <a:off x="6786060" y="632460"/>
              <a:ext cx="2357940" cy="502638"/>
              <a:chOff x="6786060" y="632460"/>
              <a:chExt cx="2357940" cy="502638"/>
            </a:xfrm>
          </p:grpSpPr>
          <p:grpSp>
            <p:nvGrpSpPr>
              <p:cNvPr id="23" name="群組 22"/>
              <p:cNvGrpSpPr/>
              <p:nvPr/>
            </p:nvGrpSpPr>
            <p:grpSpPr>
              <a:xfrm>
                <a:off x="6786060" y="632460"/>
                <a:ext cx="2357940" cy="502638"/>
                <a:chOff x="6786060" y="632460"/>
                <a:chExt cx="2357940" cy="502638"/>
              </a:xfrm>
            </p:grpSpPr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xmlns="" id="{6D5BF626-B0D5-4AD2-A39D-80E5FE4AA20A}"/>
                    </a:ext>
                  </a:extLst>
                </p:cNvPr>
                <p:cNvSpPr/>
                <p:nvPr/>
              </p:nvSpPr>
              <p:spPr>
                <a:xfrm>
                  <a:off x="6786060" y="708453"/>
                  <a:ext cx="2357940" cy="90000"/>
                </a:xfrm>
                <a:prstGeom prst="rect">
                  <a:avLst/>
                </a:prstGeom>
                <a:gradFill flip="none" rotWithShape="1">
                  <a:gsLst>
                    <a:gs pos="81000">
                      <a:srgbClr val="D7E2DC"/>
                    </a:gs>
                    <a:gs pos="16000">
                      <a:srgbClr val="D7E2DC">
                        <a:alpha val="0"/>
                      </a:srgbClr>
                    </a:gs>
                    <a:gs pos="51000">
                      <a:srgbClr val="D7E2DC"/>
                    </a:gs>
                  </a:gsLst>
                  <a:lin ang="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2266724" algn="ctr" defTabSz="1219078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TW" altLang="en-US" sz="5333" b="1" kern="0" dirty="0">
                    <a:solidFill>
                      <a:schemeClr val="accent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xmlns="" id="{6D5BF626-B0D5-4AD2-A39D-80E5FE4AA20A}"/>
                    </a:ext>
                  </a:extLst>
                </p:cNvPr>
                <p:cNvSpPr/>
                <p:nvPr/>
              </p:nvSpPr>
              <p:spPr>
                <a:xfrm rot="16200000">
                  <a:off x="8097729" y="787580"/>
                  <a:ext cx="180000" cy="90617"/>
                </a:xfrm>
                <a:prstGeom prst="rect">
                  <a:avLst/>
                </a:prstGeom>
                <a:solidFill>
                  <a:srgbClr val="D7E2D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2266724" algn="ctr" defTabSz="1219078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TW" altLang="en-US" sz="5333" b="1" kern="0" dirty="0">
                    <a:solidFill>
                      <a:schemeClr val="accent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文字方塊 27"/>
                <p:cNvSpPr txBox="1"/>
                <p:nvPr/>
              </p:nvSpPr>
              <p:spPr>
                <a:xfrm>
                  <a:off x="8031480" y="632460"/>
                  <a:ext cx="1062449" cy="5026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666" dirty="0">
                      <a:solidFill>
                        <a:srgbClr val="D7E2DC"/>
                      </a:solidFill>
                      <a:latin typeface="Britannic Bold" panose="020B0903060703020204" pitchFamily="34" charset="0"/>
                    </a:rPr>
                    <a:t>Taiwan</a:t>
                  </a:r>
                  <a:endParaRPr lang="zh-TW" altLang="en-US" sz="2666" dirty="0">
                    <a:solidFill>
                      <a:srgbClr val="D7E2DC"/>
                    </a:solidFill>
                    <a:latin typeface="Britannic Bold" panose="020B0903060703020204" pitchFamily="34" charset="0"/>
                  </a:endParaRPr>
                </a:p>
              </p:txBody>
            </p:sp>
          </p:grpSp>
          <p:sp>
            <p:nvSpPr>
              <p:cNvPr id="24" name="橢圓 23"/>
              <p:cNvSpPr/>
              <p:nvPr/>
            </p:nvSpPr>
            <p:spPr>
              <a:xfrm>
                <a:off x="8396830" y="726761"/>
                <a:ext cx="54000" cy="54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5284731" y="338954"/>
            <a:ext cx="162095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309">
              <a:defRPr/>
            </a:pPr>
            <a:r>
              <a:rPr lang="zh-TW" altLang="en-US" sz="2800" b="1" dirty="0" smtClean="0">
                <a:solidFill>
                  <a:schemeClr val="bg1"/>
                </a:solidFill>
                <a:effectLst>
                  <a:outerShdw blurRad="139700" dir="15000000" sy="30000" kx="-1800000" algn="bl" rotWithShape="0">
                    <a:prstClr val="black">
                      <a:alpha val="21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ontserrat" charset="0"/>
              </a:rPr>
              <a:t>政策目的</a:t>
            </a:r>
            <a:endParaRPr lang="zh-TW" altLang="en-US" sz="2800" b="1" dirty="0">
              <a:solidFill>
                <a:schemeClr val="bg1"/>
              </a:solidFill>
              <a:effectLst>
                <a:outerShdw blurRad="139700" dir="15000000" sy="30000" kx="-1800000" algn="bl" rotWithShape="0">
                  <a:prstClr val="black">
                    <a:alpha val="21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ontserrat" charset="0"/>
            </a:endParaRPr>
          </a:p>
        </p:txBody>
      </p:sp>
      <p:sp>
        <p:nvSpPr>
          <p:cNvPr id="33" name="Freeform 73"/>
          <p:cNvSpPr>
            <a:spLocks noEditPoints="1"/>
          </p:cNvSpPr>
          <p:nvPr/>
        </p:nvSpPr>
        <p:spPr bwMode="auto">
          <a:xfrm>
            <a:off x="8368393" y="2082976"/>
            <a:ext cx="3645936" cy="3040608"/>
          </a:xfrm>
          <a:custGeom>
            <a:avLst/>
            <a:gdLst>
              <a:gd name="T0" fmla="*/ 508444 w 256"/>
              <a:gd name="T1" fmla="*/ 254023 h 244"/>
              <a:gd name="T2" fmla="*/ 484611 w 256"/>
              <a:gd name="T3" fmla="*/ 277838 h 244"/>
              <a:gd name="T4" fmla="*/ 468722 w 256"/>
              <a:gd name="T5" fmla="*/ 271884 h 244"/>
              <a:gd name="T6" fmla="*/ 468722 w 256"/>
              <a:gd name="T7" fmla="*/ 271884 h 244"/>
              <a:gd name="T8" fmla="*/ 254222 w 256"/>
              <a:gd name="T9" fmla="*/ 57552 h 244"/>
              <a:gd name="T10" fmla="*/ 254222 w 256"/>
              <a:gd name="T11" fmla="*/ 57552 h 244"/>
              <a:gd name="T12" fmla="*/ 254222 w 256"/>
              <a:gd name="T13" fmla="*/ 57552 h 244"/>
              <a:gd name="T14" fmla="*/ 39722 w 256"/>
              <a:gd name="T15" fmla="*/ 271884 h 244"/>
              <a:gd name="T16" fmla="*/ 39722 w 256"/>
              <a:gd name="T17" fmla="*/ 271884 h 244"/>
              <a:gd name="T18" fmla="*/ 23833 w 256"/>
              <a:gd name="T19" fmla="*/ 277838 h 244"/>
              <a:gd name="T20" fmla="*/ 0 w 256"/>
              <a:gd name="T21" fmla="*/ 254023 h 244"/>
              <a:gd name="T22" fmla="*/ 7944 w 256"/>
              <a:gd name="T23" fmla="*/ 236162 h 244"/>
              <a:gd name="T24" fmla="*/ 236347 w 256"/>
              <a:gd name="T25" fmla="*/ 7938 h 244"/>
              <a:gd name="T26" fmla="*/ 254222 w 256"/>
              <a:gd name="T27" fmla="*/ 0 h 244"/>
              <a:gd name="T28" fmla="*/ 254222 w 256"/>
              <a:gd name="T29" fmla="*/ 0 h 244"/>
              <a:gd name="T30" fmla="*/ 256208 w 256"/>
              <a:gd name="T31" fmla="*/ 0 h 244"/>
              <a:gd name="T32" fmla="*/ 256208 w 256"/>
              <a:gd name="T33" fmla="*/ 0 h 244"/>
              <a:gd name="T34" fmla="*/ 256208 w 256"/>
              <a:gd name="T35" fmla="*/ 0 h 244"/>
              <a:gd name="T36" fmla="*/ 256208 w 256"/>
              <a:gd name="T37" fmla="*/ 0 h 244"/>
              <a:gd name="T38" fmla="*/ 272097 w 256"/>
              <a:gd name="T39" fmla="*/ 7938 h 244"/>
              <a:gd name="T40" fmla="*/ 272097 w 256"/>
              <a:gd name="T41" fmla="*/ 7938 h 244"/>
              <a:gd name="T42" fmla="*/ 365444 w 256"/>
              <a:gd name="T43" fmla="*/ 101212 h 244"/>
              <a:gd name="T44" fmla="*/ 365444 w 256"/>
              <a:gd name="T45" fmla="*/ 79382 h 244"/>
              <a:gd name="T46" fmla="*/ 389277 w 256"/>
              <a:gd name="T47" fmla="*/ 55568 h 244"/>
              <a:gd name="T48" fmla="*/ 413111 w 256"/>
              <a:gd name="T49" fmla="*/ 79382 h 244"/>
              <a:gd name="T50" fmla="*/ 413111 w 256"/>
              <a:gd name="T51" fmla="*/ 148842 h 244"/>
              <a:gd name="T52" fmla="*/ 502486 w 256"/>
              <a:gd name="T53" fmla="*/ 238147 h 244"/>
              <a:gd name="T54" fmla="*/ 502486 w 256"/>
              <a:gd name="T55" fmla="*/ 238147 h 244"/>
              <a:gd name="T56" fmla="*/ 508444 w 256"/>
              <a:gd name="T57" fmla="*/ 254023 h 244"/>
              <a:gd name="T58" fmla="*/ 460777 w 256"/>
              <a:gd name="T59" fmla="*/ 293714 h 244"/>
              <a:gd name="T60" fmla="*/ 460777 w 256"/>
              <a:gd name="T61" fmla="*/ 365159 h 244"/>
              <a:gd name="T62" fmla="*/ 460777 w 256"/>
              <a:gd name="T63" fmla="*/ 396911 h 244"/>
              <a:gd name="T64" fmla="*/ 460777 w 256"/>
              <a:gd name="T65" fmla="*/ 460417 h 244"/>
              <a:gd name="T66" fmla="*/ 436944 w 256"/>
              <a:gd name="T67" fmla="*/ 484232 h 244"/>
              <a:gd name="T68" fmla="*/ 389277 w 256"/>
              <a:gd name="T69" fmla="*/ 484232 h 244"/>
              <a:gd name="T70" fmla="*/ 389277 w 256"/>
              <a:gd name="T71" fmla="*/ 293714 h 244"/>
              <a:gd name="T72" fmla="*/ 293944 w 256"/>
              <a:gd name="T73" fmla="*/ 293714 h 244"/>
              <a:gd name="T74" fmla="*/ 293944 w 256"/>
              <a:gd name="T75" fmla="*/ 484232 h 244"/>
              <a:gd name="T76" fmla="*/ 71500 w 256"/>
              <a:gd name="T77" fmla="*/ 484232 h 244"/>
              <a:gd name="T78" fmla="*/ 47667 w 256"/>
              <a:gd name="T79" fmla="*/ 460417 h 244"/>
              <a:gd name="T80" fmla="*/ 47667 w 256"/>
              <a:gd name="T81" fmla="*/ 396911 h 244"/>
              <a:gd name="T82" fmla="*/ 47667 w 256"/>
              <a:gd name="T83" fmla="*/ 365159 h 244"/>
              <a:gd name="T84" fmla="*/ 47667 w 256"/>
              <a:gd name="T85" fmla="*/ 293714 h 244"/>
              <a:gd name="T86" fmla="*/ 254222 w 256"/>
              <a:gd name="T87" fmla="*/ 87321 h 244"/>
              <a:gd name="T88" fmla="*/ 460777 w 256"/>
              <a:gd name="T89" fmla="*/ 293714 h 244"/>
              <a:gd name="T90" fmla="*/ 214500 w 256"/>
              <a:gd name="T91" fmla="*/ 293714 h 244"/>
              <a:gd name="T92" fmla="*/ 119167 w 256"/>
              <a:gd name="T93" fmla="*/ 293714 h 244"/>
              <a:gd name="T94" fmla="*/ 119167 w 256"/>
              <a:gd name="T95" fmla="*/ 388973 h 244"/>
              <a:gd name="T96" fmla="*/ 214500 w 256"/>
              <a:gd name="T97" fmla="*/ 388973 h 244"/>
              <a:gd name="T98" fmla="*/ 214500 w 256"/>
              <a:gd name="T99" fmla="*/ 293714 h 2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6" h="244">
                <a:moveTo>
                  <a:pt x="256" y="128"/>
                </a:moveTo>
                <a:cubicBezTo>
                  <a:pt x="256" y="135"/>
                  <a:pt x="251" y="140"/>
                  <a:pt x="244" y="140"/>
                </a:cubicBezTo>
                <a:cubicBezTo>
                  <a:pt x="241" y="140"/>
                  <a:pt x="238" y="139"/>
                  <a:pt x="236" y="137"/>
                </a:cubicBezTo>
                <a:cubicBezTo>
                  <a:pt x="236" y="137"/>
                  <a:pt x="236" y="137"/>
                  <a:pt x="236" y="137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20" y="137"/>
                  <a:pt x="20" y="137"/>
                  <a:pt x="20" y="137"/>
                </a:cubicBezTo>
                <a:cubicBezTo>
                  <a:pt x="20" y="137"/>
                  <a:pt x="20" y="137"/>
                  <a:pt x="20" y="137"/>
                </a:cubicBezTo>
                <a:cubicBezTo>
                  <a:pt x="18" y="139"/>
                  <a:pt x="15" y="140"/>
                  <a:pt x="12" y="140"/>
                </a:cubicBezTo>
                <a:cubicBezTo>
                  <a:pt x="5" y="140"/>
                  <a:pt x="0" y="135"/>
                  <a:pt x="0" y="128"/>
                </a:cubicBezTo>
                <a:cubicBezTo>
                  <a:pt x="0" y="125"/>
                  <a:pt x="1" y="122"/>
                  <a:pt x="4" y="119"/>
                </a:cubicBezTo>
                <a:cubicBezTo>
                  <a:pt x="119" y="4"/>
                  <a:pt x="119" y="4"/>
                  <a:pt x="119" y="4"/>
                </a:cubicBezTo>
                <a:cubicBezTo>
                  <a:pt x="122" y="1"/>
                  <a:pt x="125" y="0"/>
                  <a:pt x="128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8" y="0"/>
                  <a:pt x="128" y="0"/>
                  <a:pt x="129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32" y="0"/>
                  <a:pt x="135" y="2"/>
                  <a:pt x="137" y="4"/>
                </a:cubicBezTo>
                <a:cubicBezTo>
                  <a:pt x="137" y="4"/>
                  <a:pt x="137" y="4"/>
                  <a:pt x="137" y="4"/>
                </a:cubicBezTo>
                <a:cubicBezTo>
                  <a:pt x="184" y="51"/>
                  <a:pt x="184" y="51"/>
                  <a:pt x="184" y="51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4" y="33"/>
                  <a:pt x="189" y="28"/>
                  <a:pt x="196" y="28"/>
                </a:cubicBezTo>
                <a:cubicBezTo>
                  <a:pt x="203" y="28"/>
                  <a:pt x="208" y="33"/>
                  <a:pt x="208" y="40"/>
                </a:cubicBezTo>
                <a:cubicBezTo>
                  <a:pt x="208" y="75"/>
                  <a:pt x="208" y="75"/>
                  <a:pt x="208" y="75"/>
                </a:cubicBezTo>
                <a:cubicBezTo>
                  <a:pt x="253" y="120"/>
                  <a:pt x="253" y="120"/>
                  <a:pt x="253" y="120"/>
                </a:cubicBezTo>
                <a:cubicBezTo>
                  <a:pt x="253" y="120"/>
                  <a:pt x="253" y="120"/>
                  <a:pt x="253" y="120"/>
                </a:cubicBezTo>
                <a:cubicBezTo>
                  <a:pt x="255" y="122"/>
                  <a:pt x="256" y="125"/>
                  <a:pt x="256" y="128"/>
                </a:cubicBezTo>
                <a:moveTo>
                  <a:pt x="232" y="148"/>
                </a:moveTo>
                <a:cubicBezTo>
                  <a:pt x="232" y="184"/>
                  <a:pt x="232" y="184"/>
                  <a:pt x="232" y="184"/>
                </a:cubicBezTo>
                <a:cubicBezTo>
                  <a:pt x="232" y="200"/>
                  <a:pt x="232" y="200"/>
                  <a:pt x="232" y="200"/>
                </a:cubicBezTo>
                <a:cubicBezTo>
                  <a:pt x="232" y="232"/>
                  <a:pt x="232" y="232"/>
                  <a:pt x="232" y="232"/>
                </a:cubicBezTo>
                <a:cubicBezTo>
                  <a:pt x="232" y="239"/>
                  <a:pt x="227" y="244"/>
                  <a:pt x="220" y="244"/>
                </a:cubicBezTo>
                <a:cubicBezTo>
                  <a:pt x="196" y="244"/>
                  <a:pt x="196" y="244"/>
                  <a:pt x="196" y="244"/>
                </a:cubicBezTo>
                <a:cubicBezTo>
                  <a:pt x="196" y="148"/>
                  <a:pt x="196" y="148"/>
                  <a:pt x="196" y="148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148" y="244"/>
                  <a:pt x="148" y="244"/>
                  <a:pt x="148" y="244"/>
                </a:cubicBezTo>
                <a:cubicBezTo>
                  <a:pt x="36" y="244"/>
                  <a:pt x="36" y="244"/>
                  <a:pt x="36" y="244"/>
                </a:cubicBezTo>
                <a:cubicBezTo>
                  <a:pt x="29" y="244"/>
                  <a:pt x="24" y="239"/>
                  <a:pt x="24" y="232"/>
                </a:cubicBezTo>
                <a:cubicBezTo>
                  <a:pt x="24" y="200"/>
                  <a:pt x="24" y="200"/>
                  <a:pt x="24" y="200"/>
                </a:cubicBezTo>
                <a:cubicBezTo>
                  <a:pt x="24" y="184"/>
                  <a:pt x="24" y="184"/>
                  <a:pt x="24" y="184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128" y="44"/>
                  <a:pt x="128" y="44"/>
                  <a:pt x="128" y="44"/>
                </a:cubicBezTo>
                <a:lnTo>
                  <a:pt x="232" y="148"/>
                </a:lnTo>
                <a:close/>
                <a:moveTo>
                  <a:pt x="108" y="148"/>
                </a:moveTo>
                <a:cubicBezTo>
                  <a:pt x="60" y="148"/>
                  <a:pt x="60" y="148"/>
                  <a:pt x="60" y="148"/>
                </a:cubicBezTo>
                <a:cubicBezTo>
                  <a:pt x="60" y="196"/>
                  <a:pt x="60" y="196"/>
                  <a:pt x="60" y="196"/>
                </a:cubicBezTo>
                <a:cubicBezTo>
                  <a:pt x="108" y="196"/>
                  <a:pt x="108" y="196"/>
                  <a:pt x="108" y="196"/>
                </a:cubicBezTo>
                <a:lnTo>
                  <a:pt x="108" y="148"/>
                </a:lnTo>
                <a:close/>
              </a:path>
            </a:pathLst>
          </a:custGeom>
          <a:solidFill>
            <a:srgbClr val="E15C3E"/>
          </a:solidFill>
          <a:ln>
            <a:solidFill>
              <a:srgbClr val="F5B2A2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4" name="Freeform 73"/>
          <p:cNvSpPr>
            <a:spLocks noEditPoints="1"/>
          </p:cNvSpPr>
          <p:nvPr/>
        </p:nvSpPr>
        <p:spPr bwMode="auto">
          <a:xfrm>
            <a:off x="1222870" y="4376921"/>
            <a:ext cx="1128906" cy="746664"/>
          </a:xfrm>
          <a:custGeom>
            <a:avLst/>
            <a:gdLst>
              <a:gd name="T0" fmla="*/ 508444 w 256"/>
              <a:gd name="T1" fmla="*/ 254023 h 244"/>
              <a:gd name="T2" fmla="*/ 484611 w 256"/>
              <a:gd name="T3" fmla="*/ 277838 h 244"/>
              <a:gd name="T4" fmla="*/ 468722 w 256"/>
              <a:gd name="T5" fmla="*/ 271884 h 244"/>
              <a:gd name="T6" fmla="*/ 468722 w 256"/>
              <a:gd name="T7" fmla="*/ 271884 h 244"/>
              <a:gd name="T8" fmla="*/ 254222 w 256"/>
              <a:gd name="T9" fmla="*/ 57552 h 244"/>
              <a:gd name="T10" fmla="*/ 254222 w 256"/>
              <a:gd name="T11" fmla="*/ 57552 h 244"/>
              <a:gd name="T12" fmla="*/ 254222 w 256"/>
              <a:gd name="T13" fmla="*/ 57552 h 244"/>
              <a:gd name="T14" fmla="*/ 39722 w 256"/>
              <a:gd name="T15" fmla="*/ 271884 h 244"/>
              <a:gd name="T16" fmla="*/ 39722 w 256"/>
              <a:gd name="T17" fmla="*/ 271884 h 244"/>
              <a:gd name="T18" fmla="*/ 23833 w 256"/>
              <a:gd name="T19" fmla="*/ 277838 h 244"/>
              <a:gd name="T20" fmla="*/ 0 w 256"/>
              <a:gd name="T21" fmla="*/ 254023 h 244"/>
              <a:gd name="T22" fmla="*/ 7944 w 256"/>
              <a:gd name="T23" fmla="*/ 236162 h 244"/>
              <a:gd name="T24" fmla="*/ 236347 w 256"/>
              <a:gd name="T25" fmla="*/ 7938 h 244"/>
              <a:gd name="T26" fmla="*/ 254222 w 256"/>
              <a:gd name="T27" fmla="*/ 0 h 244"/>
              <a:gd name="T28" fmla="*/ 254222 w 256"/>
              <a:gd name="T29" fmla="*/ 0 h 244"/>
              <a:gd name="T30" fmla="*/ 256208 w 256"/>
              <a:gd name="T31" fmla="*/ 0 h 244"/>
              <a:gd name="T32" fmla="*/ 256208 w 256"/>
              <a:gd name="T33" fmla="*/ 0 h 244"/>
              <a:gd name="T34" fmla="*/ 256208 w 256"/>
              <a:gd name="T35" fmla="*/ 0 h 244"/>
              <a:gd name="T36" fmla="*/ 256208 w 256"/>
              <a:gd name="T37" fmla="*/ 0 h 244"/>
              <a:gd name="T38" fmla="*/ 272097 w 256"/>
              <a:gd name="T39" fmla="*/ 7938 h 244"/>
              <a:gd name="T40" fmla="*/ 272097 w 256"/>
              <a:gd name="T41" fmla="*/ 7938 h 244"/>
              <a:gd name="T42" fmla="*/ 365444 w 256"/>
              <a:gd name="T43" fmla="*/ 101212 h 244"/>
              <a:gd name="T44" fmla="*/ 365444 w 256"/>
              <a:gd name="T45" fmla="*/ 79382 h 244"/>
              <a:gd name="T46" fmla="*/ 389277 w 256"/>
              <a:gd name="T47" fmla="*/ 55568 h 244"/>
              <a:gd name="T48" fmla="*/ 413111 w 256"/>
              <a:gd name="T49" fmla="*/ 79382 h 244"/>
              <a:gd name="T50" fmla="*/ 413111 w 256"/>
              <a:gd name="T51" fmla="*/ 148842 h 244"/>
              <a:gd name="T52" fmla="*/ 502486 w 256"/>
              <a:gd name="T53" fmla="*/ 238147 h 244"/>
              <a:gd name="T54" fmla="*/ 502486 w 256"/>
              <a:gd name="T55" fmla="*/ 238147 h 244"/>
              <a:gd name="T56" fmla="*/ 508444 w 256"/>
              <a:gd name="T57" fmla="*/ 254023 h 244"/>
              <a:gd name="T58" fmla="*/ 460777 w 256"/>
              <a:gd name="T59" fmla="*/ 293714 h 244"/>
              <a:gd name="T60" fmla="*/ 460777 w 256"/>
              <a:gd name="T61" fmla="*/ 365159 h 244"/>
              <a:gd name="T62" fmla="*/ 460777 w 256"/>
              <a:gd name="T63" fmla="*/ 396911 h 244"/>
              <a:gd name="T64" fmla="*/ 460777 w 256"/>
              <a:gd name="T65" fmla="*/ 460417 h 244"/>
              <a:gd name="T66" fmla="*/ 436944 w 256"/>
              <a:gd name="T67" fmla="*/ 484232 h 244"/>
              <a:gd name="T68" fmla="*/ 389277 w 256"/>
              <a:gd name="T69" fmla="*/ 484232 h 244"/>
              <a:gd name="T70" fmla="*/ 389277 w 256"/>
              <a:gd name="T71" fmla="*/ 293714 h 244"/>
              <a:gd name="T72" fmla="*/ 293944 w 256"/>
              <a:gd name="T73" fmla="*/ 293714 h 244"/>
              <a:gd name="T74" fmla="*/ 293944 w 256"/>
              <a:gd name="T75" fmla="*/ 484232 h 244"/>
              <a:gd name="T76" fmla="*/ 71500 w 256"/>
              <a:gd name="T77" fmla="*/ 484232 h 244"/>
              <a:gd name="T78" fmla="*/ 47667 w 256"/>
              <a:gd name="T79" fmla="*/ 460417 h 244"/>
              <a:gd name="T80" fmla="*/ 47667 w 256"/>
              <a:gd name="T81" fmla="*/ 396911 h 244"/>
              <a:gd name="T82" fmla="*/ 47667 w 256"/>
              <a:gd name="T83" fmla="*/ 365159 h 244"/>
              <a:gd name="T84" fmla="*/ 47667 w 256"/>
              <a:gd name="T85" fmla="*/ 293714 h 244"/>
              <a:gd name="T86" fmla="*/ 254222 w 256"/>
              <a:gd name="T87" fmla="*/ 87321 h 244"/>
              <a:gd name="T88" fmla="*/ 460777 w 256"/>
              <a:gd name="T89" fmla="*/ 293714 h 244"/>
              <a:gd name="T90" fmla="*/ 214500 w 256"/>
              <a:gd name="T91" fmla="*/ 293714 h 244"/>
              <a:gd name="T92" fmla="*/ 119167 w 256"/>
              <a:gd name="T93" fmla="*/ 293714 h 244"/>
              <a:gd name="T94" fmla="*/ 119167 w 256"/>
              <a:gd name="T95" fmla="*/ 388973 h 244"/>
              <a:gd name="T96" fmla="*/ 214500 w 256"/>
              <a:gd name="T97" fmla="*/ 388973 h 244"/>
              <a:gd name="T98" fmla="*/ 214500 w 256"/>
              <a:gd name="T99" fmla="*/ 293714 h 2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6" h="244">
                <a:moveTo>
                  <a:pt x="256" y="128"/>
                </a:moveTo>
                <a:cubicBezTo>
                  <a:pt x="256" y="135"/>
                  <a:pt x="251" y="140"/>
                  <a:pt x="244" y="140"/>
                </a:cubicBezTo>
                <a:cubicBezTo>
                  <a:pt x="241" y="140"/>
                  <a:pt x="238" y="139"/>
                  <a:pt x="236" y="137"/>
                </a:cubicBezTo>
                <a:cubicBezTo>
                  <a:pt x="236" y="137"/>
                  <a:pt x="236" y="137"/>
                  <a:pt x="236" y="137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20" y="137"/>
                  <a:pt x="20" y="137"/>
                  <a:pt x="20" y="137"/>
                </a:cubicBezTo>
                <a:cubicBezTo>
                  <a:pt x="20" y="137"/>
                  <a:pt x="20" y="137"/>
                  <a:pt x="20" y="137"/>
                </a:cubicBezTo>
                <a:cubicBezTo>
                  <a:pt x="18" y="139"/>
                  <a:pt x="15" y="140"/>
                  <a:pt x="12" y="140"/>
                </a:cubicBezTo>
                <a:cubicBezTo>
                  <a:pt x="5" y="140"/>
                  <a:pt x="0" y="135"/>
                  <a:pt x="0" y="128"/>
                </a:cubicBezTo>
                <a:cubicBezTo>
                  <a:pt x="0" y="125"/>
                  <a:pt x="1" y="122"/>
                  <a:pt x="4" y="119"/>
                </a:cubicBezTo>
                <a:cubicBezTo>
                  <a:pt x="119" y="4"/>
                  <a:pt x="119" y="4"/>
                  <a:pt x="119" y="4"/>
                </a:cubicBezTo>
                <a:cubicBezTo>
                  <a:pt x="122" y="1"/>
                  <a:pt x="125" y="0"/>
                  <a:pt x="128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8" y="0"/>
                  <a:pt x="128" y="0"/>
                  <a:pt x="129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32" y="0"/>
                  <a:pt x="135" y="2"/>
                  <a:pt x="137" y="4"/>
                </a:cubicBezTo>
                <a:cubicBezTo>
                  <a:pt x="137" y="4"/>
                  <a:pt x="137" y="4"/>
                  <a:pt x="137" y="4"/>
                </a:cubicBezTo>
                <a:cubicBezTo>
                  <a:pt x="184" y="51"/>
                  <a:pt x="184" y="51"/>
                  <a:pt x="184" y="51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4" y="33"/>
                  <a:pt x="189" y="28"/>
                  <a:pt x="196" y="28"/>
                </a:cubicBezTo>
                <a:cubicBezTo>
                  <a:pt x="203" y="28"/>
                  <a:pt x="208" y="33"/>
                  <a:pt x="208" y="40"/>
                </a:cubicBezTo>
                <a:cubicBezTo>
                  <a:pt x="208" y="75"/>
                  <a:pt x="208" y="75"/>
                  <a:pt x="208" y="75"/>
                </a:cubicBezTo>
                <a:cubicBezTo>
                  <a:pt x="253" y="120"/>
                  <a:pt x="253" y="120"/>
                  <a:pt x="253" y="120"/>
                </a:cubicBezTo>
                <a:cubicBezTo>
                  <a:pt x="253" y="120"/>
                  <a:pt x="253" y="120"/>
                  <a:pt x="253" y="120"/>
                </a:cubicBezTo>
                <a:cubicBezTo>
                  <a:pt x="255" y="122"/>
                  <a:pt x="256" y="125"/>
                  <a:pt x="256" y="128"/>
                </a:cubicBezTo>
                <a:moveTo>
                  <a:pt x="232" y="148"/>
                </a:moveTo>
                <a:cubicBezTo>
                  <a:pt x="232" y="184"/>
                  <a:pt x="232" y="184"/>
                  <a:pt x="232" y="184"/>
                </a:cubicBezTo>
                <a:cubicBezTo>
                  <a:pt x="232" y="200"/>
                  <a:pt x="232" y="200"/>
                  <a:pt x="232" y="200"/>
                </a:cubicBezTo>
                <a:cubicBezTo>
                  <a:pt x="232" y="232"/>
                  <a:pt x="232" y="232"/>
                  <a:pt x="232" y="232"/>
                </a:cubicBezTo>
                <a:cubicBezTo>
                  <a:pt x="232" y="239"/>
                  <a:pt x="227" y="244"/>
                  <a:pt x="220" y="244"/>
                </a:cubicBezTo>
                <a:cubicBezTo>
                  <a:pt x="196" y="244"/>
                  <a:pt x="196" y="244"/>
                  <a:pt x="196" y="244"/>
                </a:cubicBezTo>
                <a:cubicBezTo>
                  <a:pt x="196" y="148"/>
                  <a:pt x="196" y="148"/>
                  <a:pt x="196" y="148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148" y="244"/>
                  <a:pt x="148" y="244"/>
                  <a:pt x="148" y="244"/>
                </a:cubicBezTo>
                <a:cubicBezTo>
                  <a:pt x="36" y="244"/>
                  <a:pt x="36" y="244"/>
                  <a:pt x="36" y="244"/>
                </a:cubicBezTo>
                <a:cubicBezTo>
                  <a:pt x="29" y="244"/>
                  <a:pt x="24" y="239"/>
                  <a:pt x="24" y="232"/>
                </a:cubicBezTo>
                <a:cubicBezTo>
                  <a:pt x="24" y="200"/>
                  <a:pt x="24" y="200"/>
                  <a:pt x="24" y="200"/>
                </a:cubicBezTo>
                <a:cubicBezTo>
                  <a:pt x="24" y="184"/>
                  <a:pt x="24" y="184"/>
                  <a:pt x="24" y="184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128" y="44"/>
                  <a:pt x="128" y="44"/>
                  <a:pt x="128" y="44"/>
                </a:cubicBezTo>
                <a:lnTo>
                  <a:pt x="232" y="148"/>
                </a:lnTo>
                <a:close/>
                <a:moveTo>
                  <a:pt x="108" y="148"/>
                </a:moveTo>
                <a:cubicBezTo>
                  <a:pt x="60" y="148"/>
                  <a:pt x="60" y="148"/>
                  <a:pt x="60" y="148"/>
                </a:cubicBezTo>
                <a:cubicBezTo>
                  <a:pt x="60" y="196"/>
                  <a:pt x="60" y="196"/>
                  <a:pt x="60" y="196"/>
                </a:cubicBezTo>
                <a:cubicBezTo>
                  <a:pt x="108" y="196"/>
                  <a:pt x="108" y="196"/>
                  <a:pt x="108" y="196"/>
                </a:cubicBezTo>
                <a:lnTo>
                  <a:pt x="108" y="14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455026" y="3151855"/>
            <a:ext cx="1069524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666" b="1" dirty="0">
                <a:solidFill>
                  <a:srgbClr val="E15C3E"/>
                </a:solidFill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1866" b="1" dirty="0">
                <a:latin typeface="微軟正黑體" pitchFamily="34" charset="-120"/>
                <a:ea typeface="微軟正黑體" pitchFamily="34" charset="-120"/>
              </a:rPr>
              <a:t>萬戶</a:t>
            </a:r>
            <a:endParaRPr lang="en-US" altLang="zh-TW" sz="1866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282157" y="1136831"/>
            <a:ext cx="2040943" cy="9950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5866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50</a:t>
            </a:r>
            <a:r>
              <a:rPr lang="zh-TW" altLang="en-US" sz="3733" b="1" dirty="0">
                <a:latin typeface="微軟正黑體" pitchFamily="34" charset="-120"/>
                <a:ea typeface="微軟正黑體" pitchFamily="34" charset="-120"/>
              </a:rPr>
              <a:t>萬戶</a:t>
            </a:r>
            <a:endParaRPr lang="en-US" altLang="zh-TW" sz="4266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15291" y="1562024"/>
            <a:ext cx="4256416" cy="6667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733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辦理戶數大加碼</a:t>
            </a:r>
            <a:endParaRPr lang="en-US" altLang="zh-TW" sz="3733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7595855" y="2910797"/>
            <a:ext cx="729721" cy="2212787"/>
            <a:chOff x="5687473" y="2595769"/>
            <a:chExt cx="547362" cy="2213075"/>
          </a:xfrm>
        </p:grpSpPr>
        <p:sp>
          <p:nvSpPr>
            <p:cNvPr id="32" name="向上箭號 31"/>
            <p:cNvSpPr/>
            <p:nvPr/>
          </p:nvSpPr>
          <p:spPr>
            <a:xfrm>
              <a:off x="5819073" y="2595769"/>
              <a:ext cx="284162" cy="2213075"/>
            </a:xfrm>
            <a:prstGeom prst="upArrow">
              <a:avLst>
                <a:gd name="adj1" fmla="val 35698"/>
                <a:gd name="adj2" fmla="val 46425"/>
              </a:avLst>
            </a:prstGeom>
            <a:solidFill>
              <a:schemeClr val="accent3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9" name="组合 27"/>
            <p:cNvGrpSpPr/>
            <p:nvPr/>
          </p:nvGrpSpPr>
          <p:grpSpPr>
            <a:xfrm>
              <a:off x="5687473" y="2767513"/>
              <a:ext cx="547362" cy="441933"/>
              <a:chOff x="8507413" y="4900613"/>
              <a:chExt cx="706438" cy="596900"/>
            </a:xfrm>
            <a:solidFill>
              <a:srgbClr val="E15C3E"/>
            </a:solidFill>
          </p:grpSpPr>
          <p:sp>
            <p:nvSpPr>
              <p:cNvPr id="40" name="Oval 188"/>
              <p:cNvSpPr>
                <a:spLocks noChangeArrowheads="1"/>
              </p:cNvSpPr>
              <p:nvPr/>
            </p:nvSpPr>
            <p:spPr bwMode="auto">
              <a:xfrm>
                <a:off x="8759826" y="4967288"/>
                <a:ext cx="203200" cy="2032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41" name="Freeform 189"/>
              <p:cNvSpPr>
                <a:spLocks/>
              </p:cNvSpPr>
              <p:nvPr/>
            </p:nvSpPr>
            <p:spPr bwMode="auto">
              <a:xfrm>
                <a:off x="8683626" y="5189538"/>
                <a:ext cx="357188" cy="307975"/>
              </a:xfrm>
              <a:custGeom>
                <a:avLst/>
                <a:gdLst>
                  <a:gd name="T0" fmla="*/ 65 w 95"/>
                  <a:gd name="T1" fmla="*/ 0 h 82"/>
                  <a:gd name="T2" fmla="*/ 48 w 95"/>
                  <a:gd name="T3" fmla="*/ 20 h 82"/>
                  <a:gd name="T4" fmla="*/ 31 w 95"/>
                  <a:gd name="T5" fmla="*/ 0 h 82"/>
                  <a:gd name="T6" fmla="*/ 0 w 95"/>
                  <a:gd name="T7" fmla="*/ 51 h 82"/>
                  <a:gd name="T8" fmla="*/ 1 w 95"/>
                  <a:gd name="T9" fmla="*/ 61 h 82"/>
                  <a:gd name="T10" fmla="*/ 48 w 95"/>
                  <a:gd name="T11" fmla="*/ 82 h 82"/>
                  <a:gd name="T12" fmla="*/ 94 w 95"/>
                  <a:gd name="T13" fmla="*/ 61 h 82"/>
                  <a:gd name="T14" fmla="*/ 95 w 95"/>
                  <a:gd name="T15" fmla="*/ 51 h 82"/>
                  <a:gd name="T16" fmla="*/ 65 w 95"/>
                  <a:gd name="T1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82">
                    <a:moveTo>
                      <a:pt x="65" y="0"/>
                    </a:moveTo>
                    <a:cubicBezTo>
                      <a:pt x="48" y="20"/>
                      <a:pt x="48" y="20"/>
                      <a:pt x="48" y="2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3" y="8"/>
                      <a:pt x="0" y="28"/>
                      <a:pt x="0" y="51"/>
                    </a:cubicBezTo>
                    <a:cubicBezTo>
                      <a:pt x="0" y="54"/>
                      <a:pt x="1" y="57"/>
                      <a:pt x="1" y="61"/>
                    </a:cubicBezTo>
                    <a:cubicBezTo>
                      <a:pt x="11" y="73"/>
                      <a:pt x="28" y="82"/>
                      <a:pt x="48" y="82"/>
                    </a:cubicBezTo>
                    <a:cubicBezTo>
                      <a:pt x="67" y="82"/>
                      <a:pt x="84" y="73"/>
                      <a:pt x="94" y="61"/>
                    </a:cubicBezTo>
                    <a:cubicBezTo>
                      <a:pt x="95" y="57"/>
                      <a:pt x="95" y="54"/>
                      <a:pt x="95" y="51"/>
                    </a:cubicBezTo>
                    <a:cubicBezTo>
                      <a:pt x="95" y="28"/>
                      <a:pt x="82" y="7"/>
                      <a:pt x="65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42" name="Freeform 190"/>
              <p:cNvSpPr>
                <a:spLocks/>
              </p:cNvSpPr>
              <p:nvPr/>
            </p:nvSpPr>
            <p:spPr bwMode="auto">
              <a:xfrm>
                <a:off x="8958263" y="4900613"/>
                <a:ext cx="184150" cy="187325"/>
              </a:xfrm>
              <a:custGeom>
                <a:avLst/>
                <a:gdLst>
                  <a:gd name="T0" fmla="*/ 24 w 49"/>
                  <a:gd name="T1" fmla="*/ 0 h 50"/>
                  <a:gd name="T2" fmla="*/ 0 w 49"/>
                  <a:gd name="T3" fmla="*/ 18 h 50"/>
                  <a:gd name="T4" fmla="*/ 11 w 49"/>
                  <a:gd name="T5" fmla="*/ 45 h 50"/>
                  <a:gd name="T6" fmla="*/ 11 w 49"/>
                  <a:gd name="T7" fmla="*/ 46 h 50"/>
                  <a:gd name="T8" fmla="*/ 24 w 49"/>
                  <a:gd name="T9" fmla="*/ 50 h 50"/>
                  <a:gd name="T10" fmla="*/ 49 w 49"/>
                  <a:gd name="T11" fmla="*/ 25 h 50"/>
                  <a:gd name="T12" fmla="*/ 24 w 49"/>
                  <a:gd name="T1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50">
                    <a:moveTo>
                      <a:pt x="24" y="0"/>
                    </a:moveTo>
                    <a:cubicBezTo>
                      <a:pt x="12" y="0"/>
                      <a:pt x="2" y="8"/>
                      <a:pt x="0" y="18"/>
                    </a:cubicBezTo>
                    <a:cubicBezTo>
                      <a:pt x="6" y="25"/>
                      <a:pt x="11" y="34"/>
                      <a:pt x="11" y="45"/>
                    </a:cubicBezTo>
                    <a:cubicBezTo>
                      <a:pt x="11" y="45"/>
                      <a:pt x="11" y="46"/>
                      <a:pt x="11" y="46"/>
                    </a:cubicBezTo>
                    <a:cubicBezTo>
                      <a:pt x="14" y="49"/>
                      <a:pt x="19" y="50"/>
                      <a:pt x="24" y="50"/>
                    </a:cubicBezTo>
                    <a:cubicBezTo>
                      <a:pt x="37" y="50"/>
                      <a:pt x="49" y="39"/>
                      <a:pt x="49" y="25"/>
                    </a:cubicBezTo>
                    <a:cubicBezTo>
                      <a:pt x="49" y="11"/>
                      <a:pt x="37" y="0"/>
                      <a:pt x="24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43" name="Freeform 191"/>
              <p:cNvSpPr>
                <a:spLocks/>
              </p:cNvSpPr>
              <p:nvPr/>
            </p:nvSpPr>
            <p:spPr bwMode="auto">
              <a:xfrm>
                <a:off x="8575676" y="4900613"/>
                <a:ext cx="187325" cy="187325"/>
              </a:xfrm>
              <a:custGeom>
                <a:avLst/>
                <a:gdLst>
                  <a:gd name="T0" fmla="*/ 40 w 50"/>
                  <a:gd name="T1" fmla="*/ 45 h 50"/>
                  <a:gd name="T2" fmla="*/ 50 w 50"/>
                  <a:gd name="T3" fmla="*/ 20 h 50"/>
                  <a:gd name="T4" fmla="*/ 25 w 50"/>
                  <a:gd name="T5" fmla="*/ 0 h 50"/>
                  <a:gd name="T6" fmla="*/ 0 w 50"/>
                  <a:gd name="T7" fmla="*/ 25 h 50"/>
                  <a:gd name="T8" fmla="*/ 25 w 50"/>
                  <a:gd name="T9" fmla="*/ 50 h 50"/>
                  <a:gd name="T10" fmla="*/ 40 w 50"/>
                  <a:gd name="T11" fmla="*/ 45 h 50"/>
                  <a:gd name="T12" fmla="*/ 40 w 50"/>
                  <a:gd name="T13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40" y="45"/>
                    </a:moveTo>
                    <a:cubicBezTo>
                      <a:pt x="40" y="35"/>
                      <a:pt x="44" y="26"/>
                      <a:pt x="50" y="20"/>
                    </a:cubicBezTo>
                    <a:cubicBezTo>
                      <a:pt x="48" y="8"/>
                      <a:pt x="37" y="0"/>
                      <a:pt x="25" y="0"/>
                    </a:cubicBezTo>
                    <a:cubicBezTo>
                      <a:pt x="12" y="0"/>
                      <a:pt x="0" y="11"/>
                      <a:pt x="0" y="25"/>
                    </a:cubicBezTo>
                    <a:cubicBezTo>
                      <a:pt x="0" y="39"/>
                      <a:pt x="12" y="50"/>
                      <a:pt x="25" y="50"/>
                    </a:cubicBezTo>
                    <a:cubicBezTo>
                      <a:pt x="31" y="50"/>
                      <a:pt x="36" y="48"/>
                      <a:pt x="40" y="45"/>
                    </a:cubicBezTo>
                    <a:cubicBezTo>
                      <a:pt x="40" y="45"/>
                      <a:pt x="40" y="45"/>
                      <a:pt x="40" y="45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44" name="Freeform 192"/>
              <p:cNvSpPr>
                <a:spLocks/>
              </p:cNvSpPr>
              <p:nvPr/>
            </p:nvSpPr>
            <p:spPr bwMode="auto">
              <a:xfrm>
                <a:off x="8958263" y="5103813"/>
                <a:ext cx="255588" cy="285750"/>
              </a:xfrm>
              <a:custGeom>
                <a:avLst/>
                <a:gdLst>
                  <a:gd name="T0" fmla="*/ 40 w 68"/>
                  <a:gd name="T1" fmla="*/ 0 h 76"/>
                  <a:gd name="T2" fmla="*/ 24 w 68"/>
                  <a:gd name="T3" fmla="*/ 19 h 76"/>
                  <a:gd name="T4" fmla="*/ 9 w 68"/>
                  <a:gd name="T5" fmla="*/ 2 h 76"/>
                  <a:gd name="T6" fmla="*/ 0 w 68"/>
                  <a:gd name="T7" fmla="*/ 16 h 76"/>
                  <a:gd name="T8" fmla="*/ 32 w 68"/>
                  <a:gd name="T9" fmla="*/ 74 h 76"/>
                  <a:gd name="T10" fmla="*/ 31 w 68"/>
                  <a:gd name="T11" fmla="*/ 76 h 76"/>
                  <a:gd name="T12" fmla="*/ 67 w 68"/>
                  <a:gd name="T13" fmla="*/ 57 h 76"/>
                  <a:gd name="T14" fmla="*/ 68 w 68"/>
                  <a:gd name="T15" fmla="*/ 48 h 76"/>
                  <a:gd name="T16" fmla="*/ 40 w 68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76">
                    <a:moveTo>
                      <a:pt x="40" y="0"/>
                    </a:moveTo>
                    <a:cubicBezTo>
                      <a:pt x="24" y="19"/>
                      <a:pt x="24" y="19"/>
                      <a:pt x="24" y="19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7" y="7"/>
                      <a:pt x="4" y="12"/>
                      <a:pt x="0" y="16"/>
                    </a:cubicBezTo>
                    <a:cubicBezTo>
                      <a:pt x="19" y="27"/>
                      <a:pt x="32" y="49"/>
                      <a:pt x="32" y="74"/>
                    </a:cubicBezTo>
                    <a:cubicBezTo>
                      <a:pt x="32" y="75"/>
                      <a:pt x="31" y="75"/>
                      <a:pt x="31" y="76"/>
                    </a:cubicBezTo>
                    <a:cubicBezTo>
                      <a:pt x="46" y="74"/>
                      <a:pt x="59" y="67"/>
                      <a:pt x="67" y="57"/>
                    </a:cubicBezTo>
                    <a:cubicBezTo>
                      <a:pt x="68" y="54"/>
                      <a:pt x="68" y="51"/>
                      <a:pt x="68" y="48"/>
                    </a:cubicBezTo>
                    <a:cubicBezTo>
                      <a:pt x="68" y="26"/>
                      <a:pt x="56" y="8"/>
                      <a:pt x="40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45" name="Freeform 193"/>
              <p:cNvSpPr>
                <a:spLocks/>
              </p:cNvSpPr>
              <p:nvPr/>
            </p:nvSpPr>
            <p:spPr bwMode="auto">
              <a:xfrm>
                <a:off x="8507413" y="5103813"/>
                <a:ext cx="258763" cy="285750"/>
              </a:xfrm>
              <a:custGeom>
                <a:avLst/>
                <a:gdLst>
                  <a:gd name="T0" fmla="*/ 38 w 69"/>
                  <a:gd name="T1" fmla="*/ 74 h 76"/>
                  <a:gd name="T2" fmla="*/ 69 w 69"/>
                  <a:gd name="T3" fmla="*/ 17 h 76"/>
                  <a:gd name="T4" fmla="*/ 59 w 69"/>
                  <a:gd name="T5" fmla="*/ 0 h 76"/>
                  <a:gd name="T6" fmla="*/ 59 w 69"/>
                  <a:gd name="T7" fmla="*/ 0 h 76"/>
                  <a:gd name="T8" fmla="*/ 44 w 69"/>
                  <a:gd name="T9" fmla="*/ 19 h 76"/>
                  <a:gd name="T10" fmla="*/ 28 w 69"/>
                  <a:gd name="T11" fmla="*/ 1 h 76"/>
                  <a:gd name="T12" fmla="*/ 0 w 69"/>
                  <a:gd name="T13" fmla="*/ 48 h 76"/>
                  <a:gd name="T14" fmla="*/ 0 w 69"/>
                  <a:gd name="T15" fmla="*/ 57 h 76"/>
                  <a:gd name="T16" fmla="*/ 38 w 69"/>
                  <a:gd name="T17" fmla="*/ 76 h 76"/>
                  <a:gd name="T18" fmla="*/ 38 w 69"/>
                  <a:gd name="T19" fmla="*/ 7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76">
                    <a:moveTo>
                      <a:pt x="38" y="74"/>
                    </a:moveTo>
                    <a:cubicBezTo>
                      <a:pt x="38" y="49"/>
                      <a:pt x="50" y="28"/>
                      <a:pt x="69" y="17"/>
                    </a:cubicBezTo>
                    <a:cubicBezTo>
                      <a:pt x="65" y="12"/>
                      <a:pt x="61" y="7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12" y="8"/>
                      <a:pt x="0" y="26"/>
                      <a:pt x="0" y="48"/>
                    </a:cubicBezTo>
                    <a:cubicBezTo>
                      <a:pt x="0" y="51"/>
                      <a:pt x="0" y="54"/>
                      <a:pt x="0" y="57"/>
                    </a:cubicBezTo>
                    <a:cubicBezTo>
                      <a:pt x="9" y="67"/>
                      <a:pt x="22" y="75"/>
                      <a:pt x="38" y="76"/>
                    </a:cubicBezTo>
                    <a:cubicBezTo>
                      <a:pt x="38" y="75"/>
                      <a:pt x="38" y="75"/>
                      <a:pt x="38" y="74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</a:endParaRPr>
              </a:p>
            </p:txBody>
          </p:sp>
        </p:grpSp>
      </p:grpSp>
      <p:sp>
        <p:nvSpPr>
          <p:cNvPr id="46" name="矩形 45"/>
          <p:cNvSpPr/>
          <p:nvPr/>
        </p:nvSpPr>
        <p:spPr>
          <a:xfrm>
            <a:off x="6976069" y="2458756"/>
            <a:ext cx="1851789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133" b="1" dirty="0">
                <a:latin typeface="微軟正黑體" pitchFamily="34" charset="-120"/>
                <a:ea typeface="微軟正黑體" pitchFamily="34" charset="-120"/>
              </a:rPr>
              <a:t>申請</a:t>
            </a:r>
            <a:r>
              <a:rPr lang="en-US" altLang="zh-TW" sz="3733" b="1" dirty="0">
                <a:solidFill>
                  <a:srgbClr val="E15C3E"/>
                </a:solidFill>
                <a:latin typeface="微軟正黑體" pitchFamily="34" charset="-120"/>
                <a:ea typeface="微軟正黑體" pitchFamily="34" charset="-120"/>
              </a:rPr>
              <a:t>16</a:t>
            </a:r>
            <a:r>
              <a:rPr lang="zh-TW" altLang="en-US" sz="2133" b="1" dirty="0">
                <a:latin typeface="微軟正黑體" pitchFamily="34" charset="-120"/>
                <a:ea typeface="微軟正黑體" pitchFamily="34" charset="-120"/>
              </a:rPr>
              <a:t>萬戶</a:t>
            </a:r>
            <a:endParaRPr lang="en-US" altLang="zh-TW" sz="2133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457663" y="3974206"/>
            <a:ext cx="528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供不應求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8" name="Freeform 73"/>
          <p:cNvSpPr>
            <a:spLocks noEditPoints="1"/>
          </p:cNvSpPr>
          <p:nvPr/>
        </p:nvSpPr>
        <p:spPr bwMode="auto">
          <a:xfrm>
            <a:off x="2943501" y="3630258"/>
            <a:ext cx="2053475" cy="1493326"/>
          </a:xfrm>
          <a:custGeom>
            <a:avLst/>
            <a:gdLst>
              <a:gd name="T0" fmla="*/ 508444 w 256"/>
              <a:gd name="T1" fmla="*/ 254023 h 244"/>
              <a:gd name="T2" fmla="*/ 484611 w 256"/>
              <a:gd name="T3" fmla="*/ 277838 h 244"/>
              <a:gd name="T4" fmla="*/ 468722 w 256"/>
              <a:gd name="T5" fmla="*/ 271884 h 244"/>
              <a:gd name="T6" fmla="*/ 468722 w 256"/>
              <a:gd name="T7" fmla="*/ 271884 h 244"/>
              <a:gd name="T8" fmla="*/ 254222 w 256"/>
              <a:gd name="T9" fmla="*/ 57552 h 244"/>
              <a:gd name="T10" fmla="*/ 254222 w 256"/>
              <a:gd name="T11" fmla="*/ 57552 h 244"/>
              <a:gd name="T12" fmla="*/ 254222 w 256"/>
              <a:gd name="T13" fmla="*/ 57552 h 244"/>
              <a:gd name="T14" fmla="*/ 39722 w 256"/>
              <a:gd name="T15" fmla="*/ 271884 h 244"/>
              <a:gd name="T16" fmla="*/ 39722 w 256"/>
              <a:gd name="T17" fmla="*/ 271884 h 244"/>
              <a:gd name="T18" fmla="*/ 23833 w 256"/>
              <a:gd name="T19" fmla="*/ 277838 h 244"/>
              <a:gd name="T20" fmla="*/ 0 w 256"/>
              <a:gd name="T21" fmla="*/ 254023 h 244"/>
              <a:gd name="T22" fmla="*/ 7944 w 256"/>
              <a:gd name="T23" fmla="*/ 236162 h 244"/>
              <a:gd name="T24" fmla="*/ 236347 w 256"/>
              <a:gd name="T25" fmla="*/ 7938 h 244"/>
              <a:gd name="T26" fmla="*/ 254222 w 256"/>
              <a:gd name="T27" fmla="*/ 0 h 244"/>
              <a:gd name="T28" fmla="*/ 254222 w 256"/>
              <a:gd name="T29" fmla="*/ 0 h 244"/>
              <a:gd name="T30" fmla="*/ 256208 w 256"/>
              <a:gd name="T31" fmla="*/ 0 h 244"/>
              <a:gd name="T32" fmla="*/ 256208 w 256"/>
              <a:gd name="T33" fmla="*/ 0 h 244"/>
              <a:gd name="T34" fmla="*/ 256208 w 256"/>
              <a:gd name="T35" fmla="*/ 0 h 244"/>
              <a:gd name="T36" fmla="*/ 256208 w 256"/>
              <a:gd name="T37" fmla="*/ 0 h 244"/>
              <a:gd name="T38" fmla="*/ 272097 w 256"/>
              <a:gd name="T39" fmla="*/ 7938 h 244"/>
              <a:gd name="T40" fmla="*/ 272097 w 256"/>
              <a:gd name="T41" fmla="*/ 7938 h 244"/>
              <a:gd name="T42" fmla="*/ 365444 w 256"/>
              <a:gd name="T43" fmla="*/ 101212 h 244"/>
              <a:gd name="T44" fmla="*/ 365444 w 256"/>
              <a:gd name="T45" fmla="*/ 79382 h 244"/>
              <a:gd name="T46" fmla="*/ 389277 w 256"/>
              <a:gd name="T47" fmla="*/ 55568 h 244"/>
              <a:gd name="T48" fmla="*/ 413111 w 256"/>
              <a:gd name="T49" fmla="*/ 79382 h 244"/>
              <a:gd name="T50" fmla="*/ 413111 w 256"/>
              <a:gd name="T51" fmla="*/ 148842 h 244"/>
              <a:gd name="T52" fmla="*/ 502486 w 256"/>
              <a:gd name="T53" fmla="*/ 238147 h 244"/>
              <a:gd name="T54" fmla="*/ 502486 w 256"/>
              <a:gd name="T55" fmla="*/ 238147 h 244"/>
              <a:gd name="T56" fmla="*/ 508444 w 256"/>
              <a:gd name="T57" fmla="*/ 254023 h 244"/>
              <a:gd name="T58" fmla="*/ 460777 w 256"/>
              <a:gd name="T59" fmla="*/ 293714 h 244"/>
              <a:gd name="T60" fmla="*/ 460777 w 256"/>
              <a:gd name="T61" fmla="*/ 365159 h 244"/>
              <a:gd name="T62" fmla="*/ 460777 w 256"/>
              <a:gd name="T63" fmla="*/ 396911 h 244"/>
              <a:gd name="T64" fmla="*/ 460777 w 256"/>
              <a:gd name="T65" fmla="*/ 460417 h 244"/>
              <a:gd name="T66" fmla="*/ 436944 w 256"/>
              <a:gd name="T67" fmla="*/ 484232 h 244"/>
              <a:gd name="T68" fmla="*/ 389277 w 256"/>
              <a:gd name="T69" fmla="*/ 484232 h 244"/>
              <a:gd name="T70" fmla="*/ 389277 w 256"/>
              <a:gd name="T71" fmla="*/ 293714 h 244"/>
              <a:gd name="T72" fmla="*/ 293944 w 256"/>
              <a:gd name="T73" fmla="*/ 293714 h 244"/>
              <a:gd name="T74" fmla="*/ 293944 w 256"/>
              <a:gd name="T75" fmla="*/ 484232 h 244"/>
              <a:gd name="T76" fmla="*/ 71500 w 256"/>
              <a:gd name="T77" fmla="*/ 484232 h 244"/>
              <a:gd name="T78" fmla="*/ 47667 w 256"/>
              <a:gd name="T79" fmla="*/ 460417 h 244"/>
              <a:gd name="T80" fmla="*/ 47667 w 256"/>
              <a:gd name="T81" fmla="*/ 396911 h 244"/>
              <a:gd name="T82" fmla="*/ 47667 w 256"/>
              <a:gd name="T83" fmla="*/ 365159 h 244"/>
              <a:gd name="T84" fmla="*/ 47667 w 256"/>
              <a:gd name="T85" fmla="*/ 293714 h 244"/>
              <a:gd name="T86" fmla="*/ 254222 w 256"/>
              <a:gd name="T87" fmla="*/ 87321 h 244"/>
              <a:gd name="T88" fmla="*/ 460777 w 256"/>
              <a:gd name="T89" fmla="*/ 293714 h 244"/>
              <a:gd name="T90" fmla="*/ 214500 w 256"/>
              <a:gd name="T91" fmla="*/ 293714 h 244"/>
              <a:gd name="T92" fmla="*/ 119167 w 256"/>
              <a:gd name="T93" fmla="*/ 293714 h 244"/>
              <a:gd name="T94" fmla="*/ 119167 w 256"/>
              <a:gd name="T95" fmla="*/ 388973 h 244"/>
              <a:gd name="T96" fmla="*/ 214500 w 256"/>
              <a:gd name="T97" fmla="*/ 388973 h 244"/>
              <a:gd name="T98" fmla="*/ 214500 w 256"/>
              <a:gd name="T99" fmla="*/ 293714 h 2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6" h="244">
                <a:moveTo>
                  <a:pt x="256" y="128"/>
                </a:moveTo>
                <a:cubicBezTo>
                  <a:pt x="256" y="135"/>
                  <a:pt x="251" y="140"/>
                  <a:pt x="244" y="140"/>
                </a:cubicBezTo>
                <a:cubicBezTo>
                  <a:pt x="241" y="140"/>
                  <a:pt x="238" y="139"/>
                  <a:pt x="236" y="137"/>
                </a:cubicBezTo>
                <a:cubicBezTo>
                  <a:pt x="236" y="137"/>
                  <a:pt x="236" y="137"/>
                  <a:pt x="236" y="137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20" y="137"/>
                  <a:pt x="20" y="137"/>
                  <a:pt x="20" y="137"/>
                </a:cubicBezTo>
                <a:cubicBezTo>
                  <a:pt x="20" y="137"/>
                  <a:pt x="20" y="137"/>
                  <a:pt x="20" y="137"/>
                </a:cubicBezTo>
                <a:cubicBezTo>
                  <a:pt x="18" y="139"/>
                  <a:pt x="15" y="140"/>
                  <a:pt x="12" y="140"/>
                </a:cubicBezTo>
                <a:cubicBezTo>
                  <a:pt x="5" y="140"/>
                  <a:pt x="0" y="135"/>
                  <a:pt x="0" y="128"/>
                </a:cubicBezTo>
                <a:cubicBezTo>
                  <a:pt x="0" y="125"/>
                  <a:pt x="1" y="122"/>
                  <a:pt x="4" y="119"/>
                </a:cubicBezTo>
                <a:cubicBezTo>
                  <a:pt x="119" y="4"/>
                  <a:pt x="119" y="4"/>
                  <a:pt x="119" y="4"/>
                </a:cubicBezTo>
                <a:cubicBezTo>
                  <a:pt x="122" y="1"/>
                  <a:pt x="125" y="0"/>
                  <a:pt x="128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8" y="0"/>
                  <a:pt x="128" y="0"/>
                  <a:pt x="129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32" y="0"/>
                  <a:pt x="135" y="2"/>
                  <a:pt x="137" y="4"/>
                </a:cubicBezTo>
                <a:cubicBezTo>
                  <a:pt x="137" y="4"/>
                  <a:pt x="137" y="4"/>
                  <a:pt x="137" y="4"/>
                </a:cubicBezTo>
                <a:cubicBezTo>
                  <a:pt x="184" y="51"/>
                  <a:pt x="184" y="51"/>
                  <a:pt x="184" y="51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4" y="33"/>
                  <a:pt x="189" y="28"/>
                  <a:pt x="196" y="28"/>
                </a:cubicBezTo>
                <a:cubicBezTo>
                  <a:pt x="203" y="28"/>
                  <a:pt x="208" y="33"/>
                  <a:pt x="208" y="40"/>
                </a:cubicBezTo>
                <a:cubicBezTo>
                  <a:pt x="208" y="75"/>
                  <a:pt x="208" y="75"/>
                  <a:pt x="208" y="75"/>
                </a:cubicBezTo>
                <a:cubicBezTo>
                  <a:pt x="253" y="120"/>
                  <a:pt x="253" y="120"/>
                  <a:pt x="253" y="120"/>
                </a:cubicBezTo>
                <a:cubicBezTo>
                  <a:pt x="253" y="120"/>
                  <a:pt x="253" y="120"/>
                  <a:pt x="253" y="120"/>
                </a:cubicBezTo>
                <a:cubicBezTo>
                  <a:pt x="255" y="122"/>
                  <a:pt x="256" y="125"/>
                  <a:pt x="256" y="128"/>
                </a:cubicBezTo>
                <a:moveTo>
                  <a:pt x="232" y="148"/>
                </a:moveTo>
                <a:cubicBezTo>
                  <a:pt x="232" y="184"/>
                  <a:pt x="232" y="184"/>
                  <a:pt x="232" y="184"/>
                </a:cubicBezTo>
                <a:cubicBezTo>
                  <a:pt x="232" y="200"/>
                  <a:pt x="232" y="200"/>
                  <a:pt x="232" y="200"/>
                </a:cubicBezTo>
                <a:cubicBezTo>
                  <a:pt x="232" y="232"/>
                  <a:pt x="232" y="232"/>
                  <a:pt x="232" y="232"/>
                </a:cubicBezTo>
                <a:cubicBezTo>
                  <a:pt x="232" y="239"/>
                  <a:pt x="227" y="244"/>
                  <a:pt x="220" y="244"/>
                </a:cubicBezTo>
                <a:cubicBezTo>
                  <a:pt x="196" y="244"/>
                  <a:pt x="196" y="244"/>
                  <a:pt x="196" y="244"/>
                </a:cubicBezTo>
                <a:cubicBezTo>
                  <a:pt x="196" y="148"/>
                  <a:pt x="196" y="148"/>
                  <a:pt x="196" y="148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148" y="244"/>
                  <a:pt x="148" y="244"/>
                  <a:pt x="148" y="244"/>
                </a:cubicBezTo>
                <a:cubicBezTo>
                  <a:pt x="36" y="244"/>
                  <a:pt x="36" y="244"/>
                  <a:pt x="36" y="244"/>
                </a:cubicBezTo>
                <a:cubicBezTo>
                  <a:pt x="29" y="244"/>
                  <a:pt x="24" y="239"/>
                  <a:pt x="24" y="232"/>
                </a:cubicBezTo>
                <a:cubicBezTo>
                  <a:pt x="24" y="200"/>
                  <a:pt x="24" y="200"/>
                  <a:pt x="24" y="200"/>
                </a:cubicBezTo>
                <a:cubicBezTo>
                  <a:pt x="24" y="184"/>
                  <a:pt x="24" y="184"/>
                  <a:pt x="24" y="184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128" y="44"/>
                  <a:pt x="128" y="44"/>
                  <a:pt x="128" y="44"/>
                </a:cubicBezTo>
                <a:lnTo>
                  <a:pt x="232" y="148"/>
                </a:lnTo>
                <a:close/>
                <a:moveTo>
                  <a:pt x="108" y="148"/>
                </a:moveTo>
                <a:cubicBezTo>
                  <a:pt x="60" y="148"/>
                  <a:pt x="60" y="148"/>
                  <a:pt x="60" y="148"/>
                </a:cubicBezTo>
                <a:cubicBezTo>
                  <a:pt x="60" y="196"/>
                  <a:pt x="60" y="196"/>
                  <a:pt x="60" y="196"/>
                </a:cubicBezTo>
                <a:cubicBezTo>
                  <a:pt x="108" y="196"/>
                  <a:pt x="108" y="196"/>
                  <a:pt x="108" y="196"/>
                </a:cubicBezTo>
                <a:lnTo>
                  <a:pt x="108" y="148"/>
                </a:lnTo>
                <a:close/>
              </a:path>
            </a:pathLst>
          </a:custGeom>
          <a:solidFill>
            <a:srgbClr val="F5B2A2"/>
          </a:solidFill>
          <a:ln>
            <a:solidFill>
              <a:srgbClr val="F5B2A2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352557" y="4007637"/>
            <a:ext cx="800219" cy="379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1866" b="1" dirty="0">
                <a:latin typeface="微軟正黑體" pitchFamily="34" charset="-120"/>
                <a:ea typeface="微軟正黑體" pitchFamily="34" charset="-120"/>
              </a:rPr>
              <a:t>萬戶</a:t>
            </a:r>
            <a:endParaRPr lang="en-US" altLang="zh-TW" sz="1866" b="1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3" name="直線單箭頭接點 2"/>
          <p:cNvCxnSpPr/>
          <p:nvPr/>
        </p:nvCxnSpPr>
        <p:spPr>
          <a:xfrm>
            <a:off x="704463" y="5577560"/>
            <a:ext cx="106868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橢圓 3"/>
          <p:cNvSpPr/>
          <p:nvPr/>
        </p:nvSpPr>
        <p:spPr>
          <a:xfrm>
            <a:off x="1647039" y="5486132"/>
            <a:ext cx="280573" cy="1828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/>
        </p:nvSpPr>
        <p:spPr>
          <a:xfrm>
            <a:off x="1372788" y="5814024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年</a:t>
            </a:r>
          </a:p>
        </p:txBody>
      </p:sp>
      <p:sp>
        <p:nvSpPr>
          <p:cNvPr id="53" name="矩形 52"/>
          <p:cNvSpPr/>
          <p:nvPr/>
        </p:nvSpPr>
        <p:spPr>
          <a:xfrm>
            <a:off x="3704945" y="5781199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109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年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4" name="橢圓 53"/>
          <p:cNvSpPr/>
          <p:nvPr/>
        </p:nvSpPr>
        <p:spPr>
          <a:xfrm>
            <a:off x="3885222" y="5486132"/>
            <a:ext cx="280573" cy="1828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矩形 54"/>
          <p:cNvSpPr/>
          <p:nvPr/>
        </p:nvSpPr>
        <p:spPr>
          <a:xfrm>
            <a:off x="6054970" y="5781200"/>
            <a:ext cx="829073" cy="379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年</a:t>
            </a:r>
            <a:endParaRPr lang="en-US" altLang="zh-TW" sz="1866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9109755" y="5781200"/>
            <a:ext cx="829073" cy="379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b="1" dirty="0">
                <a:solidFill>
                  <a:srgbClr val="E15C3E"/>
                </a:solidFill>
                <a:latin typeface="微軟正黑體" pitchFamily="34" charset="-120"/>
                <a:ea typeface="微軟正黑體" pitchFamily="34" charset="-120"/>
              </a:rPr>
              <a:t>111</a:t>
            </a:r>
            <a:r>
              <a:rPr lang="zh-TW" altLang="en-US" b="1" dirty="0">
                <a:solidFill>
                  <a:srgbClr val="E15C3E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endParaRPr lang="en-US" altLang="zh-TW" sz="1866" b="1" dirty="0">
              <a:solidFill>
                <a:srgbClr val="E15C3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7" name="橢圓 56"/>
          <p:cNvSpPr/>
          <p:nvPr/>
        </p:nvSpPr>
        <p:spPr>
          <a:xfrm>
            <a:off x="6457773" y="5486132"/>
            <a:ext cx="280573" cy="1828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橢圓 57"/>
          <p:cNvSpPr/>
          <p:nvPr/>
        </p:nvSpPr>
        <p:spPr>
          <a:xfrm>
            <a:off x="9535657" y="5486132"/>
            <a:ext cx="280573" cy="182856"/>
          </a:xfrm>
          <a:prstGeom prst="ellipse">
            <a:avLst/>
          </a:prstGeom>
          <a:solidFill>
            <a:srgbClr val="E15C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E15C3E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5959761" y="3124276"/>
            <a:ext cx="1069524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666" b="1" dirty="0">
                <a:solidFill>
                  <a:srgbClr val="E15C3E"/>
                </a:solidFill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1866" b="1" dirty="0">
                <a:latin typeface="微軟正黑體" pitchFamily="34" charset="-120"/>
                <a:ea typeface="微軟正黑體" pitchFamily="34" charset="-120"/>
              </a:rPr>
              <a:t>萬戶</a:t>
            </a:r>
            <a:endParaRPr lang="en-US" altLang="zh-TW" sz="1866" b="1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039" name="直線單箭頭接點 1038"/>
          <p:cNvCxnSpPr/>
          <p:nvPr/>
        </p:nvCxnSpPr>
        <p:spPr>
          <a:xfrm flipV="1">
            <a:off x="1679570" y="1683933"/>
            <a:ext cx="6974285" cy="1861892"/>
          </a:xfrm>
          <a:prstGeom prst="straightConnector1">
            <a:avLst/>
          </a:prstGeom>
          <a:ln w="38100"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A50E1-F1EF-490A-9A42-82B5FFBDDB17}" type="slidenum">
              <a:rPr lang="zh-TW" altLang="en-US" smtClean="0"/>
              <a:pPr>
                <a:defRPr/>
              </a:pPr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8755641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9"/>
          <p:cNvGrpSpPr/>
          <p:nvPr/>
        </p:nvGrpSpPr>
        <p:grpSpPr>
          <a:xfrm>
            <a:off x="0" y="338985"/>
            <a:ext cx="12190413" cy="801306"/>
            <a:chOff x="0" y="338985"/>
            <a:chExt cx="9144000" cy="801305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="" id="{6D5BF626-B0D5-4AD2-A39D-80E5FE4AA20A}"/>
                </a:ext>
              </a:extLst>
            </p:cNvPr>
            <p:cNvSpPr/>
            <p:nvPr/>
          </p:nvSpPr>
          <p:spPr>
            <a:xfrm>
              <a:off x="0" y="338985"/>
              <a:ext cx="9144000" cy="583904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2266724" algn="ctr" defTabSz="12190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5300" b="1" kern="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3" name="群組 21"/>
            <p:cNvGrpSpPr/>
            <p:nvPr/>
          </p:nvGrpSpPr>
          <p:grpSpPr>
            <a:xfrm>
              <a:off x="6786060" y="632460"/>
              <a:ext cx="2357940" cy="507830"/>
              <a:chOff x="6786060" y="632460"/>
              <a:chExt cx="2357940" cy="507830"/>
            </a:xfrm>
          </p:grpSpPr>
          <p:grpSp>
            <p:nvGrpSpPr>
              <p:cNvPr id="4" name="群組 22"/>
              <p:cNvGrpSpPr/>
              <p:nvPr/>
            </p:nvGrpSpPr>
            <p:grpSpPr>
              <a:xfrm>
                <a:off x="6786060" y="632460"/>
                <a:ext cx="2357940" cy="507830"/>
                <a:chOff x="6786060" y="632460"/>
                <a:chExt cx="2357940" cy="507830"/>
              </a:xfrm>
            </p:grpSpPr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xmlns="" id="{6D5BF626-B0D5-4AD2-A39D-80E5FE4AA20A}"/>
                    </a:ext>
                  </a:extLst>
                </p:cNvPr>
                <p:cNvSpPr/>
                <p:nvPr/>
              </p:nvSpPr>
              <p:spPr>
                <a:xfrm>
                  <a:off x="6786060" y="708453"/>
                  <a:ext cx="2357940" cy="90000"/>
                </a:xfrm>
                <a:prstGeom prst="rect">
                  <a:avLst/>
                </a:prstGeom>
                <a:gradFill flip="none" rotWithShape="1">
                  <a:gsLst>
                    <a:gs pos="81000">
                      <a:srgbClr val="D7E2DC"/>
                    </a:gs>
                    <a:gs pos="16000">
                      <a:srgbClr val="D7E2DC">
                        <a:alpha val="0"/>
                      </a:srgbClr>
                    </a:gs>
                    <a:gs pos="51000">
                      <a:srgbClr val="D7E2DC"/>
                    </a:gs>
                  </a:gsLst>
                  <a:lin ang="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2266724" algn="ctr" defTabSz="1219078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TW" altLang="en-US" sz="5300" b="1" kern="0" dirty="0">
                    <a:solidFill>
                      <a:schemeClr val="accent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xmlns="" id="{6D5BF626-B0D5-4AD2-A39D-80E5FE4AA20A}"/>
                    </a:ext>
                  </a:extLst>
                </p:cNvPr>
                <p:cNvSpPr/>
                <p:nvPr/>
              </p:nvSpPr>
              <p:spPr>
                <a:xfrm rot="16200000">
                  <a:off x="8097729" y="787580"/>
                  <a:ext cx="180000" cy="90617"/>
                </a:xfrm>
                <a:prstGeom prst="rect">
                  <a:avLst/>
                </a:prstGeom>
                <a:solidFill>
                  <a:srgbClr val="D7E2D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2266724" algn="ctr" defTabSz="1219078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TW" altLang="en-US" sz="5300" b="1" kern="0" dirty="0">
                    <a:solidFill>
                      <a:schemeClr val="accent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文字方塊 27"/>
                <p:cNvSpPr txBox="1"/>
                <p:nvPr/>
              </p:nvSpPr>
              <p:spPr>
                <a:xfrm>
                  <a:off x="8031480" y="632460"/>
                  <a:ext cx="1062449" cy="507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700" dirty="0">
                      <a:solidFill>
                        <a:srgbClr val="D7E2DC"/>
                      </a:solidFill>
                      <a:latin typeface="Britannic Bold" panose="020B0903060703020204" pitchFamily="34" charset="0"/>
                    </a:rPr>
                    <a:t>Taiwan</a:t>
                  </a:r>
                  <a:endParaRPr lang="zh-TW" altLang="en-US" sz="2700" dirty="0">
                    <a:solidFill>
                      <a:srgbClr val="D7E2DC"/>
                    </a:solidFill>
                    <a:latin typeface="Britannic Bold" panose="020B0903060703020204" pitchFamily="34" charset="0"/>
                  </a:endParaRPr>
                </a:p>
              </p:txBody>
            </p:sp>
          </p:grpSp>
          <p:sp>
            <p:nvSpPr>
              <p:cNvPr id="24" name="橢圓 23"/>
              <p:cNvSpPr/>
              <p:nvPr/>
            </p:nvSpPr>
            <p:spPr>
              <a:xfrm>
                <a:off x="8396830" y="726761"/>
                <a:ext cx="54000" cy="54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5253965" y="338551"/>
            <a:ext cx="1682488" cy="553986"/>
          </a:xfrm>
          <a:prstGeom prst="rect">
            <a:avLst/>
          </a:prstGeom>
          <a:noFill/>
        </p:spPr>
        <p:txBody>
          <a:bodyPr wrap="none" lIns="121908" tIns="60954" rIns="121908" bIns="60954">
            <a:spAutoFit/>
          </a:bodyPr>
          <a:lstStyle/>
          <a:p>
            <a:pPr algn="ctr" defTabSz="914309">
              <a:defRPr/>
            </a:pPr>
            <a:r>
              <a:rPr lang="zh-TW" altLang="en-US" sz="2800" b="1" dirty="0" smtClean="0">
                <a:solidFill>
                  <a:schemeClr val="bg1"/>
                </a:solidFill>
                <a:effectLst>
                  <a:outerShdw blurRad="139700" dir="15000000" sy="30000" kx="-1800000" algn="bl" rotWithShape="0">
                    <a:prstClr val="black">
                      <a:alpha val="21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ontserrat" charset="0"/>
              </a:rPr>
              <a:t>政策目的</a:t>
            </a:r>
            <a:endParaRPr lang="zh-TW" altLang="en-US" sz="2800" b="1" dirty="0">
              <a:solidFill>
                <a:schemeClr val="bg1"/>
              </a:solidFill>
              <a:effectLst>
                <a:outerShdw blurRad="139700" dir="15000000" sy="30000" kx="-1800000" algn="bl" rotWithShape="0">
                  <a:prstClr val="black">
                    <a:alpha val="21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ontserrat" charset="0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xmlns="" id="{0D5596C6-D2E7-42B9-A9E9-8F4D4AB13724}"/>
              </a:ext>
            </a:extLst>
          </p:cNvPr>
          <p:cNvGrpSpPr>
            <a:grpSpLocks/>
          </p:cNvGrpSpPr>
          <p:nvPr/>
        </p:nvGrpSpPr>
        <p:grpSpPr bwMode="auto">
          <a:xfrm rot="12475470">
            <a:off x="3144758" y="2143857"/>
            <a:ext cx="1984879" cy="1975401"/>
            <a:chOff x="5375" y="2275"/>
            <a:chExt cx="583" cy="589"/>
          </a:xfrm>
          <a:solidFill>
            <a:schemeClr val="accent4"/>
          </a:solidFill>
        </p:grpSpPr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xmlns="" id="{432A1011-EDBA-4CD9-9847-E7DE387365BF}"/>
                </a:ext>
              </a:extLst>
            </p:cNvPr>
            <p:cNvSpPr>
              <a:spLocks/>
            </p:cNvSpPr>
            <p:nvPr/>
          </p:nvSpPr>
          <p:spPr bwMode="gray">
            <a:xfrm>
              <a:off x="5375" y="2275"/>
              <a:ext cx="310" cy="589"/>
            </a:xfrm>
            <a:custGeom>
              <a:avLst/>
              <a:gdLst/>
              <a:ahLst/>
              <a:cxnLst>
                <a:cxn ang="0">
                  <a:pos x="404" y="105"/>
                </a:cxn>
                <a:cxn ang="0">
                  <a:pos x="114" y="238"/>
                </a:cxn>
                <a:cxn ang="0">
                  <a:pos x="2" y="528"/>
                </a:cxn>
                <a:cxn ang="0">
                  <a:pos x="0" y="562"/>
                </a:cxn>
                <a:cxn ang="0">
                  <a:pos x="0" y="582"/>
                </a:cxn>
                <a:cxn ang="0">
                  <a:pos x="0" y="602"/>
                </a:cxn>
                <a:cxn ang="0">
                  <a:pos x="0" y="622"/>
                </a:cxn>
                <a:cxn ang="0">
                  <a:pos x="3" y="643"/>
                </a:cxn>
                <a:cxn ang="0">
                  <a:pos x="187" y="922"/>
                </a:cxn>
                <a:cxn ang="0">
                  <a:pos x="511" y="1105"/>
                </a:cxn>
                <a:cxn ang="0">
                  <a:pos x="586" y="1013"/>
                </a:cxn>
                <a:cxn ang="0">
                  <a:pos x="568" y="1012"/>
                </a:cxn>
                <a:cxn ang="0">
                  <a:pos x="543" y="1010"/>
                </a:cxn>
                <a:cxn ang="0">
                  <a:pos x="522" y="1007"/>
                </a:cxn>
                <a:cxn ang="0">
                  <a:pos x="497" y="1000"/>
                </a:cxn>
                <a:cxn ang="0">
                  <a:pos x="468" y="994"/>
                </a:cxn>
                <a:cxn ang="0">
                  <a:pos x="437" y="985"/>
                </a:cxn>
                <a:cxn ang="0">
                  <a:pos x="407" y="973"/>
                </a:cxn>
                <a:cxn ang="0">
                  <a:pos x="376" y="958"/>
                </a:cxn>
                <a:cxn ang="0">
                  <a:pos x="346" y="938"/>
                </a:cxn>
                <a:cxn ang="0">
                  <a:pos x="316" y="916"/>
                </a:cxn>
                <a:cxn ang="0">
                  <a:pos x="291" y="889"/>
                </a:cxn>
                <a:cxn ang="0">
                  <a:pos x="274" y="874"/>
                </a:cxn>
                <a:cxn ang="0">
                  <a:pos x="251" y="847"/>
                </a:cxn>
                <a:cxn ang="0">
                  <a:pos x="237" y="827"/>
                </a:cxn>
                <a:cxn ang="0">
                  <a:pos x="223" y="804"/>
                </a:cxn>
                <a:cxn ang="0">
                  <a:pos x="209" y="776"/>
                </a:cxn>
                <a:cxn ang="0">
                  <a:pos x="196" y="746"/>
                </a:cxn>
                <a:cxn ang="0">
                  <a:pos x="183" y="712"/>
                </a:cxn>
                <a:cxn ang="0">
                  <a:pos x="173" y="673"/>
                </a:cxn>
                <a:cxn ang="0">
                  <a:pos x="166" y="631"/>
                </a:cxn>
                <a:cxn ang="0">
                  <a:pos x="163" y="587"/>
                </a:cxn>
                <a:cxn ang="0">
                  <a:pos x="163" y="565"/>
                </a:cxn>
                <a:cxn ang="0">
                  <a:pos x="167" y="537"/>
                </a:cxn>
                <a:cxn ang="0">
                  <a:pos x="170" y="514"/>
                </a:cxn>
                <a:cxn ang="0">
                  <a:pos x="176" y="490"/>
                </a:cxn>
                <a:cxn ang="0">
                  <a:pos x="183" y="463"/>
                </a:cxn>
                <a:cxn ang="0">
                  <a:pos x="192" y="435"/>
                </a:cxn>
                <a:cxn ang="0">
                  <a:pos x="204" y="405"/>
                </a:cxn>
                <a:cxn ang="0">
                  <a:pos x="220" y="376"/>
                </a:cxn>
                <a:cxn ang="0">
                  <a:pos x="237" y="346"/>
                </a:cxn>
                <a:cxn ang="0">
                  <a:pos x="257" y="319"/>
                </a:cxn>
                <a:cxn ang="0">
                  <a:pos x="282" y="294"/>
                </a:cxn>
                <a:cxn ang="0">
                  <a:pos x="299" y="278"/>
                </a:cxn>
                <a:cxn ang="0">
                  <a:pos x="324" y="256"/>
                </a:cxn>
                <a:cxn ang="0">
                  <a:pos x="346" y="238"/>
                </a:cxn>
                <a:cxn ang="0">
                  <a:pos x="368" y="224"/>
                </a:cxn>
                <a:cxn ang="0">
                  <a:pos x="394" y="210"/>
                </a:cxn>
                <a:cxn ang="0">
                  <a:pos x="424" y="196"/>
                </a:cxn>
                <a:cxn ang="0">
                  <a:pos x="458" y="186"/>
                </a:cxn>
                <a:cxn ang="0">
                  <a:pos x="495" y="175"/>
                </a:cxn>
                <a:cxn ang="0">
                  <a:pos x="536" y="167"/>
                </a:cxn>
                <a:cxn ang="0">
                  <a:pos x="582" y="165"/>
                </a:cxn>
              </a:cxnLst>
              <a:rect l="0" t="0" r="r" b="b"/>
              <a:pathLst>
                <a:path w="620" h="1178">
                  <a:moveTo>
                    <a:pt x="593" y="165"/>
                  </a:moveTo>
                  <a:lnTo>
                    <a:pt x="589" y="0"/>
                  </a:lnTo>
                  <a:lnTo>
                    <a:pt x="536" y="1"/>
                  </a:lnTo>
                  <a:lnTo>
                    <a:pt x="515" y="75"/>
                  </a:lnTo>
                  <a:lnTo>
                    <a:pt x="404" y="105"/>
                  </a:lnTo>
                  <a:lnTo>
                    <a:pt x="333" y="57"/>
                  </a:lnTo>
                  <a:lnTo>
                    <a:pt x="253" y="102"/>
                  </a:lnTo>
                  <a:lnTo>
                    <a:pt x="257" y="187"/>
                  </a:lnTo>
                  <a:lnTo>
                    <a:pt x="197" y="251"/>
                  </a:lnTo>
                  <a:lnTo>
                    <a:pt x="114" y="238"/>
                  </a:lnTo>
                  <a:lnTo>
                    <a:pt x="58" y="328"/>
                  </a:lnTo>
                  <a:lnTo>
                    <a:pt x="108" y="398"/>
                  </a:lnTo>
                  <a:lnTo>
                    <a:pt x="75" y="503"/>
                  </a:lnTo>
                  <a:lnTo>
                    <a:pt x="3" y="523"/>
                  </a:lnTo>
                  <a:lnTo>
                    <a:pt x="2" y="528"/>
                  </a:lnTo>
                  <a:lnTo>
                    <a:pt x="2" y="534"/>
                  </a:lnTo>
                  <a:lnTo>
                    <a:pt x="0" y="541"/>
                  </a:lnTo>
                  <a:lnTo>
                    <a:pt x="0" y="548"/>
                  </a:lnTo>
                  <a:lnTo>
                    <a:pt x="0" y="555"/>
                  </a:lnTo>
                  <a:lnTo>
                    <a:pt x="0" y="562"/>
                  </a:lnTo>
                  <a:lnTo>
                    <a:pt x="0" y="567"/>
                  </a:lnTo>
                  <a:lnTo>
                    <a:pt x="0" y="571"/>
                  </a:lnTo>
                  <a:lnTo>
                    <a:pt x="0" y="574"/>
                  </a:lnTo>
                  <a:lnTo>
                    <a:pt x="0" y="578"/>
                  </a:lnTo>
                  <a:lnTo>
                    <a:pt x="0" y="582"/>
                  </a:lnTo>
                  <a:lnTo>
                    <a:pt x="0" y="587"/>
                  </a:lnTo>
                  <a:lnTo>
                    <a:pt x="0" y="589"/>
                  </a:lnTo>
                  <a:lnTo>
                    <a:pt x="0" y="594"/>
                  </a:lnTo>
                  <a:lnTo>
                    <a:pt x="0" y="598"/>
                  </a:lnTo>
                  <a:lnTo>
                    <a:pt x="0" y="602"/>
                  </a:lnTo>
                  <a:lnTo>
                    <a:pt x="0" y="607"/>
                  </a:lnTo>
                  <a:lnTo>
                    <a:pt x="0" y="611"/>
                  </a:lnTo>
                  <a:lnTo>
                    <a:pt x="0" y="615"/>
                  </a:lnTo>
                  <a:lnTo>
                    <a:pt x="0" y="618"/>
                  </a:lnTo>
                  <a:lnTo>
                    <a:pt x="0" y="622"/>
                  </a:lnTo>
                  <a:lnTo>
                    <a:pt x="2" y="626"/>
                  </a:lnTo>
                  <a:lnTo>
                    <a:pt x="2" y="631"/>
                  </a:lnTo>
                  <a:lnTo>
                    <a:pt x="2" y="635"/>
                  </a:lnTo>
                  <a:lnTo>
                    <a:pt x="3" y="639"/>
                  </a:lnTo>
                  <a:lnTo>
                    <a:pt x="3" y="643"/>
                  </a:lnTo>
                  <a:lnTo>
                    <a:pt x="75" y="663"/>
                  </a:lnTo>
                  <a:lnTo>
                    <a:pt x="105" y="774"/>
                  </a:lnTo>
                  <a:lnTo>
                    <a:pt x="57" y="844"/>
                  </a:lnTo>
                  <a:lnTo>
                    <a:pt x="102" y="926"/>
                  </a:lnTo>
                  <a:lnTo>
                    <a:pt x="187" y="922"/>
                  </a:lnTo>
                  <a:lnTo>
                    <a:pt x="251" y="980"/>
                  </a:lnTo>
                  <a:lnTo>
                    <a:pt x="238" y="1066"/>
                  </a:lnTo>
                  <a:lnTo>
                    <a:pt x="329" y="1121"/>
                  </a:lnTo>
                  <a:lnTo>
                    <a:pt x="396" y="1073"/>
                  </a:lnTo>
                  <a:lnTo>
                    <a:pt x="511" y="1105"/>
                  </a:lnTo>
                  <a:lnTo>
                    <a:pt x="524" y="1174"/>
                  </a:lnTo>
                  <a:lnTo>
                    <a:pt x="589" y="1178"/>
                  </a:lnTo>
                  <a:lnTo>
                    <a:pt x="620" y="1110"/>
                  </a:lnTo>
                  <a:lnTo>
                    <a:pt x="587" y="1013"/>
                  </a:lnTo>
                  <a:lnTo>
                    <a:pt x="586" y="1013"/>
                  </a:lnTo>
                  <a:lnTo>
                    <a:pt x="585" y="1013"/>
                  </a:lnTo>
                  <a:lnTo>
                    <a:pt x="582" y="1013"/>
                  </a:lnTo>
                  <a:lnTo>
                    <a:pt x="579" y="1013"/>
                  </a:lnTo>
                  <a:lnTo>
                    <a:pt x="573" y="1012"/>
                  </a:lnTo>
                  <a:lnTo>
                    <a:pt x="568" y="1012"/>
                  </a:lnTo>
                  <a:lnTo>
                    <a:pt x="562" y="1012"/>
                  </a:lnTo>
                  <a:lnTo>
                    <a:pt x="556" y="1012"/>
                  </a:lnTo>
                  <a:lnTo>
                    <a:pt x="552" y="1010"/>
                  </a:lnTo>
                  <a:lnTo>
                    <a:pt x="548" y="1010"/>
                  </a:lnTo>
                  <a:lnTo>
                    <a:pt x="543" y="1010"/>
                  </a:lnTo>
                  <a:lnTo>
                    <a:pt x="539" y="1009"/>
                  </a:lnTo>
                  <a:lnTo>
                    <a:pt x="535" y="1009"/>
                  </a:lnTo>
                  <a:lnTo>
                    <a:pt x="531" y="1007"/>
                  </a:lnTo>
                  <a:lnTo>
                    <a:pt x="526" y="1007"/>
                  </a:lnTo>
                  <a:lnTo>
                    <a:pt x="522" y="1007"/>
                  </a:lnTo>
                  <a:lnTo>
                    <a:pt x="517" y="1006"/>
                  </a:lnTo>
                  <a:lnTo>
                    <a:pt x="512" y="1004"/>
                  </a:lnTo>
                  <a:lnTo>
                    <a:pt x="507" y="1003"/>
                  </a:lnTo>
                  <a:lnTo>
                    <a:pt x="502" y="1002"/>
                  </a:lnTo>
                  <a:lnTo>
                    <a:pt x="497" y="1000"/>
                  </a:lnTo>
                  <a:lnTo>
                    <a:pt x="491" y="1000"/>
                  </a:lnTo>
                  <a:lnTo>
                    <a:pt x="485" y="999"/>
                  </a:lnTo>
                  <a:lnTo>
                    <a:pt x="480" y="997"/>
                  </a:lnTo>
                  <a:lnTo>
                    <a:pt x="474" y="996"/>
                  </a:lnTo>
                  <a:lnTo>
                    <a:pt x="468" y="994"/>
                  </a:lnTo>
                  <a:lnTo>
                    <a:pt x="463" y="993"/>
                  </a:lnTo>
                  <a:lnTo>
                    <a:pt x="455" y="992"/>
                  </a:lnTo>
                  <a:lnTo>
                    <a:pt x="450" y="989"/>
                  </a:lnTo>
                  <a:lnTo>
                    <a:pt x="444" y="987"/>
                  </a:lnTo>
                  <a:lnTo>
                    <a:pt x="437" y="985"/>
                  </a:lnTo>
                  <a:lnTo>
                    <a:pt x="433" y="983"/>
                  </a:lnTo>
                  <a:lnTo>
                    <a:pt x="426" y="980"/>
                  </a:lnTo>
                  <a:lnTo>
                    <a:pt x="420" y="977"/>
                  </a:lnTo>
                  <a:lnTo>
                    <a:pt x="413" y="975"/>
                  </a:lnTo>
                  <a:lnTo>
                    <a:pt x="407" y="973"/>
                  </a:lnTo>
                  <a:lnTo>
                    <a:pt x="402" y="969"/>
                  </a:lnTo>
                  <a:lnTo>
                    <a:pt x="396" y="966"/>
                  </a:lnTo>
                  <a:lnTo>
                    <a:pt x="389" y="965"/>
                  </a:lnTo>
                  <a:lnTo>
                    <a:pt x="383" y="962"/>
                  </a:lnTo>
                  <a:lnTo>
                    <a:pt x="376" y="958"/>
                  </a:lnTo>
                  <a:lnTo>
                    <a:pt x="370" y="953"/>
                  </a:lnTo>
                  <a:lnTo>
                    <a:pt x="365" y="950"/>
                  </a:lnTo>
                  <a:lnTo>
                    <a:pt x="358" y="946"/>
                  </a:lnTo>
                  <a:lnTo>
                    <a:pt x="352" y="942"/>
                  </a:lnTo>
                  <a:lnTo>
                    <a:pt x="346" y="938"/>
                  </a:lnTo>
                  <a:lnTo>
                    <a:pt x="339" y="935"/>
                  </a:lnTo>
                  <a:lnTo>
                    <a:pt x="335" y="931"/>
                  </a:lnTo>
                  <a:lnTo>
                    <a:pt x="328" y="925"/>
                  </a:lnTo>
                  <a:lnTo>
                    <a:pt x="322" y="921"/>
                  </a:lnTo>
                  <a:lnTo>
                    <a:pt x="316" y="916"/>
                  </a:lnTo>
                  <a:lnTo>
                    <a:pt x="311" y="911"/>
                  </a:lnTo>
                  <a:lnTo>
                    <a:pt x="305" y="906"/>
                  </a:lnTo>
                  <a:lnTo>
                    <a:pt x="301" y="901"/>
                  </a:lnTo>
                  <a:lnTo>
                    <a:pt x="295" y="895"/>
                  </a:lnTo>
                  <a:lnTo>
                    <a:pt x="291" y="889"/>
                  </a:lnTo>
                  <a:lnTo>
                    <a:pt x="288" y="888"/>
                  </a:lnTo>
                  <a:lnTo>
                    <a:pt x="284" y="884"/>
                  </a:lnTo>
                  <a:lnTo>
                    <a:pt x="281" y="881"/>
                  </a:lnTo>
                  <a:lnTo>
                    <a:pt x="278" y="878"/>
                  </a:lnTo>
                  <a:lnTo>
                    <a:pt x="274" y="874"/>
                  </a:lnTo>
                  <a:lnTo>
                    <a:pt x="271" y="871"/>
                  </a:lnTo>
                  <a:lnTo>
                    <a:pt x="265" y="865"/>
                  </a:lnTo>
                  <a:lnTo>
                    <a:pt x="261" y="859"/>
                  </a:lnTo>
                  <a:lnTo>
                    <a:pt x="255" y="852"/>
                  </a:lnTo>
                  <a:lnTo>
                    <a:pt x="251" y="847"/>
                  </a:lnTo>
                  <a:lnTo>
                    <a:pt x="248" y="842"/>
                  </a:lnTo>
                  <a:lnTo>
                    <a:pt x="246" y="838"/>
                  </a:lnTo>
                  <a:lnTo>
                    <a:pt x="243" y="835"/>
                  </a:lnTo>
                  <a:lnTo>
                    <a:pt x="240" y="831"/>
                  </a:lnTo>
                  <a:lnTo>
                    <a:pt x="237" y="827"/>
                  </a:lnTo>
                  <a:lnTo>
                    <a:pt x="234" y="823"/>
                  </a:lnTo>
                  <a:lnTo>
                    <a:pt x="231" y="818"/>
                  </a:lnTo>
                  <a:lnTo>
                    <a:pt x="229" y="814"/>
                  </a:lnTo>
                  <a:lnTo>
                    <a:pt x="226" y="808"/>
                  </a:lnTo>
                  <a:lnTo>
                    <a:pt x="223" y="804"/>
                  </a:lnTo>
                  <a:lnTo>
                    <a:pt x="220" y="798"/>
                  </a:lnTo>
                  <a:lnTo>
                    <a:pt x="217" y="793"/>
                  </a:lnTo>
                  <a:lnTo>
                    <a:pt x="213" y="788"/>
                  </a:lnTo>
                  <a:lnTo>
                    <a:pt x="211" y="783"/>
                  </a:lnTo>
                  <a:lnTo>
                    <a:pt x="209" y="776"/>
                  </a:lnTo>
                  <a:lnTo>
                    <a:pt x="206" y="771"/>
                  </a:lnTo>
                  <a:lnTo>
                    <a:pt x="203" y="764"/>
                  </a:lnTo>
                  <a:lnTo>
                    <a:pt x="200" y="759"/>
                  </a:lnTo>
                  <a:lnTo>
                    <a:pt x="197" y="751"/>
                  </a:lnTo>
                  <a:lnTo>
                    <a:pt x="196" y="746"/>
                  </a:lnTo>
                  <a:lnTo>
                    <a:pt x="193" y="739"/>
                  </a:lnTo>
                  <a:lnTo>
                    <a:pt x="190" y="733"/>
                  </a:lnTo>
                  <a:lnTo>
                    <a:pt x="187" y="726"/>
                  </a:lnTo>
                  <a:lnTo>
                    <a:pt x="186" y="719"/>
                  </a:lnTo>
                  <a:lnTo>
                    <a:pt x="183" y="712"/>
                  </a:lnTo>
                  <a:lnTo>
                    <a:pt x="182" y="705"/>
                  </a:lnTo>
                  <a:lnTo>
                    <a:pt x="179" y="697"/>
                  </a:lnTo>
                  <a:lnTo>
                    <a:pt x="177" y="689"/>
                  </a:lnTo>
                  <a:lnTo>
                    <a:pt x="175" y="682"/>
                  </a:lnTo>
                  <a:lnTo>
                    <a:pt x="173" y="673"/>
                  </a:lnTo>
                  <a:lnTo>
                    <a:pt x="172" y="665"/>
                  </a:lnTo>
                  <a:lnTo>
                    <a:pt x="170" y="658"/>
                  </a:lnTo>
                  <a:lnTo>
                    <a:pt x="169" y="649"/>
                  </a:lnTo>
                  <a:lnTo>
                    <a:pt x="167" y="641"/>
                  </a:lnTo>
                  <a:lnTo>
                    <a:pt x="166" y="631"/>
                  </a:lnTo>
                  <a:lnTo>
                    <a:pt x="166" y="624"/>
                  </a:lnTo>
                  <a:lnTo>
                    <a:pt x="165" y="614"/>
                  </a:lnTo>
                  <a:lnTo>
                    <a:pt x="163" y="605"/>
                  </a:lnTo>
                  <a:lnTo>
                    <a:pt x="163" y="595"/>
                  </a:lnTo>
                  <a:lnTo>
                    <a:pt x="163" y="587"/>
                  </a:lnTo>
                  <a:lnTo>
                    <a:pt x="163" y="584"/>
                  </a:lnTo>
                  <a:lnTo>
                    <a:pt x="163" y="581"/>
                  </a:lnTo>
                  <a:lnTo>
                    <a:pt x="163" y="575"/>
                  </a:lnTo>
                  <a:lnTo>
                    <a:pt x="163" y="572"/>
                  </a:lnTo>
                  <a:lnTo>
                    <a:pt x="163" y="565"/>
                  </a:lnTo>
                  <a:lnTo>
                    <a:pt x="165" y="560"/>
                  </a:lnTo>
                  <a:lnTo>
                    <a:pt x="165" y="553"/>
                  </a:lnTo>
                  <a:lnTo>
                    <a:pt x="166" y="545"/>
                  </a:lnTo>
                  <a:lnTo>
                    <a:pt x="166" y="541"/>
                  </a:lnTo>
                  <a:lnTo>
                    <a:pt x="167" y="537"/>
                  </a:lnTo>
                  <a:lnTo>
                    <a:pt x="167" y="533"/>
                  </a:lnTo>
                  <a:lnTo>
                    <a:pt x="169" y="528"/>
                  </a:lnTo>
                  <a:lnTo>
                    <a:pt x="169" y="524"/>
                  </a:lnTo>
                  <a:lnTo>
                    <a:pt x="170" y="518"/>
                  </a:lnTo>
                  <a:lnTo>
                    <a:pt x="170" y="514"/>
                  </a:lnTo>
                  <a:lnTo>
                    <a:pt x="172" y="510"/>
                  </a:lnTo>
                  <a:lnTo>
                    <a:pt x="172" y="504"/>
                  </a:lnTo>
                  <a:lnTo>
                    <a:pt x="173" y="500"/>
                  </a:lnTo>
                  <a:lnTo>
                    <a:pt x="175" y="494"/>
                  </a:lnTo>
                  <a:lnTo>
                    <a:pt x="176" y="490"/>
                  </a:lnTo>
                  <a:lnTo>
                    <a:pt x="177" y="484"/>
                  </a:lnTo>
                  <a:lnTo>
                    <a:pt x="179" y="479"/>
                  </a:lnTo>
                  <a:lnTo>
                    <a:pt x="180" y="473"/>
                  </a:lnTo>
                  <a:lnTo>
                    <a:pt x="182" y="469"/>
                  </a:lnTo>
                  <a:lnTo>
                    <a:pt x="183" y="463"/>
                  </a:lnTo>
                  <a:lnTo>
                    <a:pt x="185" y="457"/>
                  </a:lnTo>
                  <a:lnTo>
                    <a:pt x="186" y="452"/>
                  </a:lnTo>
                  <a:lnTo>
                    <a:pt x="187" y="446"/>
                  </a:lnTo>
                  <a:lnTo>
                    <a:pt x="190" y="440"/>
                  </a:lnTo>
                  <a:lnTo>
                    <a:pt x="192" y="435"/>
                  </a:lnTo>
                  <a:lnTo>
                    <a:pt x="194" y="429"/>
                  </a:lnTo>
                  <a:lnTo>
                    <a:pt x="197" y="423"/>
                  </a:lnTo>
                  <a:lnTo>
                    <a:pt x="199" y="418"/>
                  </a:lnTo>
                  <a:lnTo>
                    <a:pt x="202" y="412"/>
                  </a:lnTo>
                  <a:lnTo>
                    <a:pt x="204" y="405"/>
                  </a:lnTo>
                  <a:lnTo>
                    <a:pt x="207" y="399"/>
                  </a:lnTo>
                  <a:lnTo>
                    <a:pt x="210" y="393"/>
                  </a:lnTo>
                  <a:lnTo>
                    <a:pt x="213" y="388"/>
                  </a:lnTo>
                  <a:lnTo>
                    <a:pt x="216" y="382"/>
                  </a:lnTo>
                  <a:lnTo>
                    <a:pt x="220" y="376"/>
                  </a:lnTo>
                  <a:lnTo>
                    <a:pt x="223" y="371"/>
                  </a:lnTo>
                  <a:lnTo>
                    <a:pt x="226" y="365"/>
                  </a:lnTo>
                  <a:lnTo>
                    <a:pt x="229" y="358"/>
                  </a:lnTo>
                  <a:lnTo>
                    <a:pt x="233" y="354"/>
                  </a:lnTo>
                  <a:lnTo>
                    <a:pt x="237" y="346"/>
                  </a:lnTo>
                  <a:lnTo>
                    <a:pt x="240" y="341"/>
                  </a:lnTo>
                  <a:lnTo>
                    <a:pt x="244" y="337"/>
                  </a:lnTo>
                  <a:lnTo>
                    <a:pt x="250" y="331"/>
                  </a:lnTo>
                  <a:lnTo>
                    <a:pt x="254" y="325"/>
                  </a:lnTo>
                  <a:lnTo>
                    <a:pt x="257" y="319"/>
                  </a:lnTo>
                  <a:lnTo>
                    <a:pt x="263" y="314"/>
                  </a:lnTo>
                  <a:lnTo>
                    <a:pt x="268" y="310"/>
                  </a:lnTo>
                  <a:lnTo>
                    <a:pt x="272" y="304"/>
                  </a:lnTo>
                  <a:lnTo>
                    <a:pt x="278" y="298"/>
                  </a:lnTo>
                  <a:lnTo>
                    <a:pt x="282" y="294"/>
                  </a:lnTo>
                  <a:lnTo>
                    <a:pt x="290" y="290"/>
                  </a:lnTo>
                  <a:lnTo>
                    <a:pt x="290" y="287"/>
                  </a:lnTo>
                  <a:lnTo>
                    <a:pt x="294" y="284"/>
                  </a:lnTo>
                  <a:lnTo>
                    <a:pt x="295" y="281"/>
                  </a:lnTo>
                  <a:lnTo>
                    <a:pt x="299" y="278"/>
                  </a:lnTo>
                  <a:lnTo>
                    <a:pt x="302" y="274"/>
                  </a:lnTo>
                  <a:lnTo>
                    <a:pt x="308" y="270"/>
                  </a:lnTo>
                  <a:lnTo>
                    <a:pt x="311" y="265"/>
                  </a:lnTo>
                  <a:lnTo>
                    <a:pt x="318" y="260"/>
                  </a:lnTo>
                  <a:lnTo>
                    <a:pt x="324" y="256"/>
                  </a:lnTo>
                  <a:lnTo>
                    <a:pt x="331" y="251"/>
                  </a:lnTo>
                  <a:lnTo>
                    <a:pt x="333" y="247"/>
                  </a:lnTo>
                  <a:lnTo>
                    <a:pt x="338" y="244"/>
                  </a:lnTo>
                  <a:lnTo>
                    <a:pt x="341" y="241"/>
                  </a:lnTo>
                  <a:lnTo>
                    <a:pt x="346" y="238"/>
                  </a:lnTo>
                  <a:lnTo>
                    <a:pt x="351" y="236"/>
                  </a:lnTo>
                  <a:lnTo>
                    <a:pt x="353" y="234"/>
                  </a:lnTo>
                  <a:lnTo>
                    <a:pt x="359" y="230"/>
                  </a:lnTo>
                  <a:lnTo>
                    <a:pt x="365" y="229"/>
                  </a:lnTo>
                  <a:lnTo>
                    <a:pt x="368" y="224"/>
                  </a:lnTo>
                  <a:lnTo>
                    <a:pt x="373" y="223"/>
                  </a:lnTo>
                  <a:lnTo>
                    <a:pt x="377" y="219"/>
                  </a:lnTo>
                  <a:lnTo>
                    <a:pt x="383" y="216"/>
                  </a:lnTo>
                  <a:lnTo>
                    <a:pt x="389" y="213"/>
                  </a:lnTo>
                  <a:lnTo>
                    <a:pt x="394" y="210"/>
                  </a:lnTo>
                  <a:lnTo>
                    <a:pt x="400" y="207"/>
                  </a:lnTo>
                  <a:lnTo>
                    <a:pt x="406" y="206"/>
                  </a:lnTo>
                  <a:lnTo>
                    <a:pt x="412" y="202"/>
                  </a:lnTo>
                  <a:lnTo>
                    <a:pt x="417" y="199"/>
                  </a:lnTo>
                  <a:lnTo>
                    <a:pt x="424" y="196"/>
                  </a:lnTo>
                  <a:lnTo>
                    <a:pt x="430" y="194"/>
                  </a:lnTo>
                  <a:lnTo>
                    <a:pt x="437" y="192"/>
                  </a:lnTo>
                  <a:lnTo>
                    <a:pt x="444" y="190"/>
                  </a:lnTo>
                  <a:lnTo>
                    <a:pt x="451" y="187"/>
                  </a:lnTo>
                  <a:lnTo>
                    <a:pt x="458" y="186"/>
                  </a:lnTo>
                  <a:lnTo>
                    <a:pt x="465" y="183"/>
                  </a:lnTo>
                  <a:lnTo>
                    <a:pt x="473" y="180"/>
                  </a:lnTo>
                  <a:lnTo>
                    <a:pt x="480" y="179"/>
                  </a:lnTo>
                  <a:lnTo>
                    <a:pt x="488" y="177"/>
                  </a:lnTo>
                  <a:lnTo>
                    <a:pt x="495" y="175"/>
                  </a:lnTo>
                  <a:lnTo>
                    <a:pt x="504" y="173"/>
                  </a:lnTo>
                  <a:lnTo>
                    <a:pt x="511" y="172"/>
                  </a:lnTo>
                  <a:lnTo>
                    <a:pt x="521" y="170"/>
                  </a:lnTo>
                  <a:lnTo>
                    <a:pt x="528" y="169"/>
                  </a:lnTo>
                  <a:lnTo>
                    <a:pt x="536" y="167"/>
                  </a:lnTo>
                  <a:lnTo>
                    <a:pt x="545" y="166"/>
                  </a:lnTo>
                  <a:lnTo>
                    <a:pt x="555" y="166"/>
                  </a:lnTo>
                  <a:lnTo>
                    <a:pt x="563" y="165"/>
                  </a:lnTo>
                  <a:lnTo>
                    <a:pt x="573" y="165"/>
                  </a:lnTo>
                  <a:lnTo>
                    <a:pt x="582" y="165"/>
                  </a:lnTo>
                  <a:lnTo>
                    <a:pt x="593" y="165"/>
                  </a:lnTo>
                  <a:lnTo>
                    <a:pt x="593" y="165"/>
                  </a:lnTo>
                  <a:close/>
                </a:path>
              </a:pathLst>
            </a:custGeom>
            <a:grpFill/>
            <a:ln w="25400" cap="flat" cmpd="sng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xmlns="" id="{B2345B4E-6E49-4475-9778-9FAA8BDBBACA}"/>
                </a:ext>
              </a:extLst>
            </p:cNvPr>
            <p:cNvSpPr>
              <a:spLocks/>
            </p:cNvSpPr>
            <p:nvPr/>
          </p:nvSpPr>
          <p:spPr bwMode="gray">
            <a:xfrm>
              <a:off x="5645" y="2276"/>
              <a:ext cx="313" cy="588"/>
            </a:xfrm>
            <a:custGeom>
              <a:avLst/>
              <a:gdLst/>
              <a:ahLst/>
              <a:cxnLst>
                <a:cxn ang="0">
                  <a:pos x="224" y="1072"/>
                </a:cxn>
                <a:cxn ang="0">
                  <a:pos x="513" y="938"/>
                </a:cxn>
                <a:cxn ang="0">
                  <a:pos x="625" y="650"/>
                </a:cxn>
                <a:cxn ang="0">
                  <a:pos x="625" y="630"/>
                </a:cxn>
                <a:cxn ang="0">
                  <a:pos x="625" y="613"/>
                </a:cxn>
                <a:cxn ang="0">
                  <a:pos x="625" y="586"/>
                </a:cxn>
                <a:cxn ang="0">
                  <a:pos x="625" y="569"/>
                </a:cxn>
                <a:cxn ang="0">
                  <a:pos x="625" y="536"/>
                </a:cxn>
                <a:cxn ang="0">
                  <a:pos x="441" y="256"/>
                </a:cxn>
                <a:cxn ang="0">
                  <a:pos x="116" y="74"/>
                </a:cxn>
                <a:cxn ang="0">
                  <a:pos x="41" y="164"/>
                </a:cxn>
                <a:cxn ang="0">
                  <a:pos x="62" y="164"/>
                </a:cxn>
                <a:cxn ang="0">
                  <a:pos x="85" y="166"/>
                </a:cxn>
                <a:cxn ang="0">
                  <a:pos x="108" y="169"/>
                </a:cxn>
                <a:cxn ang="0">
                  <a:pos x="134" y="176"/>
                </a:cxn>
                <a:cxn ang="0">
                  <a:pos x="163" y="183"/>
                </a:cxn>
                <a:cxn ang="0">
                  <a:pos x="194" y="193"/>
                </a:cxn>
                <a:cxn ang="0">
                  <a:pos x="224" y="206"/>
                </a:cxn>
                <a:cxn ang="0">
                  <a:pos x="257" y="223"/>
                </a:cxn>
                <a:cxn ang="0">
                  <a:pos x="286" y="243"/>
                </a:cxn>
                <a:cxn ang="0">
                  <a:pos x="315" y="267"/>
                </a:cxn>
                <a:cxn ang="0">
                  <a:pos x="342" y="294"/>
                </a:cxn>
                <a:cxn ang="0">
                  <a:pos x="364" y="316"/>
                </a:cxn>
                <a:cxn ang="0">
                  <a:pos x="383" y="338"/>
                </a:cxn>
                <a:cxn ang="0">
                  <a:pos x="400" y="363"/>
                </a:cxn>
                <a:cxn ang="0">
                  <a:pos x="413" y="387"/>
                </a:cxn>
                <a:cxn ang="0">
                  <a:pos x="425" y="412"/>
                </a:cxn>
                <a:cxn ang="0">
                  <a:pos x="437" y="439"/>
                </a:cxn>
                <a:cxn ang="0">
                  <a:pos x="444" y="463"/>
                </a:cxn>
                <a:cxn ang="0">
                  <a:pos x="451" y="489"/>
                </a:cxn>
                <a:cxn ang="0">
                  <a:pos x="457" y="513"/>
                </a:cxn>
                <a:cxn ang="0">
                  <a:pos x="459" y="536"/>
                </a:cxn>
                <a:cxn ang="0">
                  <a:pos x="462" y="559"/>
                </a:cxn>
                <a:cxn ang="0">
                  <a:pos x="464" y="580"/>
                </a:cxn>
                <a:cxn ang="0">
                  <a:pos x="465" y="598"/>
                </a:cxn>
                <a:cxn ang="0">
                  <a:pos x="462" y="624"/>
                </a:cxn>
                <a:cxn ang="0">
                  <a:pos x="459" y="644"/>
                </a:cxn>
                <a:cxn ang="0">
                  <a:pos x="455" y="665"/>
                </a:cxn>
                <a:cxn ang="0">
                  <a:pos x="449" y="691"/>
                </a:cxn>
                <a:cxn ang="0">
                  <a:pos x="442" y="716"/>
                </a:cxn>
                <a:cxn ang="0">
                  <a:pos x="432" y="745"/>
                </a:cxn>
                <a:cxn ang="0">
                  <a:pos x="420" y="772"/>
                </a:cxn>
                <a:cxn ang="0">
                  <a:pos x="407" y="802"/>
                </a:cxn>
                <a:cxn ang="0">
                  <a:pos x="388" y="829"/>
                </a:cxn>
                <a:cxn ang="0">
                  <a:pos x="369" y="856"/>
                </a:cxn>
                <a:cxn ang="0">
                  <a:pos x="344" y="881"/>
                </a:cxn>
                <a:cxn ang="0">
                  <a:pos x="329" y="897"/>
                </a:cxn>
                <a:cxn ang="0">
                  <a:pos x="302" y="918"/>
                </a:cxn>
                <a:cxn ang="0">
                  <a:pos x="281" y="935"/>
                </a:cxn>
                <a:cxn ang="0">
                  <a:pos x="258" y="949"/>
                </a:cxn>
                <a:cxn ang="0">
                  <a:pos x="232" y="964"/>
                </a:cxn>
                <a:cxn ang="0">
                  <a:pos x="203" y="978"/>
                </a:cxn>
                <a:cxn ang="0">
                  <a:pos x="170" y="991"/>
                </a:cxn>
                <a:cxn ang="0">
                  <a:pos x="132" y="999"/>
                </a:cxn>
                <a:cxn ang="0">
                  <a:pos x="91" y="1008"/>
                </a:cxn>
                <a:cxn ang="0">
                  <a:pos x="47" y="1012"/>
                </a:cxn>
              </a:cxnLst>
              <a:rect l="0" t="0" r="r" b="b"/>
              <a:pathLst>
                <a:path w="625" h="1177">
                  <a:moveTo>
                    <a:pt x="38" y="1012"/>
                  </a:moveTo>
                  <a:lnTo>
                    <a:pt x="41" y="1177"/>
                  </a:lnTo>
                  <a:lnTo>
                    <a:pt x="93" y="1175"/>
                  </a:lnTo>
                  <a:lnTo>
                    <a:pt x="115" y="1103"/>
                  </a:lnTo>
                  <a:lnTo>
                    <a:pt x="224" y="1072"/>
                  </a:lnTo>
                  <a:lnTo>
                    <a:pt x="296" y="1121"/>
                  </a:lnTo>
                  <a:lnTo>
                    <a:pt x="376" y="1073"/>
                  </a:lnTo>
                  <a:lnTo>
                    <a:pt x="373" y="989"/>
                  </a:lnTo>
                  <a:lnTo>
                    <a:pt x="432" y="927"/>
                  </a:lnTo>
                  <a:lnTo>
                    <a:pt x="513" y="938"/>
                  </a:lnTo>
                  <a:lnTo>
                    <a:pt x="570" y="849"/>
                  </a:lnTo>
                  <a:lnTo>
                    <a:pt x="522" y="779"/>
                  </a:lnTo>
                  <a:lnTo>
                    <a:pt x="554" y="665"/>
                  </a:lnTo>
                  <a:lnTo>
                    <a:pt x="625" y="654"/>
                  </a:lnTo>
                  <a:lnTo>
                    <a:pt x="625" y="650"/>
                  </a:lnTo>
                  <a:lnTo>
                    <a:pt x="625" y="645"/>
                  </a:lnTo>
                  <a:lnTo>
                    <a:pt x="625" y="642"/>
                  </a:lnTo>
                  <a:lnTo>
                    <a:pt x="625" y="638"/>
                  </a:lnTo>
                  <a:lnTo>
                    <a:pt x="625" y="634"/>
                  </a:lnTo>
                  <a:lnTo>
                    <a:pt x="625" y="630"/>
                  </a:lnTo>
                  <a:lnTo>
                    <a:pt x="625" y="627"/>
                  </a:lnTo>
                  <a:lnTo>
                    <a:pt x="625" y="624"/>
                  </a:lnTo>
                  <a:lnTo>
                    <a:pt x="625" y="620"/>
                  </a:lnTo>
                  <a:lnTo>
                    <a:pt x="625" y="615"/>
                  </a:lnTo>
                  <a:lnTo>
                    <a:pt x="625" y="613"/>
                  </a:lnTo>
                  <a:lnTo>
                    <a:pt x="625" y="608"/>
                  </a:lnTo>
                  <a:lnTo>
                    <a:pt x="625" y="601"/>
                  </a:lnTo>
                  <a:lnTo>
                    <a:pt x="625" y="594"/>
                  </a:lnTo>
                  <a:lnTo>
                    <a:pt x="625" y="590"/>
                  </a:lnTo>
                  <a:lnTo>
                    <a:pt x="625" y="586"/>
                  </a:lnTo>
                  <a:lnTo>
                    <a:pt x="625" y="583"/>
                  </a:lnTo>
                  <a:lnTo>
                    <a:pt x="625" y="580"/>
                  </a:lnTo>
                  <a:lnTo>
                    <a:pt x="625" y="576"/>
                  </a:lnTo>
                  <a:lnTo>
                    <a:pt x="625" y="571"/>
                  </a:lnTo>
                  <a:lnTo>
                    <a:pt x="625" y="569"/>
                  </a:lnTo>
                  <a:lnTo>
                    <a:pt x="625" y="564"/>
                  </a:lnTo>
                  <a:lnTo>
                    <a:pt x="625" y="557"/>
                  </a:lnTo>
                  <a:lnTo>
                    <a:pt x="625" y="550"/>
                  </a:lnTo>
                  <a:lnTo>
                    <a:pt x="625" y="543"/>
                  </a:lnTo>
                  <a:lnTo>
                    <a:pt x="625" y="536"/>
                  </a:lnTo>
                  <a:lnTo>
                    <a:pt x="553" y="515"/>
                  </a:lnTo>
                  <a:lnTo>
                    <a:pt x="522" y="405"/>
                  </a:lnTo>
                  <a:lnTo>
                    <a:pt x="571" y="333"/>
                  </a:lnTo>
                  <a:lnTo>
                    <a:pt x="525" y="252"/>
                  </a:lnTo>
                  <a:lnTo>
                    <a:pt x="441" y="256"/>
                  </a:lnTo>
                  <a:lnTo>
                    <a:pt x="379" y="196"/>
                  </a:lnTo>
                  <a:lnTo>
                    <a:pt x="388" y="114"/>
                  </a:lnTo>
                  <a:lnTo>
                    <a:pt x="299" y="57"/>
                  </a:lnTo>
                  <a:lnTo>
                    <a:pt x="231" y="107"/>
                  </a:lnTo>
                  <a:lnTo>
                    <a:pt x="116" y="74"/>
                  </a:lnTo>
                  <a:lnTo>
                    <a:pt x="105" y="3"/>
                  </a:lnTo>
                  <a:lnTo>
                    <a:pt x="37" y="0"/>
                  </a:lnTo>
                  <a:lnTo>
                    <a:pt x="0" y="75"/>
                  </a:lnTo>
                  <a:lnTo>
                    <a:pt x="39" y="164"/>
                  </a:lnTo>
                  <a:lnTo>
                    <a:pt x="41" y="164"/>
                  </a:lnTo>
                  <a:lnTo>
                    <a:pt x="44" y="164"/>
                  </a:lnTo>
                  <a:lnTo>
                    <a:pt x="47" y="164"/>
                  </a:lnTo>
                  <a:lnTo>
                    <a:pt x="51" y="164"/>
                  </a:lnTo>
                  <a:lnTo>
                    <a:pt x="56" y="164"/>
                  </a:lnTo>
                  <a:lnTo>
                    <a:pt x="62" y="164"/>
                  </a:lnTo>
                  <a:lnTo>
                    <a:pt x="69" y="165"/>
                  </a:lnTo>
                  <a:lnTo>
                    <a:pt x="73" y="165"/>
                  </a:lnTo>
                  <a:lnTo>
                    <a:pt x="76" y="165"/>
                  </a:lnTo>
                  <a:lnTo>
                    <a:pt x="81" y="165"/>
                  </a:lnTo>
                  <a:lnTo>
                    <a:pt x="85" y="166"/>
                  </a:lnTo>
                  <a:lnTo>
                    <a:pt x="89" y="166"/>
                  </a:lnTo>
                  <a:lnTo>
                    <a:pt x="93" y="168"/>
                  </a:lnTo>
                  <a:lnTo>
                    <a:pt x="99" y="168"/>
                  </a:lnTo>
                  <a:lnTo>
                    <a:pt x="103" y="169"/>
                  </a:lnTo>
                  <a:lnTo>
                    <a:pt x="108" y="169"/>
                  </a:lnTo>
                  <a:lnTo>
                    <a:pt x="113" y="171"/>
                  </a:lnTo>
                  <a:lnTo>
                    <a:pt x="117" y="172"/>
                  </a:lnTo>
                  <a:lnTo>
                    <a:pt x="125" y="174"/>
                  </a:lnTo>
                  <a:lnTo>
                    <a:pt x="129" y="175"/>
                  </a:lnTo>
                  <a:lnTo>
                    <a:pt x="134" y="176"/>
                  </a:lnTo>
                  <a:lnTo>
                    <a:pt x="140" y="178"/>
                  </a:lnTo>
                  <a:lnTo>
                    <a:pt x="146" y="179"/>
                  </a:lnTo>
                  <a:lnTo>
                    <a:pt x="152" y="179"/>
                  </a:lnTo>
                  <a:lnTo>
                    <a:pt x="157" y="181"/>
                  </a:lnTo>
                  <a:lnTo>
                    <a:pt x="163" y="183"/>
                  </a:lnTo>
                  <a:lnTo>
                    <a:pt x="170" y="185"/>
                  </a:lnTo>
                  <a:lnTo>
                    <a:pt x="176" y="186"/>
                  </a:lnTo>
                  <a:lnTo>
                    <a:pt x="181" y="189"/>
                  </a:lnTo>
                  <a:lnTo>
                    <a:pt x="187" y="191"/>
                  </a:lnTo>
                  <a:lnTo>
                    <a:pt x="194" y="193"/>
                  </a:lnTo>
                  <a:lnTo>
                    <a:pt x="200" y="195"/>
                  </a:lnTo>
                  <a:lnTo>
                    <a:pt x="205" y="198"/>
                  </a:lnTo>
                  <a:lnTo>
                    <a:pt x="213" y="201"/>
                  </a:lnTo>
                  <a:lnTo>
                    <a:pt x="218" y="203"/>
                  </a:lnTo>
                  <a:lnTo>
                    <a:pt x="224" y="206"/>
                  </a:lnTo>
                  <a:lnTo>
                    <a:pt x="231" y="209"/>
                  </a:lnTo>
                  <a:lnTo>
                    <a:pt x="237" y="212"/>
                  </a:lnTo>
                  <a:lnTo>
                    <a:pt x="244" y="216"/>
                  </a:lnTo>
                  <a:lnTo>
                    <a:pt x="249" y="219"/>
                  </a:lnTo>
                  <a:lnTo>
                    <a:pt x="257" y="223"/>
                  </a:lnTo>
                  <a:lnTo>
                    <a:pt x="262" y="226"/>
                  </a:lnTo>
                  <a:lnTo>
                    <a:pt x="268" y="230"/>
                  </a:lnTo>
                  <a:lnTo>
                    <a:pt x="274" y="235"/>
                  </a:lnTo>
                  <a:lnTo>
                    <a:pt x="281" y="237"/>
                  </a:lnTo>
                  <a:lnTo>
                    <a:pt x="286" y="243"/>
                  </a:lnTo>
                  <a:lnTo>
                    <a:pt x="292" y="247"/>
                  </a:lnTo>
                  <a:lnTo>
                    <a:pt x="298" y="252"/>
                  </a:lnTo>
                  <a:lnTo>
                    <a:pt x="303" y="256"/>
                  </a:lnTo>
                  <a:lnTo>
                    <a:pt x="309" y="262"/>
                  </a:lnTo>
                  <a:lnTo>
                    <a:pt x="315" y="267"/>
                  </a:lnTo>
                  <a:lnTo>
                    <a:pt x="320" y="272"/>
                  </a:lnTo>
                  <a:lnTo>
                    <a:pt x="326" y="277"/>
                  </a:lnTo>
                  <a:lnTo>
                    <a:pt x="332" y="283"/>
                  </a:lnTo>
                  <a:lnTo>
                    <a:pt x="337" y="290"/>
                  </a:lnTo>
                  <a:lnTo>
                    <a:pt x="342" y="294"/>
                  </a:lnTo>
                  <a:lnTo>
                    <a:pt x="346" y="297"/>
                  </a:lnTo>
                  <a:lnTo>
                    <a:pt x="352" y="301"/>
                  </a:lnTo>
                  <a:lnTo>
                    <a:pt x="356" y="307"/>
                  </a:lnTo>
                  <a:lnTo>
                    <a:pt x="360" y="310"/>
                  </a:lnTo>
                  <a:lnTo>
                    <a:pt x="364" y="316"/>
                  </a:lnTo>
                  <a:lnTo>
                    <a:pt x="369" y="320"/>
                  </a:lnTo>
                  <a:lnTo>
                    <a:pt x="373" y="324"/>
                  </a:lnTo>
                  <a:lnTo>
                    <a:pt x="376" y="328"/>
                  </a:lnTo>
                  <a:lnTo>
                    <a:pt x="379" y="334"/>
                  </a:lnTo>
                  <a:lnTo>
                    <a:pt x="383" y="338"/>
                  </a:lnTo>
                  <a:lnTo>
                    <a:pt x="387" y="343"/>
                  </a:lnTo>
                  <a:lnTo>
                    <a:pt x="390" y="348"/>
                  </a:lnTo>
                  <a:lnTo>
                    <a:pt x="393" y="353"/>
                  </a:lnTo>
                  <a:lnTo>
                    <a:pt x="397" y="357"/>
                  </a:lnTo>
                  <a:lnTo>
                    <a:pt x="400" y="363"/>
                  </a:lnTo>
                  <a:lnTo>
                    <a:pt x="403" y="367"/>
                  </a:lnTo>
                  <a:lnTo>
                    <a:pt x="405" y="372"/>
                  </a:lnTo>
                  <a:lnTo>
                    <a:pt x="408" y="377"/>
                  </a:lnTo>
                  <a:lnTo>
                    <a:pt x="411" y="382"/>
                  </a:lnTo>
                  <a:lnTo>
                    <a:pt x="413" y="387"/>
                  </a:lnTo>
                  <a:lnTo>
                    <a:pt x="415" y="392"/>
                  </a:lnTo>
                  <a:lnTo>
                    <a:pt x="418" y="397"/>
                  </a:lnTo>
                  <a:lnTo>
                    <a:pt x="421" y="402"/>
                  </a:lnTo>
                  <a:lnTo>
                    <a:pt x="424" y="408"/>
                  </a:lnTo>
                  <a:lnTo>
                    <a:pt x="425" y="412"/>
                  </a:lnTo>
                  <a:lnTo>
                    <a:pt x="428" y="418"/>
                  </a:lnTo>
                  <a:lnTo>
                    <a:pt x="430" y="424"/>
                  </a:lnTo>
                  <a:lnTo>
                    <a:pt x="432" y="428"/>
                  </a:lnTo>
                  <a:lnTo>
                    <a:pt x="434" y="434"/>
                  </a:lnTo>
                  <a:lnTo>
                    <a:pt x="437" y="439"/>
                  </a:lnTo>
                  <a:lnTo>
                    <a:pt x="438" y="444"/>
                  </a:lnTo>
                  <a:lnTo>
                    <a:pt x="440" y="449"/>
                  </a:lnTo>
                  <a:lnTo>
                    <a:pt x="441" y="453"/>
                  </a:lnTo>
                  <a:lnTo>
                    <a:pt x="442" y="458"/>
                  </a:lnTo>
                  <a:lnTo>
                    <a:pt x="444" y="463"/>
                  </a:lnTo>
                  <a:lnTo>
                    <a:pt x="445" y="469"/>
                  </a:lnTo>
                  <a:lnTo>
                    <a:pt x="447" y="473"/>
                  </a:lnTo>
                  <a:lnTo>
                    <a:pt x="448" y="479"/>
                  </a:lnTo>
                  <a:lnTo>
                    <a:pt x="449" y="485"/>
                  </a:lnTo>
                  <a:lnTo>
                    <a:pt x="451" y="489"/>
                  </a:lnTo>
                  <a:lnTo>
                    <a:pt x="452" y="493"/>
                  </a:lnTo>
                  <a:lnTo>
                    <a:pt x="452" y="499"/>
                  </a:lnTo>
                  <a:lnTo>
                    <a:pt x="454" y="503"/>
                  </a:lnTo>
                  <a:lnTo>
                    <a:pt x="455" y="509"/>
                  </a:lnTo>
                  <a:lnTo>
                    <a:pt x="457" y="513"/>
                  </a:lnTo>
                  <a:lnTo>
                    <a:pt x="457" y="517"/>
                  </a:lnTo>
                  <a:lnTo>
                    <a:pt x="458" y="523"/>
                  </a:lnTo>
                  <a:lnTo>
                    <a:pt x="458" y="527"/>
                  </a:lnTo>
                  <a:lnTo>
                    <a:pt x="458" y="532"/>
                  </a:lnTo>
                  <a:lnTo>
                    <a:pt x="459" y="536"/>
                  </a:lnTo>
                  <a:lnTo>
                    <a:pt x="459" y="542"/>
                  </a:lnTo>
                  <a:lnTo>
                    <a:pt x="461" y="544"/>
                  </a:lnTo>
                  <a:lnTo>
                    <a:pt x="461" y="550"/>
                  </a:lnTo>
                  <a:lnTo>
                    <a:pt x="462" y="554"/>
                  </a:lnTo>
                  <a:lnTo>
                    <a:pt x="462" y="559"/>
                  </a:lnTo>
                  <a:lnTo>
                    <a:pt x="462" y="563"/>
                  </a:lnTo>
                  <a:lnTo>
                    <a:pt x="464" y="567"/>
                  </a:lnTo>
                  <a:lnTo>
                    <a:pt x="464" y="571"/>
                  </a:lnTo>
                  <a:lnTo>
                    <a:pt x="464" y="576"/>
                  </a:lnTo>
                  <a:lnTo>
                    <a:pt x="464" y="580"/>
                  </a:lnTo>
                  <a:lnTo>
                    <a:pt x="465" y="584"/>
                  </a:lnTo>
                  <a:lnTo>
                    <a:pt x="465" y="588"/>
                  </a:lnTo>
                  <a:lnTo>
                    <a:pt x="466" y="593"/>
                  </a:lnTo>
                  <a:lnTo>
                    <a:pt x="465" y="594"/>
                  </a:lnTo>
                  <a:lnTo>
                    <a:pt x="465" y="598"/>
                  </a:lnTo>
                  <a:lnTo>
                    <a:pt x="465" y="603"/>
                  </a:lnTo>
                  <a:lnTo>
                    <a:pt x="465" y="608"/>
                  </a:lnTo>
                  <a:lnTo>
                    <a:pt x="464" y="614"/>
                  </a:lnTo>
                  <a:lnTo>
                    <a:pt x="462" y="621"/>
                  </a:lnTo>
                  <a:lnTo>
                    <a:pt x="462" y="624"/>
                  </a:lnTo>
                  <a:lnTo>
                    <a:pt x="462" y="628"/>
                  </a:lnTo>
                  <a:lnTo>
                    <a:pt x="461" y="631"/>
                  </a:lnTo>
                  <a:lnTo>
                    <a:pt x="461" y="635"/>
                  </a:lnTo>
                  <a:lnTo>
                    <a:pt x="459" y="640"/>
                  </a:lnTo>
                  <a:lnTo>
                    <a:pt x="459" y="644"/>
                  </a:lnTo>
                  <a:lnTo>
                    <a:pt x="458" y="647"/>
                  </a:lnTo>
                  <a:lnTo>
                    <a:pt x="458" y="652"/>
                  </a:lnTo>
                  <a:lnTo>
                    <a:pt x="457" y="657"/>
                  </a:lnTo>
                  <a:lnTo>
                    <a:pt x="457" y="661"/>
                  </a:lnTo>
                  <a:lnTo>
                    <a:pt x="455" y="665"/>
                  </a:lnTo>
                  <a:lnTo>
                    <a:pt x="455" y="671"/>
                  </a:lnTo>
                  <a:lnTo>
                    <a:pt x="454" y="675"/>
                  </a:lnTo>
                  <a:lnTo>
                    <a:pt x="452" y="681"/>
                  </a:lnTo>
                  <a:lnTo>
                    <a:pt x="451" y="685"/>
                  </a:lnTo>
                  <a:lnTo>
                    <a:pt x="449" y="691"/>
                  </a:lnTo>
                  <a:lnTo>
                    <a:pt x="448" y="695"/>
                  </a:lnTo>
                  <a:lnTo>
                    <a:pt x="447" y="701"/>
                  </a:lnTo>
                  <a:lnTo>
                    <a:pt x="445" y="706"/>
                  </a:lnTo>
                  <a:lnTo>
                    <a:pt x="444" y="712"/>
                  </a:lnTo>
                  <a:lnTo>
                    <a:pt x="442" y="716"/>
                  </a:lnTo>
                  <a:lnTo>
                    <a:pt x="441" y="722"/>
                  </a:lnTo>
                  <a:lnTo>
                    <a:pt x="438" y="728"/>
                  </a:lnTo>
                  <a:lnTo>
                    <a:pt x="437" y="733"/>
                  </a:lnTo>
                  <a:lnTo>
                    <a:pt x="434" y="739"/>
                  </a:lnTo>
                  <a:lnTo>
                    <a:pt x="432" y="745"/>
                  </a:lnTo>
                  <a:lnTo>
                    <a:pt x="430" y="749"/>
                  </a:lnTo>
                  <a:lnTo>
                    <a:pt x="428" y="756"/>
                  </a:lnTo>
                  <a:lnTo>
                    <a:pt x="425" y="762"/>
                  </a:lnTo>
                  <a:lnTo>
                    <a:pt x="422" y="766"/>
                  </a:lnTo>
                  <a:lnTo>
                    <a:pt x="420" y="772"/>
                  </a:lnTo>
                  <a:lnTo>
                    <a:pt x="418" y="777"/>
                  </a:lnTo>
                  <a:lnTo>
                    <a:pt x="415" y="783"/>
                  </a:lnTo>
                  <a:lnTo>
                    <a:pt x="413" y="789"/>
                  </a:lnTo>
                  <a:lnTo>
                    <a:pt x="410" y="795"/>
                  </a:lnTo>
                  <a:lnTo>
                    <a:pt x="407" y="802"/>
                  </a:lnTo>
                  <a:lnTo>
                    <a:pt x="403" y="806"/>
                  </a:lnTo>
                  <a:lnTo>
                    <a:pt x="400" y="812"/>
                  </a:lnTo>
                  <a:lnTo>
                    <a:pt x="396" y="817"/>
                  </a:lnTo>
                  <a:lnTo>
                    <a:pt x="393" y="823"/>
                  </a:lnTo>
                  <a:lnTo>
                    <a:pt x="388" y="829"/>
                  </a:lnTo>
                  <a:lnTo>
                    <a:pt x="384" y="834"/>
                  </a:lnTo>
                  <a:lnTo>
                    <a:pt x="380" y="839"/>
                  </a:lnTo>
                  <a:lnTo>
                    <a:pt x="377" y="846"/>
                  </a:lnTo>
                  <a:lnTo>
                    <a:pt x="373" y="850"/>
                  </a:lnTo>
                  <a:lnTo>
                    <a:pt x="369" y="856"/>
                  </a:lnTo>
                  <a:lnTo>
                    <a:pt x="363" y="861"/>
                  </a:lnTo>
                  <a:lnTo>
                    <a:pt x="359" y="866"/>
                  </a:lnTo>
                  <a:lnTo>
                    <a:pt x="354" y="871"/>
                  </a:lnTo>
                  <a:lnTo>
                    <a:pt x="349" y="877"/>
                  </a:lnTo>
                  <a:lnTo>
                    <a:pt x="344" y="881"/>
                  </a:lnTo>
                  <a:lnTo>
                    <a:pt x="340" y="887"/>
                  </a:lnTo>
                  <a:lnTo>
                    <a:pt x="337" y="887"/>
                  </a:lnTo>
                  <a:lnTo>
                    <a:pt x="335" y="891"/>
                  </a:lnTo>
                  <a:lnTo>
                    <a:pt x="332" y="893"/>
                  </a:lnTo>
                  <a:lnTo>
                    <a:pt x="329" y="897"/>
                  </a:lnTo>
                  <a:lnTo>
                    <a:pt x="325" y="901"/>
                  </a:lnTo>
                  <a:lnTo>
                    <a:pt x="320" y="905"/>
                  </a:lnTo>
                  <a:lnTo>
                    <a:pt x="315" y="908"/>
                  </a:lnTo>
                  <a:lnTo>
                    <a:pt x="309" y="914"/>
                  </a:lnTo>
                  <a:lnTo>
                    <a:pt x="302" y="918"/>
                  </a:lnTo>
                  <a:lnTo>
                    <a:pt x="296" y="924"/>
                  </a:lnTo>
                  <a:lnTo>
                    <a:pt x="292" y="927"/>
                  </a:lnTo>
                  <a:lnTo>
                    <a:pt x="288" y="930"/>
                  </a:lnTo>
                  <a:lnTo>
                    <a:pt x="285" y="932"/>
                  </a:lnTo>
                  <a:lnTo>
                    <a:pt x="281" y="935"/>
                  </a:lnTo>
                  <a:lnTo>
                    <a:pt x="276" y="938"/>
                  </a:lnTo>
                  <a:lnTo>
                    <a:pt x="272" y="941"/>
                  </a:lnTo>
                  <a:lnTo>
                    <a:pt x="268" y="944"/>
                  </a:lnTo>
                  <a:lnTo>
                    <a:pt x="264" y="948"/>
                  </a:lnTo>
                  <a:lnTo>
                    <a:pt x="258" y="949"/>
                  </a:lnTo>
                  <a:lnTo>
                    <a:pt x="254" y="952"/>
                  </a:lnTo>
                  <a:lnTo>
                    <a:pt x="248" y="955"/>
                  </a:lnTo>
                  <a:lnTo>
                    <a:pt x="244" y="958"/>
                  </a:lnTo>
                  <a:lnTo>
                    <a:pt x="238" y="961"/>
                  </a:lnTo>
                  <a:lnTo>
                    <a:pt x="232" y="964"/>
                  </a:lnTo>
                  <a:lnTo>
                    <a:pt x="227" y="966"/>
                  </a:lnTo>
                  <a:lnTo>
                    <a:pt x="221" y="969"/>
                  </a:lnTo>
                  <a:lnTo>
                    <a:pt x="215" y="972"/>
                  </a:lnTo>
                  <a:lnTo>
                    <a:pt x="208" y="975"/>
                  </a:lnTo>
                  <a:lnTo>
                    <a:pt x="203" y="978"/>
                  </a:lnTo>
                  <a:lnTo>
                    <a:pt x="197" y="979"/>
                  </a:lnTo>
                  <a:lnTo>
                    <a:pt x="190" y="982"/>
                  </a:lnTo>
                  <a:lnTo>
                    <a:pt x="183" y="985"/>
                  </a:lnTo>
                  <a:lnTo>
                    <a:pt x="176" y="988"/>
                  </a:lnTo>
                  <a:lnTo>
                    <a:pt x="170" y="991"/>
                  </a:lnTo>
                  <a:lnTo>
                    <a:pt x="161" y="992"/>
                  </a:lnTo>
                  <a:lnTo>
                    <a:pt x="154" y="995"/>
                  </a:lnTo>
                  <a:lnTo>
                    <a:pt x="147" y="996"/>
                  </a:lnTo>
                  <a:lnTo>
                    <a:pt x="140" y="998"/>
                  </a:lnTo>
                  <a:lnTo>
                    <a:pt x="132" y="999"/>
                  </a:lnTo>
                  <a:lnTo>
                    <a:pt x="123" y="1002"/>
                  </a:lnTo>
                  <a:lnTo>
                    <a:pt x="116" y="1003"/>
                  </a:lnTo>
                  <a:lnTo>
                    <a:pt x="108" y="1005"/>
                  </a:lnTo>
                  <a:lnTo>
                    <a:pt x="99" y="1006"/>
                  </a:lnTo>
                  <a:lnTo>
                    <a:pt x="91" y="1008"/>
                  </a:lnTo>
                  <a:lnTo>
                    <a:pt x="82" y="1009"/>
                  </a:lnTo>
                  <a:lnTo>
                    <a:pt x="73" y="1009"/>
                  </a:lnTo>
                  <a:lnTo>
                    <a:pt x="64" y="1011"/>
                  </a:lnTo>
                  <a:lnTo>
                    <a:pt x="55" y="1011"/>
                  </a:lnTo>
                  <a:lnTo>
                    <a:pt x="47" y="1012"/>
                  </a:lnTo>
                  <a:lnTo>
                    <a:pt x="38" y="1012"/>
                  </a:lnTo>
                  <a:lnTo>
                    <a:pt x="38" y="1012"/>
                  </a:lnTo>
                  <a:close/>
                </a:path>
              </a:pathLst>
            </a:custGeom>
            <a:grpFill/>
            <a:ln w="25400" cap="flat" cmpd="sng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7" name="Group 12">
            <a:extLst>
              <a:ext uri="{FF2B5EF4-FFF2-40B4-BE49-F238E27FC236}">
                <a16:creationId xmlns:a16="http://schemas.microsoft.com/office/drawing/2014/main" xmlns="" id="{2F38B53A-DD1C-4ED8-8951-D596BED2FEB6}"/>
              </a:ext>
            </a:extLst>
          </p:cNvPr>
          <p:cNvGrpSpPr>
            <a:grpSpLocks/>
          </p:cNvGrpSpPr>
          <p:nvPr/>
        </p:nvGrpSpPr>
        <p:grpSpPr bwMode="auto">
          <a:xfrm rot="11700000">
            <a:off x="5724265" y="2152276"/>
            <a:ext cx="2133493" cy="1956797"/>
            <a:chOff x="5236" y="2277"/>
            <a:chExt cx="587" cy="589"/>
          </a:xfrm>
        </p:grpSpPr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xmlns="" id="{6FC1665A-8DDE-4884-96A9-9829A32BCFDD}"/>
                </a:ext>
              </a:extLst>
            </p:cNvPr>
            <p:cNvSpPr>
              <a:spLocks/>
            </p:cNvSpPr>
            <p:nvPr/>
          </p:nvSpPr>
          <p:spPr bwMode="gray">
            <a:xfrm>
              <a:off x="5236" y="2277"/>
              <a:ext cx="310" cy="589"/>
            </a:xfrm>
            <a:custGeom>
              <a:avLst/>
              <a:gdLst/>
              <a:ahLst/>
              <a:cxnLst>
                <a:cxn ang="0">
                  <a:pos x="404" y="105"/>
                </a:cxn>
                <a:cxn ang="0">
                  <a:pos x="114" y="238"/>
                </a:cxn>
                <a:cxn ang="0">
                  <a:pos x="2" y="528"/>
                </a:cxn>
                <a:cxn ang="0">
                  <a:pos x="0" y="562"/>
                </a:cxn>
                <a:cxn ang="0">
                  <a:pos x="0" y="582"/>
                </a:cxn>
                <a:cxn ang="0">
                  <a:pos x="0" y="602"/>
                </a:cxn>
                <a:cxn ang="0">
                  <a:pos x="0" y="622"/>
                </a:cxn>
                <a:cxn ang="0">
                  <a:pos x="3" y="643"/>
                </a:cxn>
                <a:cxn ang="0">
                  <a:pos x="187" y="922"/>
                </a:cxn>
                <a:cxn ang="0">
                  <a:pos x="511" y="1105"/>
                </a:cxn>
                <a:cxn ang="0">
                  <a:pos x="586" y="1013"/>
                </a:cxn>
                <a:cxn ang="0">
                  <a:pos x="568" y="1012"/>
                </a:cxn>
                <a:cxn ang="0">
                  <a:pos x="543" y="1010"/>
                </a:cxn>
                <a:cxn ang="0">
                  <a:pos x="522" y="1007"/>
                </a:cxn>
                <a:cxn ang="0">
                  <a:pos x="497" y="1000"/>
                </a:cxn>
                <a:cxn ang="0">
                  <a:pos x="468" y="994"/>
                </a:cxn>
                <a:cxn ang="0">
                  <a:pos x="437" y="985"/>
                </a:cxn>
                <a:cxn ang="0">
                  <a:pos x="407" y="973"/>
                </a:cxn>
                <a:cxn ang="0">
                  <a:pos x="376" y="958"/>
                </a:cxn>
                <a:cxn ang="0">
                  <a:pos x="346" y="938"/>
                </a:cxn>
                <a:cxn ang="0">
                  <a:pos x="316" y="916"/>
                </a:cxn>
                <a:cxn ang="0">
                  <a:pos x="291" y="889"/>
                </a:cxn>
                <a:cxn ang="0">
                  <a:pos x="274" y="874"/>
                </a:cxn>
                <a:cxn ang="0">
                  <a:pos x="251" y="847"/>
                </a:cxn>
                <a:cxn ang="0">
                  <a:pos x="237" y="827"/>
                </a:cxn>
                <a:cxn ang="0">
                  <a:pos x="223" y="804"/>
                </a:cxn>
                <a:cxn ang="0">
                  <a:pos x="209" y="776"/>
                </a:cxn>
                <a:cxn ang="0">
                  <a:pos x="196" y="746"/>
                </a:cxn>
                <a:cxn ang="0">
                  <a:pos x="183" y="712"/>
                </a:cxn>
                <a:cxn ang="0">
                  <a:pos x="173" y="673"/>
                </a:cxn>
                <a:cxn ang="0">
                  <a:pos x="166" y="631"/>
                </a:cxn>
                <a:cxn ang="0">
                  <a:pos x="163" y="587"/>
                </a:cxn>
                <a:cxn ang="0">
                  <a:pos x="163" y="565"/>
                </a:cxn>
                <a:cxn ang="0">
                  <a:pos x="167" y="537"/>
                </a:cxn>
                <a:cxn ang="0">
                  <a:pos x="170" y="514"/>
                </a:cxn>
                <a:cxn ang="0">
                  <a:pos x="176" y="490"/>
                </a:cxn>
                <a:cxn ang="0">
                  <a:pos x="183" y="463"/>
                </a:cxn>
                <a:cxn ang="0">
                  <a:pos x="192" y="435"/>
                </a:cxn>
                <a:cxn ang="0">
                  <a:pos x="204" y="405"/>
                </a:cxn>
                <a:cxn ang="0">
                  <a:pos x="220" y="376"/>
                </a:cxn>
                <a:cxn ang="0">
                  <a:pos x="237" y="346"/>
                </a:cxn>
                <a:cxn ang="0">
                  <a:pos x="257" y="319"/>
                </a:cxn>
                <a:cxn ang="0">
                  <a:pos x="282" y="294"/>
                </a:cxn>
                <a:cxn ang="0">
                  <a:pos x="299" y="278"/>
                </a:cxn>
                <a:cxn ang="0">
                  <a:pos x="324" y="256"/>
                </a:cxn>
                <a:cxn ang="0">
                  <a:pos x="346" y="238"/>
                </a:cxn>
                <a:cxn ang="0">
                  <a:pos x="368" y="224"/>
                </a:cxn>
                <a:cxn ang="0">
                  <a:pos x="394" y="210"/>
                </a:cxn>
                <a:cxn ang="0">
                  <a:pos x="424" y="196"/>
                </a:cxn>
                <a:cxn ang="0">
                  <a:pos x="458" y="186"/>
                </a:cxn>
                <a:cxn ang="0">
                  <a:pos x="495" y="175"/>
                </a:cxn>
                <a:cxn ang="0">
                  <a:pos x="536" y="167"/>
                </a:cxn>
                <a:cxn ang="0">
                  <a:pos x="582" y="165"/>
                </a:cxn>
              </a:cxnLst>
              <a:rect l="0" t="0" r="r" b="b"/>
              <a:pathLst>
                <a:path w="620" h="1178">
                  <a:moveTo>
                    <a:pt x="593" y="165"/>
                  </a:moveTo>
                  <a:lnTo>
                    <a:pt x="589" y="0"/>
                  </a:lnTo>
                  <a:lnTo>
                    <a:pt x="536" y="1"/>
                  </a:lnTo>
                  <a:lnTo>
                    <a:pt x="515" y="75"/>
                  </a:lnTo>
                  <a:lnTo>
                    <a:pt x="404" y="105"/>
                  </a:lnTo>
                  <a:lnTo>
                    <a:pt x="333" y="57"/>
                  </a:lnTo>
                  <a:lnTo>
                    <a:pt x="253" y="102"/>
                  </a:lnTo>
                  <a:lnTo>
                    <a:pt x="257" y="187"/>
                  </a:lnTo>
                  <a:lnTo>
                    <a:pt x="197" y="251"/>
                  </a:lnTo>
                  <a:lnTo>
                    <a:pt x="114" y="238"/>
                  </a:lnTo>
                  <a:lnTo>
                    <a:pt x="58" y="328"/>
                  </a:lnTo>
                  <a:lnTo>
                    <a:pt x="108" y="398"/>
                  </a:lnTo>
                  <a:lnTo>
                    <a:pt x="75" y="503"/>
                  </a:lnTo>
                  <a:lnTo>
                    <a:pt x="3" y="523"/>
                  </a:lnTo>
                  <a:lnTo>
                    <a:pt x="2" y="528"/>
                  </a:lnTo>
                  <a:lnTo>
                    <a:pt x="2" y="534"/>
                  </a:lnTo>
                  <a:lnTo>
                    <a:pt x="0" y="541"/>
                  </a:lnTo>
                  <a:lnTo>
                    <a:pt x="0" y="548"/>
                  </a:lnTo>
                  <a:lnTo>
                    <a:pt x="0" y="555"/>
                  </a:lnTo>
                  <a:lnTo>
                    <a:pt x="0" y="562"/>
                  </a:lnTo>
                  <a:lnTo>
                    <a:pt x="0" y="567"/>
                  </a:lnTo>
                  <a:lnTo>
                    <a:pt x="0" y="571"/>
                  </a:lnTo>
                  <a:lnTo>
                    <a:pt x="0" y="574"/>
                  </a:lnTo>
                  <a:lnTo>
                    <a:pt x="0" y="578"/>
                  </a:lnTo>
                  <a:lnTo>
                    <a:pt x="0" y="582"/>
                  </a:lnTo>
                  <a:lnTo>
                    <a:pt x="0" y="587"/>
                  </a:lnTo>
                  <a:lnTo>
                    <a:pt x="0" y="589"/>
                  </a:lnTo>
                  <a:lnTo>
                    <a:pt x="0" y="594"/>
                  </a:lnTo>
                  <a:lnTo>
                    <a:pt x="0" y="598"/>
                  </a:lnTo>
                  <a:lnTo>
                    <a:pt x="0" y="602"/>
                  </a:lnTo>
                  <a:lnTo>
                    <a:pt x="0" y="607"/>
                  </a:lnTo>
                  <a:lnTo>
                    <a:pt x="0" y="611"/>
                  </a:lnTo>
                  <a:lnTo>
                    <a:pt x="0" y="615"/>
                  </a:lnTo>
                  <a:lnTo>
                    <a:pt x="0" y="618"/>
                  </a:lnTo>
                  <a:lnTo>
                    <a:pt x="0" y="622"/>
                  </a:lnTo>
                  <a:lnTo>
                    <a:pt x="2" y="626"/>
                  </a:lnTo>
                  <a:lnTo>
                    <a:pt x="2" y="631"/>
                  </a:lnTo>
                  <a:lnTo>
                    <a:pt x="2" y="635"/>
                  </a:lnTo>
                  <a:lnTo>
                    <a:pt x="3" y="639"/>
                  </a:lnTo>
                  <a:lnTo>
                    <a:pt x="3" y="643"/>
                  </a:lnTo>
                  <a:lnTo>
                    <a:pt x="75" y="663"/>
                  </a:lnTo>
                  <a:lnTo>
                    <a:pt x="105" y="774"/>
                  </a:lnTo>
                  <a:lnTo>
                    <a:pt x="57" y="844"/>
                  </a:lnTo>
                  <a:lnTo>
                    <a:pt x="102" y="926"/>
                  </a:lnTo>
                  <a:lnTo>
                    <a:pt x="187" y="922"/>
                  </a:lnTo>
                  <a:lnTo>
                    <a:pt x="251" y="980"/>
                  </a:lnTo>
                  <a:lnTo>
                    <a:pt x="238" y="1066"/>
                  </a:lnTo>
                  <a:lnTo>
                    <a:pt x="329" y="1121"/>
                  </a:lnTo>
                  <a:lnTo>
                    <a:pt x="396" y="1073"/>
                  </a:lnTo>
                  <a:lnTo>
                    <a:pt x="511" y="1105"/>
                  </a:lnTo>
                  <a:lnTo>
                    <a:pt x="524" y="1174"/>
                  </a:lnTo>
                  <a:lnTo>
                    <a:pt x="589" y="1178"/>
                  </a:lnTo>
                  <a:lnTo>
                    <a:pt x="620" y="1110"/>
                  </a:lnTo>
                  <a:lnTo>
                    <a:pt x="587" y="1013"/>
                  </a:lnTo>
                  <a:lnTo>
                    <a:pt x="586" y="1013"/>
                  </a:lnTo>
                  <a:lnTo>
                    <a:pt x="585" y="1013"/>
                  </a:lnTo>
                  <a:lnTo>
                    <a:pt x="582" y="1013"/>
                  </a:lnTo>
                  <a:lnTo>
                    <a:pt x="579" y="1013"/>
                  </a:lnTo>
                  <a:lnTo>
                    <a:pt x="573" y="1012"/>
                  </a:lnTo>
                  <a:lnTo>
                    <a:pt x="568" y="1012"/>
                  </a:lnTo>
                  <a:lnTo>
                    <a:pt x="562" y="1012"/>
                  </a:lnTo>
                  <a:lnTo>
                    <a:pt x="556" y="1012"/>
                  </a:lnTo>
                  <a:lnTo>
                    <a:pt x="552" y="1010"/>
                  </a:lnTo>
                  <a:lnTo>
                    <a:pt x="548" y="1010"/>
                  </a:lnTo>
                  <a:lnTo>
                    <a:pt x="543" y="1010"/>
                  </a:lnTo>
                  <a:lnTo>
                    <a:pt x="539" y="1009"/>
                  </a:lnTo>
                  <a:lnTo>
                    <a:pt x="535" y="1009"/>
                  </a:lnTo>
                  <a:lnTo>
                    <a:pt x="531" y="1007"/>
                  </a:lnTo>
                  <a:lnTo>
                    <a:pt x="526" y="1007"/>
                  </a:lnTo>
                  <a:lnTo>
                    <a:pt x="522" y="1007"/>
                  </a:lnTo>
                  <a:lnTo>
                    <a:pt x="517" y="1006"/>
                  </a:lnTo>
                  <a:lnTo>
                    <a:pt x="512" y="1004"/>
                  </a:lnTo>
                  <a:lnTo>
                    <a:pt x="507" y="1003"/>
                  </a:lnTo>
                  <a:lnTo>
                    <a:pt x="502" y="1002"/>
                  </a:lnTo>
                  <a:lnTo>
                    <a:pt x="497" y="1000"/>
                  </a:lnTo>
                  <a:lnTo>
                    <a:pt x="491" y="1000"/>
                  </a:lnTo>
                  <a:lnTo>
                    <a:pt x="485" y="999"/>
                  </a:lnTo>
                  <a:lnTo>
                    <a:pt x="480" y="997"/>
                  </a:lnTo>
                  <a:lnTo>
                    <a:pt x="474" y="996"/>
                  </a:lnTo>
                  <a:lnTo>
                    <a:pt x="468" y="994"/>
                  </a:lnTo>
                  <a:lnTo>
                    <a:pt x="463" y="993"/>
                  </a:lnTo>
                  <a:lnTo>
                    <a:pt x="455" y="992"/>
                  </a:lnTo>
                  <a:lnTo>
                    <a:pt x="450" y="989"/>
                  </a:lnTo>
                  <a:lnTo>
                    <a:pt x="444" y="987"/>
                  </a:lnTo>
                  <a:lnTo>
                    <a:pt x="437" y="985"/>
                  </a:lnTo>
                  <a:lnTo>
                    <a:pt x="433" y="983"/>
                  </a:lnTo>
                  <a:lnTo>
                    <a:pt x="426" y="980"/>
                  </a:lnTo>
                  <a:lnTo>
                    <a:pt x="420" y="977"/>
                  </a:lnTo>
                  <a:lnTo>
                    <a:pt x="413" y="975"/>
                  </a:lnTo>
                  <a:lnTo>
                    <a:pt x="407" y="973"/>
                  </a:lnTo>
                  <a:lnTo>
                    <a:pt x="402" y="969"/>
                  </a:lnTo>
                  <a:lnTo>
                    <a:pt x="396" y="966"/>
                  </a:lnTo>
                  <a:lnTo>
                    <a:pt x="389" y="965"/>
                  </a:lnTo>
                  <a:lnTo>
                    <a:pt x="383" y="962"/>
                  </a:lnTo>
                  <a:lnTo>
                    <a:pt x="376" y="958"/>
                  </a:lnTo>
                  <a:lnTo>
                    <a:pt x="370" y="953"/>
                  </a:lnTo>
                  <a:lnTo>
                    <a:pt x="365" y="950"/>
                  </a:lnTo>
                  <a:lnTo>
                    <a:pt x="358" y="946"/>
                  </a:lnTo>
                  <a:lnTo>
                    <a:pt x="352" y="942"/>
                  </a:lnTo>
                  <a:lnTo>
                    <a:pt x="346" y="938"/>
                  </a:lnTo>
                  <a:lnTo>
                    <a:pt x="339" y="935"/>
                  </a:lnTo>
                  <a:lnTo>
                    <a:pt x="335" y="931"/>
                  </a:lnTo>
                  <a:lnTo>
                    <a:pt x="328" y="925"/>
                  </a:lnTo>
                  <a:lnTo>
                    <a:pt x="322" y="921"/>
                  </a:lnTo>
                  <a:lnTo>
                    <a:pt x="316" y="916"/>
                  </a:lnTo>
                  <a:lnTo>
                    <a:pt x="311" y="911"/>
                  </a:lnTo>
                  <a:lnTo>
                    <a:pt x="305" y="906"/>
                  </a:lnTo>
                  <a:lnTo>
                    <a:pt x="301" y="901"/>
                  </a:lnTo>
                  <a:lnTo>
                    <a:pt x="295" y="895"/>
                  </a:lnTo>
                  <a:lnTo>
                    <a:pt x="291" y="889"/>
                  </a:lnTo>
                  <a:lnTo>
                    <a:pt x="288" y="888"/>
                  </a:lnTo>
                  <a:lnTo>
                    <a:pt x="284" y="884"/>
                  </a:lnTo>
                  <a:lnTo>
                    <a:pt x="281" y="881"/>
                  </a:lnTo>
                  <a:lnTo>
                    <a:pt x="278" y="878"/>
                  </a:lnTo>
                  <a:lnTo>
                    <a:pt x="274" y="874"/>
                  </a:lnTo>
                  <a:lnTo>
                    <a:pt x="271" y="871"/>
                  </a:lnTo>
                  <a:lnTo>
                    <a:pt x="265" y="865"/>
                  </a:lnTo>
                  <a:lnTo>
                    <a:pt x="261" y="859"/>
                  </a:lnTo>
                  <a:lnTo>
                    <a:pt x="255" y="852"/>
                  </a:lnTo>
                  <a:lnTo>
                    <a:pt x="251" y="847"/>
                  </a:lnTo>
                  <a:lnTo>
                    <a:pt x="248" y="842"/>
                  </a:lnTo>
                  <a:lnTo>
                    <a:pt x="246" y="838"/>
                  </a:lnTo>
                  <a:lnTo>
                    <a:pt x="243" y="835"/>
                  </a:lnTo>
                  <a:lnTo>
                    <a:pt x="240" y="831"/>
                  </a:lnTo>
                  <a:lnTo>
                    <a:pt x="237" y="827"/>
                  </a:lnTo>
                  <a:lnTo>
                    <a:pt x="234" y="823"/>
                  </a:lnTo>
                  <a:lnTo>
                    <a:pt x="231" y="818"/>
                  </a:lnTo>
                  <a:lnTo>
                    <a:pt x="229" y="814"/>
                  </a:lnTo>
                  <a:lnTo>
                    <a:pt x="226" y="808"/>
                  </a:lnTo>
                  <a:lnTo>
                    <a:pt x="223" y="804"/>
                  </a:lnTo>
                  <a:lnTo>
                    <a:pt x="220" y="798"/>
                  </a:lnTo>
                  <a:lnTo>
                    <a:pt x="217" y="793"/>
                  </a:lnTo>
                  <a:lnTo>
                    <a:pt x="213" y="788"/>
                  </a:lnTo>
                  <a:lnTo>
                    <a:pt x="211" y="783"/>
                  </a:lnTo>
                  <a:lnTo>
                    <a:pt x="209" y="776"/>
                  </a:lnTo>
                  <a:lnTo>
                    <a:pt x="206" y="771"/>
                  </a:lnTo>
                  <a:lnTo>
                    <a:pt x="203" y="764"/>
                  </a:lnTo>
                  <a:lnTo>
                    <a:pt x="200" y="759"/>
                  </a:lnTo>
                  <a:lnTo>
                    <a:pt x="197" y="751"/>
                  </a:lnTo>
                  <a:lnTo>
                    <a:pt x="196" y="746"/>
                  </a:lnTo>
                  <a:lnTo>
                    <a:pt x="193" y="739"/>
                  </a:lnTo>
                  <a:lnTo>
                    <a:pt x="190" y="733"/>
                  </a:lnTo>
                  <a:lnTo>
                    <a:pt x="187" y="726"/>
                  </a:lnTo>
                  <a:lnTo>
                    <a:pt x="186" y="719"/>
                  </a:lnTo>
                  <a:lnTo>
                    <a:pt x="183" y="712"/>
                  </a:lnTo>
                  <a:lnTo>
                    <a:pt x="182" y="705"/>
                  </a:lnTo>
                  <a:lnTo>
                    <a:pt x="179" y="697"/>
                  </a:lnTo>
                  <a:lnTo>
                    <a:pt x="177" y="689"/>
                  </a:lnTo>
                  <a:lnTo>
                    <a:pt x="175" y="682"/>
                  </a:lnTo>
                  <a:lnTo>
                    <a:pt x="173" y="673"/>
                  </a:lnTo>
                  <a:lnTo>
                    <a:pt x="172" y="665"/>
                  </a:lnTo>
                  <a:lnTo>
                    <a:pt x="170" y="658"/>
                  </a:lnTo>
                  <a:lnTo>
                    <a:pt x="169" y="649"/>
                  </a:lnTo>
                  <a:lnTo>
                    <a:pt x="167" y="641"/>
                  </a:lnTo>
                  <a:lnTo>
                    <a:pt x="166" y="631"/>
                  </a:lnTo>
                  <a:lnTo>
                    <a:pt x="166" y="624"/>
                  </a:lnTo>
                  <a:lnTo>
                    <a:pt x="165" y="614"/>
                  </a:lnTo>
                  <a:lnTo>
                    <a:pt x="163" y="605"/>
                  </a:lnTo>
                  <a:lnTo>
                    <a:pt x="163" y="595"/>
                  </a:lnTo>
                  <a:lnTo>
                    <a:pt x="163" y="587"/>
                  </a:lnTo>
                  <a:lnTo>
                    <a:pt x="163" y="584"/>
                  </a:lnTo>
                  <a:lnTo>
                    <a:pt x="163" y="581"/>
                  </a:lnTo>
                  <a:lnTo>
                    <a:pt x="163" y="575"/>
                  </a:lnTo>
                  <a:lnTo>
                    <a:pt x="163" y="572"/>
                  </a:lnTo>
                  <a:lnTo>
                    <a:pt x="163" y="565"/>
                  </a:lnTo>
                  <a:lnTo>
                    <a:pt x="165" y="560"/>
                  </a:lnTo>
                  <a:lnTo>
                    <a:pt x="165" y="553"/>
                  </a:lnTo>
                  <a:lnTo>
                    <a:pt x="166" y="545"/>
                  </a:lnTo>
                  <a:lnTo>
                    <a:pt x="166" y="541"/>
                  </a:lnTo>
                  <a:lnTo>
                    <a:pt x="167" y="537"/>
                  </a:lnTo>
                  <a:lnTo>
                    <a:pt x="167" y="533"/>
                  </a:lnTo>
                  <a:lnTo>
                    <a:pt x="169" y="528"/>
                  </a:lnTo>
                  <a:lnTo>
                    <a:pt x="169" y="524"/>
                  </a:lnTo>
                  <a:lnTo>
                    <a:pt x="170" y="518"/>
                  </a:lnTo>
                  <a:lnTo>
                    <a:pt x="170" y="514"/>
                  </a:lnTo>
                  <a:lnTo>
                    <a:pt x="172" y="510"/>
                  </a:lnTo>
                  <a:lnTo>
                    <a:pt x="172" y="504"/>
                  </a:lnTo>
                  <a:lnTo>
                    <a:pt x="173" y="500"/>
                  </a:lnTo>
                  <a:lnTo>
                    <a:pt x="175" y="494"/>
                  </a:lnTo>
                  <a:lnTo>
                    <a:pt x="176" y="490"/>
                  </a:lnTo>
                  <a:lnTo>
                    <a:pt x="177" y="484"/>
                  </a:lnTo>
                  <a:lnTo>
                    <a:pt x="179" y="479"/>
                  </a:lnTo>
                  <a:lnTo>
                    <a:pt x="180" y="473"/>
                  </a:lnTo>
                  <a:lnTo>
                    <a:pt x="182" y="469"/>
                  </a:lnTo>
                  <a:lnTo>
                    <a:pt x="183" y="463"/>
                  </a:lnTo>
                  <a:lnTo>
                    <a:pt x="185" y="457"/>
                  </a:lnTo>
                  <a:lnTo>
                    <a:pt x="186" y="452"/>
                  </a:lnTo>
                  <a:lnTo>
                    <a:pt x="187" y="446"/>
                  </a:lnTo>
                  <a:lnTo>
                    <a:pt x="190" y="440"/>
                  </a:lnTo>
                  <a:lnTo>
                    <a:pt x="192" y="435"/>
                  </a:lnTo>
                  <a:lnTo>
                    <a:pt x="194" y="429"/>
                  </a:lnTo>
                  <a:lnTo>
                    <a:pt x="197" y="423"/>
                  </a:lnTo>
                  <a:lnTo>
                    <a:pt x="199" y="418"/>
                  </a:lnTo>
                  <a:lnTo>
                    <a:pt x="202" y="412"/>
                  </a:lnTo>
                  <a:lnTo>
                    <a:pt x="204" y="405"/>
                  </a:lnTo>
                  <a:lnTo>
                    <a:pt x="207" y="399"/>
                  </a:lnTo>
                  <a:lnTo>
                    <a:pt x="210" y="393"/>
                  </a:lnTo>
                  <a:lnTo>
                    <a:pt x="213" y="388"/>
                  </a:lnTo>
                  <a:lnTo>
                    <a:pt x="216" y="382"/>
                  </a:lnTo>
                  <a:lnTo>
                    <a:pt x="220" y="376"/>
                  </a:lnTo>
                  <a:lnTo>
                    <a:pt x="223" y="371"/>
                  </a:lnTo>
                  <a:lnTo>
                    <a:pt x="226" y="365"/>
                  </a:lnTo>
                  <a:lnTo>
                    <a:pt x="229" y="358"/>
                  </a:lnTo>
                  <a:lnTo>
                    <a:pt x="233" y="354"/>
                  </a:lnTo>
                  <a:lnTo>
                    <a:pt x="237" y="346"/>
                  </a:lnTo>
                  <a:lnTo>
                    <a:pt x="240" y="341"/>
                  </a:lnTo>
                  <a:lnTo>
                    <a:pt x="244" y="337"/>
                  </a:lnTo>
                  <a:lnTo>
                    <a:pt x="250" y="331"/>
                  </a:lnTo>
                  <a:lnTo>
                    <a:pt x="254" y="325"/>
                  </a:lnTo>
                  <a:lnTo>
                    <a:pt x="257" y="319"/>
                  </a:lnTo>
                  <a:lnTo>
                    <a:pt x="263" y="314"/>
                  </a:lnTo>
                  <a:lnTo>
                    <a:pt x="268" y="310"/>
                  </a:lnTo>
                  <a:lnTo>
                    <a:pt x="272" y="304"/>
                  </a:lnTo>
                  <a:lnTo>
                    <a:pt x="278" y="298"/>
                  </a:lnTo>
                  <a:lnTo>
                    <a:pt x="282" y="294"/>
                  </a:lnTo>
                  <a:lnTo>
                    <a:pt x="290" y="290"/>
                  </a:lnTo>
                  <a:lnTo>
                    <a:pt x="290" y="287"/>
                  </a:lnTo>
                  <a:lnTo>
                    <a:pt x="294" y="284"/>
                  </a:lnTo>
                  <a:lnTo>
                    <a:pt x="295" y="281"/>
                  </a:lnTo>
                  <a:lnTo>
                    <a:pt x="299" y="278"/>
                  </a:lnTo>
                  <a:lnTo>
                    <a:pt x="302" y="274"/>
                  </a:lnTo>
                  <a:lnTo>
                    <a:pt x="308" y="270"/>
                  </a:lnTo>
                  <a:lnTo>
                    <a:pt x="311" y="265"/>
                  </a:lnTo>
                  <a:lnTo>
                    <a:pt x="318" y="260"/>
                  </a:lnTo>
                  <a:lnTo>
                    <a:pt x="324" y="256"/>
                  </a:lnTo>
                  <a:lnTo>
                    <a:pt x="331" y="251"/>
                  </a:lnTo>
                  <a:lnTo>
                    <a:pt x="333" y="247"/>
                  </a:lnTo>
                  <a:lnTo>
                    <a:pt x="338" y="244"/>
                  </a:lnTo>
                  <a:lnTo>
                    <a:pt x="341" y="241"/>
                  </a:lnTo>
                  <a:lnTo>
                    <a:pt x="346" y="238"/>
                  </a:lnTo>
                  <a:lnTo>
                    <a:pt x="351" y="236"/>
                  </a:lnTo>
                  <a:lnTo>
                    <a:pt x="353" y="234"/>
                  </a:lnTo>
                  <a:lnTo>
                    <a:pt x="359" y="230"/>
                  </a:lnTo>
                  <a:lnTo>
                    <a:pt x="365" y="229"/>
                  </a:lnTo>
                  <a:lnTo>
                    <a:pt x="368" y="224"/>
                  </a:lnTo>
                  <a:lnTo>
                    <a:pt x="373" y="223"/>
                  </a:lnTo>
                  <a:lnTo>
                    <a:pt x="377" y="219"/>
                  </a:lnTo>
                  <a:lnTo>
                    <a:pt x="383" y="216"/>
                  </a:lnTo>
                  <a:lnTo>
                    <a:pt x="389" y="213"/>
                  </a:lnTo>
                  <a:lnTo>
                    <a:pt x="394" y="210"/>
                  </a:lnTo>
                  <a:lnTo>
                    <a:pt x="400" y="207"/>
                  </a:lnTo>
                  <a:lnTo>
                    <a:pt x="406" y="206"/>
                  </a:lnTo>
                  <a:lnTo>
                    <a:pt x="412" y="202"/>
                  </a:lnTo>
                  <a:lnTo>
                    <a:pt x="417" y="199"/>
                  </a:lnTo>
                  <a:lnTo>
                    <a:pt x="424" y="196"/>
                  </a:lnTo>
                  <a:lnTo>
                    <a:pt x="430" y="194"/>
                  </a:lnTo>
                  <a:lnTo>
                    <a:pt x="437" y="192"/>
                  </a:lnTo>
                  <a:lnTo>
                    <a:pt x="444" y="190"/>
                  </a:lnTo>
                  <a:lnTo>
                    <a:pt x="451" y="187"/>
                  </a:lnTo>
                  <a:lnTo>
                    <a:pt x="458" y="186"/>
                  </a:lnTo>
                  <a:lnTo>
                    <a:pt x="465" y="183"/>
                  </a:lnTo>
                  <a:lnTo>
                    <a:pt x="473" y="180"/>
                  </a:lnTo>
                  <a:lnTo>
                    <a:pt x="480" y="179"/>
                  </a:lnTo>
                  <a:lnTo>
                    <a:pt x="488" y="177"/>
                  </a:lnTo>
                  <a:lnTo>
                    <a:pt x="495" y="175"/>
                  </a:lnTo>
                  <a:lnTo>
                    <a:pt x="504" y="173"/>
                  </a:lnTo>
                  <a:lnTo>
                    <a:pt x="511" y="172"/>
                  </a:lnTo>
                  <a:lnTo>
                    <a:pt x="521" y="170"/>
                  </a:lnTo>
                  <a:lnTo>
                    <a:pt x="528" y="169"/>
                  </a:lnTo>
                  <a:lnTo>
                    <a:pt x="536" y="167"/>
                  </a:lnTo>
                  <a:lnTo>
                    <a:pt x="545" y="166"/>
                  </a:lnTo>
                  <a:lnTo>
                    <a:pt x="555" y="166"/>
                  </a:lnTo>
                  <a:lnTo>
                    <a:pt x="563" y="165"/>
                  </a:lnTo>
                  <a:lnTo>
                    <a:pt x="573" y="165"/>
                  </a:lnTo>
                  <a:lnTo>
                    <a:pt x="582" y="165"/>
                  </a:lnTo>
                  <a:lnTo>
                    <a:pt x="593" y="165"/>
                  </a:lnTo>
                  <a:lnTo>
                    <a:pt x="593" y="165"/>
                  </a:lnTo>
                  <a:close/>
                </a:path>
              </a:pathLst>
            </a:custGeom>
            <a:solidFill>
              <a:srgbClr val="A1A646"/>
            </a:solidFill>
            <a:ln w="25400" cap="flat" cmpd="sng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xmlns="" id="{E5A293AD-5DBF-43CD-B08C-203D1CEC4AC9}"/>
                </a:ext>
              </a:extLst>
            </p:cNvPr>
            <p:cNvSpPr>
              <a:spLocks/>
            </p:cNvSpPr>
            <p:nvPr/>
          </p:nvSpPr>
          <p:spPr bwMode="gray">
            <a:xfrm>
              <a:off x="5510" y="2278"/>
              <a:ext cx="313" cy="588"/>
            </a:xfrm>
            <a:custGeom>
              <a:avLst/>
              <a:gdLst/>
              <a:ahLst/>
              <a:cxnLst>
                <a:cxn ang="0">
                  <a:pos x="224" y="1072"/>
                </a:cxn>
                <a:cxn ang="0">
                  <a:pos x="513" y="938"/>
                </a:cxn>
                <a:cxn ang="0">
                  <a:pos x="625" y="650"/>
                </a:cxn>
                <a:cxn ang="0">
                  <a:pos x="625" y="630"/>
                </a:cxn>
                <a:cxn ang="0">
                  <a:pos x="625" y="613"/>
                </a:cxn>
                <a:cxn ang="0">
                  <a:pos x="625" y="586"/>
                </a:cxn>
                <a:cxn ang="0">
                  <a:pos x="625" y="569"/>
                </a:cxn>
                <a:cxn ang="0">
                  <a:pos x="625" y="536"/>
                </a:cxn>
                <a:cxn ang="0">
                  <a:pos x="441" y="256"/>
                </a:cxn>
                <a:cxn ang="0">
                  <a:pos x="116" y="74"/>
                </a:cxn>
                <a:cxn ang="0">
                  <a:pos x="41" y="164"/>
                </a:cxn>
                <a:cxn ang="0">
                  <a:pos x="62" y="164"/>
                </a:cxn>
                <a:cxn ang="0">
                  <a:pos x="85" y="166"/>
                </a:cxn>
                <a:cxn ang="0">
                  <a:pos x="108" y="169"/>
                </a:cxn>
                <a:cxn ang="0">
                  <a:pos x="134" y="176"/>
                </a:cxn>
                <a:cxn ang="0">
                  <a:pos x="163" y="183"/>
                </a:cxn>
                <a:cxn ang="0">
                  <a:pos x="194" y="193"/>
                </a:cxn>
                <a:cxn ang="0">
                  <a:pos x="224" y="206"/>
                </a:cxn>
                <a:cxn ang="0">
                  <a:pos x="257" y="223"/>
                </a:cxn>
                <a:cxn ang="0">
                  <a:pos x="286" y="243"/>
                </a:cxn>
                <a:cxn ang="0">
                  <a:pos x="315" y="267"/>
                </a:cxn>
                <a:cxn ang="0">
                  <a:pos x="342" y="294"/>
                </a:cxn>
                <a:cxn ang="0">
                  <a:pos x="364" y="316"/>
                </a:cxn>
                <a:cxn ang="0">
                  <a:pos x="383" y="338"/>
                </a:cxn>
                <a:cxn ang="0">
                  <a:pos x="400" y="363"/>
                </a:cxn>
                <a:cxn ang="0">
                  <a:pos x="413" y="387"/>
                </a:cxn>
                <a:cxn ang="0">
                  <a:pos x="425" y="412"/>
                </a:cxn>
                <a:cxn ang="0">
                  <a:pos x="437" y="439"/>
                </a:cxn>
                <a:cxn ang="0">
                  <a:pos x="444" y="463"/>
                </a:cxn>
                <a:cxn ang="0">
                  <a:pos x="451" y="489"/>
                </a:cxn>
                <a:cxn ang="0">
                  <a:pos x="457" y="513"/>
                </a:cxn>
                <a:cxn ang="0">
                  <a:pos x="459" y="536"/>
                </a:cxn>
                <a:cxn ang="0">
                  <a:pos x="462" y="559"/>
                </a:cxn>
                <a:cxn ang="0">
                  <a:pos x="464" y="580"/>
                </a:cxn>
                <a:cxn ang="0">
                  <a:pos x="465" y="598"/>
                </a:cxn>
                <a:cxn ang="0">
                  <a:pos x="462" y="624"/>
                </a:cxn>
                <a:cxn ang="0">
                  <a:pos x="459" y="644"/>
                </a:cxn>
                <a:cxn ang="0">
                  <a:pos x="455" y="665"/>
                </a:cxn>
                <a:cxn ang="0">
                  <a:pos x="449" y="691"/>
                </a:cxn>
                <a:cxn ang="0">
                  <a:pos x="442" y="716"/>
                </a:cxn>
                <a:cxn ang="0">
                  <a:pos x="432" y="745"/>
                </a:cxn>
                <a:cxn ang="0">
                  <a:pos x="420" y="772"/>
                </a:cxn>
                <a:cxn ang="0">
                  <a:pos x="407" y="802"/>
                </a:cxn>
                <a:cxn ang="0">
                  <a:pos x="388" y="829"/>
                </a:cxn>
                <a:cxn ang="0">
                  <a:pos x="369" y="856"/>
                </a:cxn>
                <a:cxn ang="0">
                  <a:pos x="344" y="881"/>
                </a:cxn>
                <a:cxn ang="0">
                  <a:pos x="329" y="897"/>
                </a:cxn>
                <a:cxn ang="0">
                  <a:pos x="302" y="918"/>
                </a:cxn>
                <a:cxn ang="0">
                  <a:pos x="281" y="935"/>
                </a:cxn>
                <a:cxn ang="0">
                  <a:pos x="258" y="949"/>
                </a:cxn>
                <a:cxn ang="0">
                  <a:pos x="232" y="964"/>
                </a:cxn>
                <a:cxn ang="0">
                  <a:pos x="203" y="978"/>
                </a:cxn>
                <a:cxn ang="0">
                  <a:pos x="170" y="991"/>
                </a:cxn>
                <a:cxn ang="0">
                  <a:pos x="132" y="999"/>
                </a:cxn>
                <a:cxn ang="0">
                  <a:pos x="91" y="1008"/>
                </a:cxn>
                <a:cxn ang="0">
                  <a:pos x="47" y="1012"/>
                </a:cxn>
              </a:cxnLst>
              <a:rect l="0" t="0" r="r" b="b"/>
              <a:pathLst>
                <a:path w="625" h="1177">
                  <a:moveTo>
                    <a:pt x="38" y="1012"/>
                  </a:moveTo>
                  <a:lnTo>
                    <a:pt x="41" y="1177"/>
                  </a:lnTo>
                  <a:lnTo>
                    <a:pt x="93" y="1175"/>
                  </a:lnTo>
                  <a:lnTo>
                    <a:pt x="115" y="1103"/>
                  </a:lnTo>
                  <a:lnTo>
                    <a:pt x="224" y="1072"/>
                  </a:lnTo>
                  <a:lnTo>
                    <a:pt x="296" y="1121"/>
                  </a:lnTo>
                  <a:lnTo>
                    <a:pt x="376" y="1073"/>
                  </a:lnTo>
                  <a:lnTo>
                    <a:pt x="373" y="989"/>
                  </a:lnTo>
                  <a:lnTo>
                    <a:pt x="432" y="927"/>
                  </a:lnTo>
                  <a:lnTo>
                    <a:pt x="513" y="938"/>
                  </a:lnTo>
                  <a:lnTo>
                    <a:pt x="570" y="849"/>
                  </a:lnTo>
                  <a:lnTo>
                    <a:pt x="522" y="779"/>
                  </a:lnTo>
                  <a:lnTo>
                    <a:pt x="554" y="665"/>
                  </a:lnTo>
                  <a:lnTo>
                    <a:pt x="625" y="654"/>
                  </a:lnTo>
                  <a:lnTo>
                    <a:pt x="625" y="650"/>
                  </a:lnTo>
                  <a:lnTo>
                    <a:pt x="625" y="645"/>
                  </a:lnTo>
                  <a:lnTo>
                    <a:pt x="625" y="642"/>
                  </a:lnTo>
                  <a:lnTo>
                    <a:pt x="625" y="638"/>
                  </a:lnTo>
                  <a:lnTo>
                    <a:pt x="625" y="634"/>
                  </a:lnTo>
                  <a:lnTo>
                    <a:pt x="625" y="630"/>
                  </a:lnTo>
                  <a:lnTo>
                    <a:pt x="625" y="627"/>
                  </a:lnTo>
                  <a:lnTo>
                    <a:pt x="625" y="624"/>
                  </a:lnTo>
                  <a:lnTo>
                    <a:pt x="625" y="620"/>
                  </a:lnTo>
                  <a:lnTo>
                    <a:pt x="625" y="615"/>
                  </a:lnTo>
                  <a:lnTo>
                    <a:pt x="625" y="613"/>
                  </a:lnTo>
                  <a:lnTo>
                    <a:pt x="625" y="608"/>
                  </a:lnTo>
                  <a:lnTo>
                    <a:pt x="625" y="601"/>
                  </a:lnTo>
                  <a:lnTo>
                    <a:pt x="625" y="594"/>
                  </a:lnTo>
                  <a:lnTo>
                    <a:pt x="625" y="590"/>
                  </a:lnTo>
                  <a:lnTo>
                    <a:pt x="625" y="586"/>
                  </a:lnTo>
                  <a:lnTo>
                    <a:pt x="625" y="583"/>
                  </a:lnTo>
                  <a:lnTo>
                    <a:pt x="625" y="580"/>
                  </a:lnTo>
                  <a:lnTo>
                    <a:pt x="625" y="576"/>
                  </a:lnTo>
                  <a:lnTo>
                    <a:pt x="625" y="571"/>
                  </a:lnTo>
                  <a:lnTo>
                    <a:pt x="625" y="569"/>
                  </a:lnTo>
                  <a:lnTo>
                    <a:pt x="625" y="564"/>
                  </a:lnTo>
                  <a:lnTo>
                    <a:pt x="625" y="557"/>
                  </a:lnTo>
                  <a:lnTo>
                    <a:pt x="625" y="550"/>
                  </a:lnTo>
                  <a:lnTo>
                    <a:pt x="625" y="543"/>
                  </a:lnTo>
                  <a:lnTo>
                    <a:pt x="625" y="536"/>
                  </a:lnTo>
                  <a:lnTo>
                    <a:pt x="553" y="515"/>
                  </a:lnTo>
                  <a:lnTo>
                    <a:pt x="522" y="405"/>
                  </a:lnTo>
                  <a:lnTo>
                    <a:pt x="571" y="333"/>
                  </a:lnTo>
                  <a:lnTo>
                    <a:pt x="525" y="252"/>
                  </a:lnTo>
                  <a:lnTo>
                    <a:pt x="441" y="256"/>
                  </a:lnTo>
                  <a:lnTo>
                    <a:pt x="379" y="196"/>
                  </a:lnTo>
                  <a:lnTo>
                    <a:pt x="388" y="114"/>
                  </a:lnTo>
                  <a:lnTo>
                    <a:pt x="299" y="57"/>
                  </a:lnTo>
                  <a:lnTo>
                    <a:pt x="231" y="107"/>
                  </a:lnTo>
                  <a:lnTo>
                    <a:pt x="116" y="74"/>
                  </a:lnTo>
                  <a:lnTo>
                    <a:pt x="105" y="3"/>
                  </a:lnTo>
                  <a:lnTo>
                    <a:pt x="37" y="0"/>
                  </a:lnTo>
                  <a:lnTo>
                    <a:pt x="0" y="75"/>
                  </a:lnTo>
                  <a:lnTo>
                    <a:pt x="39" y="164"/>
                  </a:lnTo>
                  <a:lnTo>
                    <a:pt x="41" y="164"/>
                  </a:lnTo>
                  <a:lnTo>
                    <a:pt x="44" y="164"/>
                  </a:lnTo>
                  <a:lnTo>
                    <a:pt x="47" y="164"/>
                  </a:lnTo>
                  <a:lnTo>
                    <a:pt x="51" y="164"/>
                  </a:lnTo>
                  <a:lnTo>
                    <a:pt x="56" y="164"/>
                  </a:lnTo>
                  <a:lnTo>
                    <a:pt x="62" y="164"/>
                  </a:lnTo>
                  <a:lnTo>
                    <a:pt x="69" y="165"/>
                  </a:lnTo>
                  <a:lnTo>
                    <a:pt x="73" y="165"/>
                  </a:lnTo>
                  <a:lnTo>
                    <a:pt x="76" y="165"/>
                  </a:lnTo>
                  <a:lnTo>
                    <a:pt x="81" y="165"/>
                  </a:lnTo>
                  <a:lnTo>
                    <a:pt x="85" y="166"/>
                  </a:lnTo>
                  <a:lnTo>
                    <a:pt x="89" y="166"/>
                  </a:lnTo>
                  <a:lnTo>
                    <a:pt x="93" y="168"/>
                  </a:lnTo>
                  <a:lnTo>
                    <a:pt x="99" y="168"/>
                  </a:lnTo>
                  <a:lnTo>
                    <a:pt x="103" y="169"/>
                  </a:lnTo>
                  <a:lnTo>
                    <a:pt x="108" y="169"/>
                  </a:lnTo>
                  <a:lnTo>
                    <a:pt x="113" y="171"/>
                  </a:lnTo>
                  <a:lnTo>
                    <a:pt x="117" y="172"/>
                  </a:lnTo>
                  <a:lnTo>
                    <a:pt x="125" y="174"/>
                  </a:lnTo>
                  <a:lnTo>
                    <a:pt x="129" y="175"/>
                  </a:lnTo>
                  <a:lnTo>
                    <a:pt x="134" y="176"/>
                  </a:lnTo>
                  <a:lnTo>
                    <a:pt x="140" y="178"/>
                  </a:lnTo>
                  <a:lnTo>
                    <a:pt x="146" y="179"/>
                  </a:lnTo>
                  <a:lnTo>
                    <a:pt x="152" y="179"/>
                  </a:lnTo>
                  <a:lnTo>
                    <a:pt x="157" y="181"/>
                  </a:lnTo>
                  <a:lnTo>
                    <a:pt x="163" y="183"/>
                  </a:lnTo>
                  <a:lnTo>
                    <a:pt x="170" y="185"/>
                  </a:lnTo>
                  <a:lnTo>
                    <a:pt x="176" y="186"/>
                  </a:lnTo>
                  <a:lnTo>
                    <a:pt x="181" y="189"/>
                  </a:lnTo>
                  <a:lnTo>
                    <a:pt x="187" y="191"/>
                  </a:lnTo>
                  <a:lnTo>
                    <a:pt x="194" y="193"/>
                  </a:lnTo>
                  <a:lnTo>
                    <a:pt x="200" y="195"/>
                  </a:lnTo>
                  <a:lnTo>
                    <a:pt x="205" y="198"/>
                  </a:lnTo>
                  <a:lnTo>
                    <a:pt x="213" y="201"/>
                  </a:lnTo>
                  <a:lnTo>
                    <a:pt x="218" y="203"/>
                  </a:lnTo>
                  <a:lnTo>
                    <a:pt x="224" y="206"/>
                  </a:lnTo>
                  <a:lnTo>
                    <a:pt x="231" y="209"/>
                  </a:lnTo>
                  <a:lnTo>
                    <a:pt x="237" y="212"/>
                  </a:lnTo>
                  <a:lnTo>
                    <a:pt x="244" y="216"/>
                  </a:lnTo>
                  <a:lnTo>
                    <a:pt x="249" y="219"/>
                  </a:lnTo>
                  <a:lnTo>
                    <a:pt x="257" y="223"/>
                  </a:lnTo>
                  <a:lnTo>
                    <a:pt x="262" y="226"/>
                  </a:lnTo>
                  <a:lnTo>
                    <a:pt x="268" y="230"/>
                  </a:lnTo>
                  <a:lnTo>
                    <a:pt x="274" y="235"/>
                  </a:lnTo>
                  <a:lnTo>
                    <a:pt x="281" y="237"/>
                  </a:lnTo>
                  <a:lnTo>
                    <a:pt x="286" y="243"/>
                  </a:lnTo>
                  <a:lnTo>
                    <a:pt x="292" y="247"/>
                  </a:lnTo>
                  <a:lnTo>
                    <a:pt x="298" y="252"/>
                  </a:lnTo>
                  <a:lnTo>
                    <a:pt x="303" y="256"/>
                  </a:lnTo>
                  <a:lnTo>
                    <a:pt x="309" y="262"/>
                  </a:lnTo>
                  <a:lnTo>
                    <a:pt x="315" y="267"/>
                  </a:lnTo>
                  <a:lnTo>
                    <a:pt x="320" y="272"/>
                  </a:lnTo>
                  <a:lnTo>
                    <a:pt x="326" y="277"/>
                  </a:lnTo>
                  <a:lnTo>
                    <a:pt x="332" y="283"/>
                  </a:lnTo>
                  <a:lnTo>
                    <a:pt x="337" y="290"/>
                  </a:lnTo>
                  <a:lnTo>
                    <a:pt x="342" y="294"/>
                  </a:lnTo>
                  <a:lnTo>
                    <a:pt x="346" y="297"/>
                  </a:lnTo>
                  <a:lnTo>
                    <a:pt x="352" y="301"/>
                  </a:lnTo>
                  <a:lnTo>
                    <a:pt x="356" y="307"/>
                  </a:lnTo>
                  <a:lnTo>
                    <a:pt x="360" y="310"/>
                  </a:lnTo>
                  <a:lnTo>
                    <a:pt x="364" y="316"/>
                  </a:lnTo>
                  <a:lnTo>
                    <a:pt x="369" y="320"/>
                  </a:lnTo>
                  <a:lnTo>
                    <a:pt x="373" y="324"/>
                  </a:lnTo>
                  <a:lnTo>
                    <a:pt x="376" y="328"/>
                  </a:lnTo>
                  <a:lnTo>
                    <a:pt x="379" y="334"/>
                  </a:lnTo>
                  <a:lnTo>
                    <a:pt x="383" y="338"/>
                  </a:lnTo>
                  <a:lnTo>
                    <a:pt x="387" y="343"/>
                  </a:lnTo>
                  <a:lnTo>
                    <a:pt x="390" y="348"/>
                  </a:lnTo>
                  <a:lnTo>
                    <a:pt x="393" y="353"/>
                  </a:lnTo>
                  <a:lnTo>
                    <a:pt x="397" y="357"/>
                  </a:lnTo>
                  <a:lnTo>
                    <a:pt x="400" y="363"/>
                  </a:lnTo>
                  <a:lnTo>
                    <a:pt x="403" y="367"/>
                  </a:lnTo>
                  <a:lnTo>
                    <a:pt x="405" y="372"/>
                  </a:lnTo>
                  <a:lnTo>
                    <a:pt x="408" y="377"/>
                  </a:lnTo>
                  <a:lnTo>
                    <a:pt x="411" y="382"/>
                  </a:lnTo>
                  <a:lnTo>
                    <a:pt x="413" y="387"/>
                  </a:lnTo>
                  <a:lnTo>
                    <a:pt x="415" y="392"/>
                  </a:lnTo>
                  <a:lnTo>
                    <a:pt x="418" y="397"/>
                  </a:lnTo>
                  <a:lnTo>
                    <a:pt x="421" y="402"/>
                  </a:lnTo>
                  <a:lnTo>
                    <a:pt x="424" y="408"/>
                  </a:lnTo>
                  <a:lnTo>
                    <a:pt x="425" y="412"/>
                  </a:lnTo>
                  <a:lnTo>
                    <a:pt x="428" y="418"/>
                  </a:lnTo>
                  <a:lnTo>
                    <a:pt x="430" y="424"/>
                  </a:lnTo>
                  <a:lnTo>
                    <a:pt x="432" y="428"/>
                  </a:lnTo>
                  <a:lnTo>
                    <a:pt x="434" y="434"/>
                  </a:lnTo>
                  <a:lnTo>
                    <a:pt x="437" y="439"/>
                  </a:lnTo>
                  <a:lnTo>
                    <a:pt x="438" y="444"/>
                  </a:lnTo>
                  <a:lnTo>
                    <a:pt x="440" y="449"/>
                  </a:lnTo>
                  <a:lnTo>
                    <a:pt x="441" y="453"/>
                  </a:lnTo>
                  <a:lnTo>
                    <a:pt x="442" y="458"/>
                  </a:lnTo>
                  <a:lnTo>
                    <a:pt x="444" y="463"/>
                  </a:lnTo>
                  <a:lnTo>
                    <a:pt x="445" y="469"/>
                  </a:lnTo>
                  <a:lnTo>
                    <a:pt x="447" y="473"/>
                  </a:lnTo>
                  <a:lnTo>
                    <a:pt x="448" y="479"/>
                  </a:lnTo>
                  <a:lnTo>
                    <a:pt x="449" y="485"/>
                  </a:lnTo>
                  <a:lnTo>
                    <a:pt x="451" y="489"/>
                  </a:lnTo>
                  <a:lnTo>
                    <a:pt x="452" y="493"/>
                  </a:lnTo>
                  <a:lnTo>
                    <a:pt x="452" y="499"/>
                  </a:lnTo>
                  <a:lnTo>
                    <a:pt x="454" y="503"/>
                  </a:lnTo>
                  <a:lnTo>
                    <a:pt x="455" y="509"/>
                  </a:lnTo>
                  <a:lnTo>
                    <a:pt x="457" y="513"/>
                  </a:lnTo>
                  <a:lnTo>
                    <a:pt x="457" y="517"/>
                  </a:lnTo>
                  <a:lnTo>
                    <a:pt x="458" y="523"/>
                  </a:lnTo>
                  <a:lnTo>
                    <a:pt x="458" y="527"/>
                  </a:lnTo>
                  <a:lnTo>
                    <a:pt x="458" y="532"/>
                  </a:lnTo>
                  <a:lnTo>
                    <a:pt x="459" y="536"/>
                  </a:lnTo>
                  <a:lnTo>
                    <a:pt x="459" y="542"/>
                  </a:lnTo>
                  <a:lnTo>
                    <a:pt x="461" y="544"/>
                  </a:lnTo>
                  <a:lnTo>
                    <a:pt x="461" y="550"/>
                  </a:lnTo>
                  <a:lnTo>
                    <a:pt x="462" y="554"/>
                  </a:lnTo>
                  <a:lnTo>
                    <a:pt x="462" y="559"/>
                  </a:lnTo>
                  <a:lnTo>
                    <a:pt x="462" y="563"/>
                  </a:lnTo>
                  <a:lnTo>
                    <a:pt x="464" y="567"/>
                  </a:lnTo>
                  <a:lnTo>
                    <a:pt x="464" y="571"/>
                  </a:lnTo>
                  <a:lnTo>
                    <a:pt x="464" y="576"/>
                  </a:lnTo>
                  <a:lnTo>
                    <a:pt x="464" y="580"/>
                  </a:lnTo>
                  <a:lnTo>
                    <a:pt x="465" y="584"/>
                  </a:lnTo>
                  <a:lnTo>
                    <a:pt x="465" y="588"/>
                  </a:lnTo>
                  <a:lnTo>
                    <a:pt x="466" y="593"/>
                  </a:lnTo>
                  <a:lnTo>
                    <a:pt x="465" y="594"/>
                  </a:lnTo>
                  <a:lnTo>
                    <a:pt x="465" y="598"/>
                  </a:lnTo>
                  <a:lnTo>
                    <a:pt x="465" y="603"/>
                  </a:lnTo>
                  <a:lnTo>
                    <a:pt x="465" y="608"/>
                  </a:lnTo>
                  <a:lnTo>
                    <a:pt x="464" y="614"/>
                  </a:lnTo>
                  <a:lnTo>
                    <a:pt x="462" y="621"/>
                  </a:lnTo>
                  <a:lnTo>
                    <a:pt x="462" y="624"/>
                  </a:lnTo>
                  <a:lnTo>
                    <a:pt x="462" y="628"/>
                  </a:lnTo>
                  <a:lnTo>
                    <a:pt x="461" y="631"/>
                  </a:lnTo>
                  <a:lnTo>
                    <a:pt x="461" y="635"/>
                  </a:lnTo>
                  <a:lnTo>
                    <a:pt x="459" y="640"/>
                  </a:lnTo>
                  <a:lnTo>
                    <a:pt x="459" y="644"/>
                  </a:lnTo>
                  <a:lnTo>
                    <a:pt x="458" y="647"/>
                  </a:lnTo>
                  <a:lnTo>
                    <a:pt x="458" y="652"/>
                  </a:lnTo>
                  <a:lnTo>
                    <a:pt x="457" y="657"/>
                  </a:lnTo>
                  <a:lnTo>
                    <a:pt x="457" y="661"/>
                  </a:lnTo>
                  <a:lnTo>
                    <a:pt x="455" y="665"/>
                  </a:lnTo>
                  <a:lnTo>
                    <a:pt x="455" y="671"/>
                  </a:lnTo>
                  <a:lnTo>
                    <a:pt x="454" y="675"/>
                  </a:lnTo>
                  <a:lnTo>
                    <a:pt x="452" y="681"/>
                  </a:lnTo>
                  <a:lnTo>
                    <a:pt x="451" y="685"/>
                  </a:lnTo>
                  <a:lnTo>
                    <a:pt x="449" y="691"/>
                  </a:lnTo>
                  <a:lnTo>
                    <a:pt x="448" y="695"/>
                  </a:lnTo>
                  <a:lnTo>
                    <a:pt x="447" y="701"/>
                  </a:lnTo>
                  <a:lnTo>
                    <a:pt x="445" y="706"/>
                  </a:lnTo>
                  <a:lnTo>
                    <a:pt x="444" y="712"/>
                  </a:lnTo>
                  <a:lnTo>
                    <a:pt x="442" y="716"/>
                  </a:lnTo>
                  <a:lnTo>
                    <a:pt x="441" y="722"/>
                  </a:lnTo>
                  <a:lnTo>
                    <a:pt x="438" y="728"/>
                  </a:lnTo>
                  <a:lnTo>
                    <a:pt x="437" y="733"/>
                  </a:lnTo>
                  <a:lnTo>
                    <a:pt x="434" y="739"/>
                  </a:lnTo>
                  <a:lnTo>
                    <a:pt x="432" y="745"/>
                  </a:lnTo>
                  <a:lnTo>
                    <a:pt x="430" y="749"/>
                  </a:lnTo>
                  <a:lnTo>
                    <a:pt x="428" y="756"/>
                  </a:lnTo>
                  <a:lnTo>
                    <a:pt x="425" y="762"/>
                  </a:lnTo>
                  <a:lnTo>
                    <a:pt x="422" y="766"/>
                  </a:lnTo>
                  <a:lnTo>
                    <a:pt x="420" y="772"/>
                  </a:lnTo>
                  <a:lnTo>
                    <a:pt x="418" y="777"/>
                  </a:lnTo>
                  <a:lnTo>
                    <a:pt x="415" y="783"/>
                  </a:lnTo>
                  <a:lnTo>
                    <a:pt x="413" y="789"/>
                  </a:lnTo>
                  <a:lnTo>
                    <a:pt x="410" y="795"/>
                  </a:lnTo>
                  <a:lnTo>
                    <a:pt x="407" y="802"/>
                  </a:lnTo>
                  <a:lnTo>
                    <a:pt x="403" y="806"/>
                  </a:lnTo>
                  <a:lnTo>
                    <a:pt x="400" y="812"/>
                  </a:lnTo>
                  <a:lnTo>
                    <a:pt x="396" y="817"/>
                  </a:lnTo>
                  <a:lnTo>
                    <a:pt x="393" y="823"/>
                  </a:lnTo>
                  <a:lnTo>
                    <a:pt x="388" y="829"/>
                  </a:lnTo>
                  <a:lnTo>
                    <a:pt x="384" y="834"/>
                  </a:lnTo>
                  <a:lnTo>
                    <a:pt x="380" y="839"/>
                  </a:lnTo>
                  <a:lnTo>
                    <a:pt x="377" y="846"/>
                  </a:lnTo>
                  <a:lnTo>
                    <a:pt x="373" y="850"/>
                  </a:lnTo>
                  <a:lnTo>
                    <a:pt x="369" y="856"/>
                  </a:lnTo>
                  <a:lnTo>
                    <a:pt x="363" y="861"/>
                  </a:lnTo>
                  <a:lnTo>
                    <a:pt x="359" y="866"/>
                  </a:lnTo>
                  <a:lnTo>
                    <a:pt x="354" y="871"/>
                  </a:lnTo>
                  <a:lnTo>
                    <a:pt x="349" y="877"/>
                  </a:lnTo>
                  <a:lnTo>
                    <a:pt x="344" y="881"/>
                  </a:lnTo>
                  <a:lnTo>
                    <a:pt x="340" y="887"/>
                  </a:lnTo>
                  <a:lnTo>
                    <a:pt x="337" y="887"/>
                  </a:lnTo>
                  <a:lnTo>
                    <a:pt x="335" y="891"/>
                  </a:lnTo>
                  <a:lnTo>
                    <a:pt x="332" y="893"/>
                  </a:lnTo>
                  <a:lnTo>
                    <a:pt x="329" y="897"/>
                  </a:lnTo>
                  <a:lnTo>
                    <a:pt x="325" y="901"/>
                  </a:lnTo>
                  <a:lnTo>
                    <a:pt x="320" y="905"/>
                  </a:lnTo>
                  <a:lnTo>
                    <a:pt x="315" y="908"/>
                  </a:lnTo>
                  <a:lnTo>
                    <a:pt x="309" y="914"/>
                  </a:lnTo>
                  <a:lnTo>
                    <a:pt x="302" y="918"/>
                  </a:lnTo>
                  <a:lnTo>
                    <a:pt x="296" y="924"/>
                  </a:lnTo>
                  <a:lnTo>
                    <a:pt x="292" y="927"/>
                  </a:lnTo>
                  <a:lnTo>
                    <a:pt x="288" y="930"/>
                  </a:lnTo>
                  <a:lnTo>
                    <a:pt x="285" y="932"/>
                  </a:lnTo>
                  <a:lnTo>
                    <a:pt x="281" y="935"/>
                  </a:lnTo>
                  <a:lnTo>
                    <a:pt x="276" y="938"/>
                  </a:lnTo>
                  <a:lnTo>
                    <a:pt x="272" y="941"/>
                  </a:lnTo>
                  <a:lnTo>
                    <a:pt x="268" y="944"/>
                  </a:lnTo>
                  <a:lnTo>
                    <a:pt x="264" y="948"/>
                  </a:lnTo>
                  <a:lnTo>
                    <a:pt x="258" y="949"/>
                  </a:lnTo>
                  <a:lnTo>
                    <a:pt x="254" y="952"/>
                  </a:lnTo>
                  <a:lnTo>
                    <a:pt x="248" y="955"/>
                  </a:lnTo>
                  <a:lnTo>
                    <a:pt x="244" y="958"/>
                  </a:lnTo>
                  <a:lnTo>
                    <a:pt x="238" y="961"/>
                  </a:lnTo>
                  <a:lnTo>
                    <a:pt x="232" y="964"/>
                  </a:lnTo>
                  <a:lnTo>
                    <a:pt x="227" y="966"/>
                  </a:lnTo>
                  <a:lnTo>
                    <a:pt x="221" y="969"/>
                  </a:lnTo>
                  <a:lnTo>
                    <a:pt x="215" y="972"/>
                  </a:lnTo>
                  <a:lnTo>
                    <a:pt x="208" y="975"/>
                  </a:lnTo>
                  <a:lnTo>
                    <a:pt x="203" y="978"/>
                  </a:lnTo>
                  <a:lnTo>
                    <a:pt x="197" y="979"/>
                  </a:lnTo>
                  <a:lnTo>
                    <a:pt x="190" y="982"/>
                  </a:lnTo>
                  <a:lnTo>
                    <a:pt x="183" y="985"/>
                  </a:lnTo>
                  <a:lnTo>
                    <a:pt x="176" y="988"/>
                  </a:lnTo>
                  <a:lnTo>
                    <a:pt x="170" y="991"/>
                  </a:lnTo>
                  <a:lnTo>
                    <a:pt x="161" y="992"/>
                  </a:lnTo>
                  <a:lnTo>
                    <a:pt x="154" y="995"/>
                  </a:lnTo>
                  <a:lnTo>
                    <a:pt x="147" y="996"/>
                  </a:lnTo>
                  <a:lnTo>
                    <a:pt x="140" y="998"/>
                  </a:lnTo>
                  <a:lnTo>
                    <a:pt x="132" y="999"/>
                  </a:lnTo>
                  <a:lnTo>
                    <a:pt x="123" y="1002"/>
                  </a:lnTo>
                  <a:lnTo>
                    <a:pt x="116" y="1003"/>
                  </a:lnTo>
                  <a:lnTo>
                    <a:pt x="108" y="1005"/>
                  </a:lnTo>
                  <a:lnTo>
                    <a:pt x="99" y="1006"/>
                  </a:lnTo>
                  <a:lnTo>
                    <a:pt x="91" y="1008"/>
                  </a:lnTo>
                  <a:lnTo>
                    <a:pt x="82" y="1009"/>
                  </a:lnTo>
                  <a:lnTo>
                    <a:pt x="73" y="1009"/>
                  </a:lnTo>
                  <a:lnTo>
                    <a:pt x="64" y="1011"/>
                  </a:lnTo>
                  <a:lnTo>
                    <a:pt x="55" y="1011"/>
                  </a:lnTo>
                  <a:lnTo>
                    <a:pt x="47" y="1012"/>
                  </a:lnTo>
                  <a:lnTo>
                    <a:pt x="38" y="1012"/>
                  </a:lnTo>
                  <a:lnTo>
                    <a:pt x="38" y="1012"/>
                  </a:lnTo>
                  <a:close/>
                </a:path>
              </a:pathLst>
            </a:custGeom>
            <a:solidFill>
              <a:srgbClr val="A1A646"/>
            </a:solidFill>
            <a:ln w="25400" cap="flat" cmpd="sng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798788AB-7657-4C48-BAE1-A5978E067436}"/>
              </a:ext>
            </a:extLst>
          </p:cNvPr>
          <p:cNvSpPr/>
          <p:nvPr/>
        </p:nvSpPr>
        <p:spPr>
          <a:xfrm>
            <a:off x="321208" y="2617229"/>
            <a:ext cx="1991023" cy="704796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 defTabSz="1659301">
              <a:lnSpc>
                <a:spcPct val="90000"/>
              </a:lnSpc>
              <a:spcAft>
                <a:spcPts val="0"/>
              </a:spcAft>
            </a:pP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既有申請</a:t>
            </a:r>
            <a:endParaRPr lang="en-US" altLang="zh-TW" sz="2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1659301">
              <a:lnSpc>
                <a:spcPct val="90000"/>
              </a:lnSpc>
              <a:spcAft>
                <a:spcPts val="0"/>
              </a:spcAft>
            </a:pP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所得</a:t>
            </a:r>
            <a:r>
              <a:rPr lang="en-US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&lt;2.5</a:t>
            </a: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19CF246D-5854-4DF7-8CFB-BB66ACE5F87A}"/>
              </a:ext>
            </a:extLst>
          </p:cNvPr>
          <p:cNvSpPr/>
          <p:nvPr/>
        </p:nvSpPr>
        <p:spPr>
          <a:xfrm>
            <a:off x="528997" y="3226398"/>
            <a:ext cx="1567781" cy="372398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 defTabSz="1659301">
              <a:lnSpc>
                <a:spcPct val="90000"/>
              </a:lnSpc>
              <a:spcAft>
                <a:spcPts val="0"/>
              </a:spcAft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萬戶</a:t>
            </a:r>
          </a:p>
        </p:txBody>
      </p:sp>
      <p:grpSp>
        <p:nvGrpSpPr>
          <p:cNvPr id="8" name="群組 43"/>
          <p:cNvGrpSpPr/>
          <p:nvPr/>
        </p:nvGrpSpPr>
        <p:grpSpPr>
          <a:xfrm>
            <a:off x="2295139" y="3267611"/>
            <a:ext cx="819072" cy="614384"/>
            <a:chOff x="1149110" y="771854"/>
            <a:chExt cx="614384" cy="614384"/>
          </a:xfrm>
          <a:solidFill>
            <a:schemeClr val="accent2">
              <a:lumMod val="75000"/>
            </a:schemeClr>
          </a:solidFill>
        </p:grpSpPr>
        <p:sp>
          <p:nvSpPr>
            <p:cNvPr id="45" name="加號 44"/>
            <p:cNvSpPr/>
            <p:nvPr/>
          </p:nvSpPr>
          <p:spPr>
            <a:xfrm>
              <a:off x="1149110" y="771854"/>
              <a:ext cx="614384" cy="614384"/>
            </a:xfrm>
            <a:prstGeom prst="mathPlus">
              <a:avLst/>
            </a:prstGeom>
            <a:grpFill/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6" name="加號 4"/>
            <p:cNvSpPr txBox="1"/>
            <p:nvPr/>
          </p:nvSpPr>
          <p:spPr>
            <a:xfrm>
              <a:off x="1230547" y="1006794"/>
              <a:ext cx="451510" cy="1445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185215">
                <a:lnSpc>
                  <a:spcPct val="90000"/>
                </a:lnSpc>
                <a:spcAft>
                  <a:spcPct val="35000"/>
                </a:spcAft>
              </a:pPr>
              <a:endParaRPr lang="zh-TW" altLang="en-US" sz="2700" dirty="0">
                <a:solidFill>
                  <a:srgbClr val="94B6D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" name="群組 46"/>
          <p:cNvGrpSpPr/>
          <p:nvPr/>
        </p:nvGrpSpPr>
        <p:grpSpPr>
          <a:xfrm>
            <a:off x="4974578" y="3306052"/>
            <a:ext cx="819072" cy="614384"/>
            <a:chOff x="1149110" y="771854"/>
            <a:chExt cx="614384" cy="614384"/>
          </a:xfrm>
          <a:solidFill>
            <a:schemeClr val="accent2">
              <a:lumMod val="75000"/>
            </a:schemeClr>
          </a:solidFill>
        </p:grpSpPr>
        <p:sp>
          <p:nvSpPr>
            <p:cNvPr id="48" name="加號 47"/>
            <p:cNvSpPr/>
            <p:nvPr/>
          </p:nvSpPr>
          <p:spPr>
            <a:xfrm>
              <a:off x="1149110" y="771854"/>
              <a:ext cx="614384" cy="614384"/>
            </a:xfrm>
            <a:prstGeom prst="mathPlus">
              <a:avLst/>
            </a:prstGeom>
            <a:grpFill/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9" name="加號 4"/>
            <p:cNvSpPr txBox="1"/>
            <p:nvPr/>
          </p:nvSpPr>
          <p:spPr>
            <a:xfrm>
              <a:off x="1230547" y="1006794"/>
              <a:ext cx="451510" cy="1445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185215">
                <a:lnSpc>
                  <a:spcPct val="90000"/>
                </a:lnSpc>
                <a:spcAft>
                  <a:spcPct val="35000"/>
                </a:spcAft>
              </a:pPr>
              <a:endParaRPr lang="zh-TW" altLang="en-US" sz="2700" dirty="0">
                <a:solidFill>
                  <a:srgbClr val="94B6D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4A8CCF4-460F-4B3B-9493-C6C9E431E671}"/>
              </a:ext>
            </a:extLst>
          </p:cNvPr>
          <p:cNvGrpSpPr>
            <a:grpSpLocks/>
          </p:cNvGrpSpPr>
          <p:nvPr/>
        </p:nvGrpSpPr>
        <p:grpSpPr bwMode="auto">
          <a:xfrm rot="11700000">
            <a:off x="276692" y="2188660"/>
            <a:ext cx="2110239" cy="1892841"/>
            <a:chOff x="5464" y="2227"/>
            <a:chExt cx="587" cy="589"/>
          </a:xfrm>
        </p:grpSpPr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xmlns="" id="{D7B17FEF-943F-4491-BD11-F3DB189D897F}"/>
                </a:ext>
              </a:extLst>
            </p:cNvPr>
            <p:cNvSpPr>
              <a:spLocks/>
            </p:cNvSpPr>
            <p:nvPr/>
          </p:nvSpPr>
          <p:spPr bwMode="gray">
            <a:xfrm>
              <a:off x="5464" y="2227"/>
              <a:ext cx="310" cy="589"/>
            </a:xfrm>
            <a:custGeom>
              <a:avLst/>
              <a:gdLst/>
              <a:ahLst/>
              <a:cxnLst>
                <a:cxn ang="0">
                  <a:pos x="404" y="105"/>
                </a:cxn>
                <a:cxn ang="0">
                  <a:pos x="114" y="238"/>
                </a:cxn>
                <a:cxn ang="0">
                  <a:pos x="2" y="528"/>
                </a:cxn>
                <a:cxn ang="0">
                  <a:pos x="0" y="562"/>
                </a:cxn>
                <a:cxn ang="0">
                  <a:pos x="0" y="582"/>
                </a:cxn>
                <a:cxn ang="0">
                  <a:pos x="0" y="602"/>
                </a:cxn>
                <a:cxn ang="0">
                  <a:pos x="0" y="622"/>
                </a:cxn>
                <a:cxn ang="0">
                  <a:pos x="3" y="643"/>
                </a:cxn>
                <a:cxn ang="0">
                  <a:pos x="187" y="922"/>
                </a:cxn>
                <a:cxn ang="0">
                  <a:pos x="511" y="1105"/>
                </a:cxn>
                <a:cxn ang="0">
                  <a:pos x="586" y="1013"/>
                </a:cxn>
                <a:cxn ang="0">
                  <a:pos x="568" y="1012"/>
                </a:cxn>
                <a:cxn ang="0">
                  <a:pos x="543" y="1010"/>
                </a:cxn>
                <a:cxn ang="0">
                  <a:pos x="522" y="1007"/>
                </a:cxn>
                <a:cxn ang="0">
                  <a:pos x="497" y="1000"/>
                </a:cxn>
                <a:cxn ang="0">
                  <a:pos x="468" y="994"/>
                </a:cxn>
                <a:cxn ang="0">
                  <a:pos x="437" y="985"/>
                </a:cxn>
                <a:cxn ang="0">
                  <a:pos x="407" y="973"/>
                </a:cxn>
                <a:cxn ang="0">
                  <a:pos x="376" y="958"/>
                </a:cxn>
                <a:cxn ang="0">
                  <a:pos x="346" y="938"/>
                </a:cxn>
                <a:cxn ang="0">
                  <a:pos x="316" y="916"/>
                </a:cxn>
                <a:cxn ang="0">
                  <a:pos x="291" y="889"/>
                </a:cxn>
                <a:cxn ang="0">
                  <a:pos x="274" y="874"/>
                </a:cxn>
                <a:cxn ang="0">
                  <a:pos x="251" y="847"/>
                </a:cxn>
                <a:cxn ang="0">
                  <a:pos x="237" y="827"/>
                </a:cxn>
                <a:cxn ang="0">
                  <a:pos x="223" y="804"/>
                </a:cxn>
                <a:cxn ang="0">
                  <a:pos x="209" y="776"/>
                </a:cxn>
                <a:cxn ang="0">
                  <a:pos x="196" y="746"/>
                </a:cxn>
                <a:cxn ang="0">
                  <a:pos x="183" y="712"/>
                </a:cxn>
                <a:cxn ang="0">
                  <a:pos x="173" y="673"/>
                </a:cxn>
                <a:cxn ang="0">
                  <a:pos x="166" y="631"/>
                </a:cxn>
                <a:cxn ang="0">
                  <a:pos x="163" y="587"/>
                </a:cxn>
                <a:cxn ang="0">
                  <a:pos x="163" y="565"/>
                </a:cxn>
                <a:cxn ang="0">
                  <a:pos x="167" y="537"/>
                </a:cxn>
                <a:cxn ang="0">
                  <a:pos x="170" y="514"/>
                </a:cxn>
                <a:cxn ang="0">
                  <a:pos x="176" y="490"/>
                </a:cxn>
                <a:cxn ang="0">
                  <a:pos x="183" y="463"/>
                </a:cxn>
                <a:cxn ang="0">
                  <a:pos x="192" y="435"/>
                </a:cxn>
                <a:cxn ang="0">
                  <a:pos x="204" y="405"/>
                </a:cxn>
                <a:cxn ang="0">
                  <a:pos x="220" y="376"/>
                </a:cxn>
                <a:cxn ang="0">
                  <a:pos x="237" y="346"/>
                </a:cxn>
                <a:cxn ang="0">
                  <a:pos x="257" y="319"/>
                </a:cxn>
                <a:cxn ang="0">
                  <a:pos x="282" y="294"/>
                </a:cxn>
                <a:cxn ang="0">
                  <a:pos x="299" y="278"/>
                </a:cxn>
                <a:cxn ang="0">
                  <a:pos x="324" y="256"/>
                </a:cxn>
                <a:cxn ang="0">
                  <a:pos x="346" y="238"/>
                </a:cxn>
                <a:cxn ang="0">
                  <a:pos x="368" y="224"/>
                </a:cxn>
                <a:cxn ang="0">
                  <a:pos x="394" y="210"/>
                </a:cxn>
                <a:cxn ang="0">
                  <a:pos x="424" y="196"/>
                </a:cxn>
                <a:cxn ang="0">
                  <a:pos x="458" y="186"/>
                </a:cxn>
                <a:cxn ang="0">
                  <a:pos x="495" y="175"/>
                </a:cxn>
                <a:cxn ang="0">
                  <a:pos x="536" y="167"/>
                </a:cxn>
                <a:cxn ang="0">
                  <a:pos x="582" y="165"/>
                </a:cxn>
              </a:cxnLst>
              <a:rect l="0" t="0" r="r" b="b"/>
              <a:pathLst>
                <a:path w="620" h="1178">
                  <a:moveTo>
                    <a:pt x="593" y="165"/>
                  </a:moveTo>
                  <a:lnTo>
                    <a:pt x="589" y="0"/>
                  </a:lnTo>
                  <a:lnTo>
                    <a:pt x="536" y="1"/>
                  </a:lnTo>
                  <a:lnTo>
                    <a:pt x="515" y="75"/>
                  </a:lnTo>
                  <a:lnTo>
                    <a:pt x="404" y="105"/>
                  </a:lnTo>
                  <a:lnTo>
                    <a:pt x="333" y="57"/>
                  </a:lnTo>
                  <a:lnTo>
                    <a:pt x="253" y="102"/>
                  </a:lnTo>
                  <a:lnTo>
                    <a:pt x="257" y="187"/>
                  </a:lnTo>
                  <a:lnTo>
                    <a:pt x="197" y="251"/>
                  </a:lnTo>
                  <a:lnTo>
                    <a:pt x="114" y="238"/>
                  </a:lnTo>
                  <a:lnTo>
                    <a:pt x="58" y="328"/>
                  </a:lnTo>
                  <a:lnTo>
                    <a:pt x="108" y="398"/>
                  </a:lnTo>
                  <a:lnTo>
                    <a:pt x="75" y="503"/>
                  </a:lnTo>
                  <a:lnTo>
                    <a:pt x="3" y="523"/>
                  </a:lnTo>
                  <a:lnTo>
                    <a:pt x="2" y="528"/>
                  </a:lnTo>
                  <a:lnTo>
                    <a:pt x="2" y="534"/>
                  </a:lnTo>
                  <a:lnTo>
                    <a:pt x="0" y="541"/>
                  </a:lnTo>
                  <a:lnTo>
                    <a:pt x="0" y="548"/>
                  </a:lnTo>
                  <a:lnTo>
                    <a:pt x="0" y="555"/>
                  </a:lnTo>
                  <a:lnTo>
                    <a:pt x="0" y="562"/>
                  </a:lnTo>
                  <a:lnTo>
                    <a:pt x="0" y="567"/>
                  </a:lnTo>
                  <a:lnTo>
                    <a:pt x="0" y="571"/>
                  </a:lnTo>
                  <a:lnTo>
                    <a:pt x="0" y="574"/>
                  </a:lnTo>
                  <a:lnTo>
                    <a:pt x="0" y="578"/>
                  </a:lnTo>
                  <a:lnTo>
                    <a:pt x="0" y="582"/>
                  </a:lnTo>
                  <a:lnTo>
                    <a:pt x="0" y="587"/>
                  </a:lnTo>
                  <a:lnTo>
                    <a:pt x="0" y="589"/>
                  </a:lnTo>
                  <a:lnTo>
                    <a:pt x="0" y="594"/>
                  </a:lnTo>
                  <a:lnTo>
                    <a:pt x="0" y="598"/>
                  </a:lnTo>
                  <a:lnTo>
                    <a:pt x="0" y="602"/>
                  </a:lnTo>
                  <a:lnTo>
                    <a:pt x="0" y="607"/>
                  </a:lnTo>
                  <a:lnTo>
                    <a:pt x="0" y="611"/>
                  </a:lnTo>
                  <a:lnTo>
                    <a:pt x="0" y="615"/>
                  </a:lnTo>
                  <a:lnTo>
                    <a:pt x="0" y="618"/>
                  </a:lnTo>
                  <a:lnTo>
                    <a:pt x="0" y="622"/>
                  </a:lnTo>
                  <a:lnTo>
                    <a:pt x="2" y="626"/>
                  </a:lnTo>
                  <a:lnTo>
                    <a:pt x="2" y="631"/>
                  </a:lnTo>
                  <a:lnTo>
                    <a:pt x="2" y="635"/>
                  </a:lnTo>
                  <a:lnTo>
                    <a:pt x="3" y="639"/>
                  </a:lnTo>
                  <a:lnTo>
                    <a:pt x="3" y="643"/>
                  </a:lnTo>
                  <a:lnTo>
                    <a:pt x="75" y="663"/>
                  </a:lnTo>
                  <a:lnTo>
                    <a:pt x="105" y="774"/>
                  </a:lnTo>
                  <a:lnTo>
                    <a:pt x="57" y="844"/>
                  </a:lnTo>
                  <a:lnTo>
                    <a:pt x="102" y="926"/>
                  </a:lnTo>
                  <a:lnTo>
                    <a:pt x="187" y="922"/>
                  </a:lnTo>
                  <a:lnTo>
                    <a:pt x="251" y="980"/>
                  </a:lnTo>
                  <a:lnTo>
                    <a:pt x="238" y="1066"/>
                  </a:lnTo>
                  <a:lnTo>
                    <a:pt x="329" y="1121"/>
                  </a:lnTo>
                  <a:lnTo>
                    <a:pt x="396" y="1073"/>
                  </a:lnTo>
                  <a:lnTo>
                    <a:pt x="511" y="1105"/>
                  </a:lnTo>
                  <a:lnTo>
                    <a:pt x="524" y="1174"/>
                  </a:lnTo>
                  <a:lnTo>
                    <a:pt x="589" y="1178"/>
                  </a:lnTo>
                  <a:lnTo>
                    <a:pt x="620" y="1110"/>
                  </a:lnTo>
                  <a:lnTo>
                    <a:pt x="587" y="1013"/>
                  </a:lnTo>
                  <a:lnTo>
                    <a:pt x="586" y="1013"/>
                  </a:lnTo>
                  <a:lnTo>
                    <a:pt x="585" y="1013"/>
                  </a:lnTo>
                  <a:lnTo>
                    <a:pt x="582" y="1013"/>
                  </a:lnTo>
                  <a:lnTo>
                    <a:pt x="579" y="1013"/>
                  </a:lnTo>
                  <a:lnTo>
                    <a:pt x="573" y="1012"/>
                  </a:lnTo>
                  <a:lnTo>
                    <a:pt x="568" y="1012"/>
                  </a:lnTo>
                  <a:lnTo>
                    <a:pt x="562" y="1012"/>
                  </a:lnTo>
                  <a:lnTo>
                    <a:pt x="556" y="1012"/>
                  </a:lnTo>
                  <a:lnTo>
                    <a:pt x="552" y="1010"/>
                  </a:lnTo>
                  <a:lnTo>
                    <a:pt x="548" y="1010"/>
                  </a:lnTo>
                  <a:lnTo>
                    <a:pt x="543" y="1010"/>
                  </a:lnTo>
                  <a:lnTo>
                    <a:pt x="539" y="1009"/>
                  </a:lnTo>
                  <a:lnTo>
                    <a:pt x="535" y="1009"/>
                  </a:lnTo>
                  <a:lnTo>
                    <a:pt x="531" y="1007"/>
                  </a:lnTo>
                  <a:lnTo>
                    <a:pt x="526" y="1007"/>
                  </a:lnTo>
                  <a:lnTo>
                    <a:pt x="522" y="1007"/>
                  </a:lnTo>
                  <a:lnTo>
                    <a:pt x="517" y="1006"/>
                  </a:lnTo>
                  <a:lnTo>
                    <a:pt x="512" y="1004"/>
                  </a:lnTo>
                  <a:lnTo>
                    <a:pt x="507" y="1003"/>
                  </a:lnTo>
                  <a:lnTo>
                    <a:pt x="502" y="1002"/>
                  </a:lnTo>
                  <a:lnTo>
                    <a:pt x="497" y="1000"/>
                  </a:lnTo>
                  <a:lnTo>
                    <a:pt x="491" y="1000"/>
                  </a:lnTo>
                  <a:lnTo>
                    <a:pt x="485" y="999"/>
                  </a:lnTo>
                  <a:lnTo>
                    <a:pt x="480" y="997"/>
                  </a:lnTo>
                  <a:lnTo>
                    <a:pt x="474" y="996"/>
                  </a:lnTo>
                  <a:lnTo>
                    <a:pt x="468" y="994"/>
                  </a:lnTo>
                  <a:lnTo>
                    <a:pt x="463" y="993"/>
                  </a:lnTo>
                  <a:lnTo>
                    <a:pt x="455" y="992"/>
                  </a:lnTo>
                  <a:lnTo>
                    <a:pt x="450" y="989"/>
                  </a:lnTo>
                  <a:lnTo>
                    <a:pt x="444" y="987"/>
                  </a:lnTo>
                  <a:lnTo>
                    <a:pt x="437" y="985"/>
                  </a:lnTo>
                  <a:lnTo>
                    <a:pt x="433" y="983"/>
                  </a:lnTo>
                  <a:lnTo>
                    <a:pt x="426" y="980"/>
                  </a:lnTo>
                  <a:lnTo>
                    <a:pt x="420" y="977"/>
                  </a:lnTo>
                  <a:lnTo>
                    <a:pt x="413" y="975"/>
                  </a:lnTo>
                  <a:lnTo>
                    <a:pt x="407" y="973"/>
                  </a:lnTo>
                  <a:lnTo>
                    <a:pt x="402" y="969"/>
                  </a:lnTo>
                  <a:lnTo>
                    <a:pt x="396" y="966"/>
                  </a:lnTo>
                  <a:lnTo>
                    <a:pt x="389" y="965"/>
                  </a:lnTo>
                  <a:lnTo>
                    <a:pt x="383" y="962"/>
                  </a:lnTo>
                  <a:lnTo>
                    <a:pt x="376" y="958"/>
                  </a:lnTo>
                  <a:lnTo>
                    <a:pt x="370" y="953"/>
                  </a:lnTo>
                  <a:lnTo>
                    <a:pt x="365" y="950"/>
                  </a:lnTo>
                  <a:lnTo>
                    <a:pt x="358" y="946"/>
                  </a:lnTo>
                  <a:lnTo>
                    <a:pt x="352" y="942"/>
                  </a:lnTo>
                  <a:lnTo>
                    <a:pt x="346" y="938"/>
                  </a:lnTo>
                  <a:lnTo>
                    <a:pt x="339" y="935"/>
                  </a:lnTo>
                  <a:lnTo>
                    <a:pt x="335" y="931"/>
                  </a:lnTo>
                  <a:lnTo>
                    <a:pt x="328" y="925"/>
                  </a:lnTo>
                  <a:lnTo>
                    <a:pt x="322" y="921"/>
                  </a:lnTo>
                  <a:lnTo>
                    <a:pt x="316" y="916"/>
                  </a:lnTo>
                  <a:lnTo>
                    <a:pt x="311" y="911"/>
                  </a:lnTo>
                  <a:lnTo>
                    <a:pt x="305" y="906"/>
                  </a:lnTo>
                  <a:lnTo>
                    <a:pt x="301" y="901"/>
                  </a:lnTo>
                  <a:lnTo>
                    <a:pt x="295" y="895"/>
                  </a:lnTo>
                  <a:lnTo>
                    <a:pt x="291" y="889"/>
                  </a:lnTo>
                  <a:lnTo>
                    <a:pt x="288" y="888"/>
                  </a:lnTo>
                  <a:lnTo>
                    <a:pt x="284" y="884"/>
                  </a:lnTo>
                  <a:lnTo>
                    <a:pt x="281" y="881"/>
                  </a:lnTo>
                  <a:lnTo>
                    <a:pt x="278" y="878"/>
                  </a:lnTo>
                  <a:lnTo>
                    <a:pt x="274" y="874"/>
                  </a:lnTo>
                  <a:lnTo>
                    <a:pt x="271" y="871"/>
                  </a:lnTo>
                  <a:lnTo>
                    <a:pt x="265" y="865"/>
                  </a:lnTo>
                  <a:lnTo>
                    <a:pt x="261" y="859"/>
                  </a:lnTo>
                  <a:lnTo>
                    <a:pt x="255" y="852"/>
                  </a:lnTo>
                  <a:lnTo>
                    <a:pt x="251" y="847"/>
                  </a:lnTo>
                  <a:lnTo>
                    <a:pt x="248" y="842"/>
                  </a:lnTo>
                  <a:lnTo>
                    <a:pt x="246" y="838"/>
                  </a:lnTo>
                  <a:lnTo>
                    <a:pt x="243" y="835"/>
                  </a:lnTo>
                  <a:lnTo>
                    <a:pt x="240" y="831"/>
                  </a:lnTo>
                  <a:lnTo>
                    <a:pt x="237" y="827"/>
                  </a:lnTo>
                  <a:lnTo>
                    <a:pt x="234" y="823"/>
                  </a:lnTo>
                  <a:lnTo>
                    <a:pt x="231" y="818"/>
                  </a:lnTo>
                  <a:lnTo>
                    <a:pt x="229" y="814"/>
                  </a:lnTo>
                  <a:lnTo>
                    <a:pt x="226" y="808"/>
                  </a:lnTo>
                  <a:lnTo>
                    <a:pt x="223" y="804"/>
                  </a:lnTo>
                  <a:lnTo>
                    <a:pt x="220" y="798"/>
                  </a:lnTo>
                  <a:lnTo>
                    <a:pt x="217" y="793"/>
                  </a:lnTo>
                  <a:lnTo>
                    <a:pt x="213" y="788"/>
                  </a:lnTo>
                  <a:lnTo>
                    <a:pt x="211" y="783"/>
                  </a:lnTo>
                  <a:lnTo>
                    <a:pt x="209" y="776"/>
                  </a:lnTo>
                  <a:lnTo>
                    <a:pt x="206" y="771"/>
                  </a:lnTo>
                  <a:lnTo>
                    <a:pt x="203" y="764"/>
                  </a:lnTo>
                  <a:lnTo>
                    <a:pt x="200" y="759"/>
                  </a:lnTo>
                  <a:lnTo>
                    <a:pt x="197" y="751"/>
                  </a:lnTo>
                  <a:lnTo>
                    <a:pt x="196" y="746"/>
                  </a:lnTo>
                  <a:lnTo>
                    <a:pt x="193" y="739"/>
                  </a:lnTo>
                  <a:lnTo>
                    <a:pt x="190" y="733"/>
                  </a:lnTo>
                  <a:lnTo>
                    <a:pt x="187" y="726"/>
                  </a:lnTo>
                  <a:lnTo>
                    <a:pt x="186" y="719"/>
                  </a:lnTo>
                  <a:lnTo>
                    <a:pt x="183" y="712"/>
                  </a:lnTo>
                  <a:lnTo>
                    <a:pt x="182" y="705"/>
                  </a:lnTo>
                  <a:lnTo>
                    <a:pt x="179" y="697"/>
                  </a:lnTo>
                  <a:lnTo>
                    <a:pt x="177" y="689"/>
                  </a:lnTo>
                  <a:lnTo>
                    <a:pt x="175" y="682"/>
                  </a:lnTo>
                  <a:lnTo>
                    <a:pt x="173" y="673"/>
                  </a:lnTo>
                  <a:lnTo>
                    <a:pt x="172" y="665"/>
                  </a:lnTo>
                  <a:lnTo>
                    <a:pt x="170" y="658"/>
                  </a:lnTo>
                  <a:lnTo>
                    <a:pt x="169" y="649"/>
                  </a:lnTo>
                  <a:lnTo>
                    <a:pt x="167" y="641"/>
                  </a:lnTo>
                  <a:lnTo>
                    <a:pt x="166" y="631"/>
                  </a:lnTo>
                  <a:lnTo>
                    <a:pt x="166" y="624"/>
                  </a:lnTo>
                  <a:lnTo>
                    <a:pt x="165" y="614"/>
                  </a:lnTo>
                  <a:lnTo>
                    <a:pt x="163" y="605"/>
                  </a:lnTo>
                  <a:lnTo>
                    <a:pt x="163" y="595"/>
                  </a:lnTo>
                  <a:lnTo>
                    <a:pt x="163" y="587"/>
                  </a:lnTo>
                  <a:lnTo>
                    <a:pt x="163" y="584"/>
                  </a:lnTo>
                  <a:lnTo>
                    <a:pt x="163" y="581"/>
                  </a:lnTo>
                  <a:lnTo>
                    <a:pt x="163" y="575"/>
                  </a:lnTo>
                  <a:lnTo>
                    <a:pt x="163" y="572"/>
                  </a:lnTo>
                  <a:lnTo>
                    <a:pt x="163" y="565"/>
                  </a:lnTo>
                  <a:lnTo>
                    <a:pt x="165" y="560"/>
                  </a:lnTo>
                  <a:lnTo>
                    <a:pt x="165" y="553"/>
                  </a:lnTo>
                  <a:lnTo>
                    <a:pt x="166" y="545"/>
                  </a:lnTo>
                  <a:lnTo>
                    <a:pt x="166" y="541"/>
                  </a:lnTo>
                  <a:lnTo>
                    <a:pt x="167" y="537"/>
                  </a:lnTo>
                  <a:lnTo>
                    <a:pt x="167" y="533"/>
                  </a:lnTo>
                  <a:lnTo>
                    <a:pt x="169" y="528"/>
                  </a:lnTo>
                  <a:lnTo>
                    <a:pt x="169" y="524"/>
                  </a:lnTo>
                  <a:lnTo>
                    <a:pt x="170" y="518"/>
                  </a:lnTo>
                  <a:lnTo>
                    <a:pt x="170" y="514"/>
                  </a:lnTo>
                  <a:lnTo>
                    <a:pt x="172" y="510"/>
                  </a:lnTo>
                  <a:lnTo>
                    <a:pt x="172" y="504"/>
                  </a:lnTo>
                  <a:lnTo>
                    <a:pt x="173" y="500"/>
                  </a:lnTo>
                  <a:lnTo>
                    <a:pt x="175" y="494"/>
                  </a:lnTo>
                  <a:lnTo>
                    <a:pt x="176" y="490"/>
                  </a:lnTo>
                  <a:lnTo>
                    <a:pt x="177" y="484"/>
                  </a:lnTo>
                  <a:lnTo>
                    <a:pt x="179" y="479"/>
                  </a:lnTo>
                  <a:lnTo>
                    <a:pt x="180" y="473"/>
                  </a:lnTo>
                  <a:lnTo>
                    <a:pt x="182" y="469"/>
                  </a:lnTo>
                  <a:lnTo>
                    <a:pt x="183" y="463"/>
                  </a:lnTo>
                  <a:lnTo>
                    <a:pt x="185" y="457"/>
                  </a:lnTo>
                  <a:lnTo>
                    <a:pt x="186" y="452"/>
                  </a:lnTo>
                  <a:lnTo>
                    <a:pt x="187" y="446"/>
                  </a:lnTo>
                  <a:lnTo>
                    <a:pt x="190" y="440"/>
                  </a:lnTo>
                  <a:lnTo>
                    <a:pt x="192" y="435"/>
                  </a:lnTo>
                  <a:lnTo>
                    <a:pt x="194" y="429"/>
                  </a:lnTo>
                  <a:lnTo>
                    <a:pt x="197" y="423"/>
                  </a:lnTo>
                  <a:lnTo>
                    <a:pt x="199" y="418"/>
                  </a:lnTo>
                  <a:lnTo>
                    <a:pt x="202" y="412"/>
                  </a:lnTo>
                  <a:lnTo>
                    <a:pt x="204" y="405"/>
                  </a:lnTo>
                  <a:lnTo>
                    <a:pt x="207" y="399"/>
                  </a:lnTo>
                  <a:lnTo>
                    <a:pt x="210" y="393"/>
                  </a:lnTo>
                  <a:lnTo>
                    <a:pt x="213" y="388"/>
                  </a:lnTo>
                  <a:lnTo>
                    <a:pt x="216" y="382"/>
                  </a:lnTo>
                  <a:lnTo>
                    <a:pt x="220" y="376"/>
                  </a:lnTo>
                  <a:lnTo>
                    <a:pt x="223" y="371"/>
                  </a:lnTo>
                  <a:lnTo>
                    <a:pt x="226" y="365"/>
                  </a:lnTo>
                  <a:lnTo>
                    <a:pt x="229" y="358"/>
                  </a:lnTo>
                  <a:lnTo>
                    <a:pt x="233" y="354"/>
                  </a:lnTo>
                  <a:lnTo>
                    <a:pt x="237" y="346"/>
                  </a:lnTo>
                  <a:lnTo>
                    <a:pt x="240" y="341"/>
                  </a:lnTo>
                  <a:lnTo>
                    <a:pt x="244" y="337"/>
                  </a:lnTo>
                  <a:lnTo>
                    <a:pt x="250" y="331"/>
                  </a:lnTo>
                  <a:lnTo>
                    <a:pt x="254" y="325"/>
                  </a:lnTo>
                  <a:lnTo>
                    <a:pt x="257" y="319"/>
                  </a:lnTo>
                  <a:lnTo>
                    <a:pt x="263" y="314"/>
                  </a:lnTo>
                  <a:lnTo>
                    <a:pt x="268" y="310"/>
                  </a:lnTo>
                  <a:lnTo>
                    <a:pt x="272" y="304"/>
                  </a:lnTo>
                  <a:lnTo>
                    <a:pt x="278" y="298"/>
                  </a:lnTo>
                  <a:lnTo>
                    <a:pt x="282" y="294"/>
                  </a:lnTo>
                  <a:lnTo>
                    <a:pt x="290" y="290"/>
                  </a:lnTo>
                  <a:lnTo>
                    <a:pt x="290" y="287"/>
                  </a:lnTo>
                  <a:lnTo>
                    <a:pt x="294" y="284"/>
                  </a:lnTo>
                  <a:lnTo>
                    <a:pt x="295" y="281"/>
                  </a:lnTo>
                  <a:lnTo>
                    <a:pt x="299" y="278"/>
                  </a:lnTo>
                  <a:lnTo>
                    <a:pt x="302" y="274"/>
                  </a:lnTo>
                  <a:lnTo>
                    <a:pt x="308" y="270"/>
                  </a:lnTo>
                  <a:lnTo>
                    <a:pt x="311" y="265"/>
                  </a:lnTo>
                  <a:lnTo>
                    <a:pt x="318" y="260"/>
                  </a:lnTo>
                  <a:lnTo>
                    <a:pt x="324" y="256"/>
                  </a:lnTo>
                  <a:lnTo>
                    <a:pt x="331" y="251"/>
                  </a:lnTo>
                  <a:lnTo>
                    <a:pt x="333" y="247"/>
                  </a:lnTo>
                  <a:lnTo>
                    <a:pt x="338" y="244"/>
                  </a:lnTo>
                  <a:lnTo>
                    <a:pt x="341" y="241"/>
                  </a:lnTo>
                  <a:lnTo>
                    <a:pt x="346" y="238"/>
                  </a:lnTo>
                  <a:lnTo>
                    <a:pt x="351" y="236"/>
                  </a:lnTo>
                  <a:lnTo>
                    <a:pt x="353" y="234"/>
                  </a:lnTo>
                  <a:lnTo>
                    <a:pt x="359" y="230"/>
                  </a:lnTo>
                  <a:lnTo>
                    <a:pt x="365" y="229"/>
                  </a:lnTo>
                  <a:lnTo>
                    <a:pt x="368" y="224"/>
                  </a:lnTo>
                  <a:lnTo>
                    <a:pt x="373" y="223"/>
                  </a:lnTo>
                  <a:lnTo>
                    <a:pt x="377" y="219"/>
                  </a:lnTo>
                  <a:lnTo>
                    <a:pt x="383" y="216"/>
                  </a:lnTo>
                  <a:lnTo>
                    <a:pt x="389" y="213"/>
                  </a:lnTo>
                  <a:lnTo>
                    <a:pt x="394" y="210"/>
                  </a:lnTo>
                  <a:lnTo>
                    <a:pt x="400" y="207"/>
                  </a:lnTo>
                  <a:lnTo>
                    <a:pt x="406" y="206"/>
                  </a:lnTo>
                  <a:lnTo>
                    <a:pt x="412" y="202"/>
                  </a:lnTo>
                  <a:lnTo>
                    <a:pt x="417" y="199"/>
                  </a:lnTo>
                  <a:lnTo>
                    <a:pt x="424" y="196"/>
                  </a:lnTo>
                  <a:lnTo>
                    <a:pt x="430" y="194"/>
                  </a:lnTo>
                  <a:lnTo>
                    <a:pt x="437" y="192"/>
                  </a:lnTo>
                  <a:lnTo>
                    <a:pt x="444" y="190"/>
                  </a:lnTo>
                  <a:lnTo>
                    <a:pt x="451" y="187"/>
                  </a:lnTo>
                  <a:lnTo>
                    <a:pt x="458" y="186"/>
                  </a:lnTo>
                  <a:lnTo>
                    <a:pt x="465" y="183"/>
                  </a:lnTo>
                  <a:lnTo>
                    <a:pt x="473" y="180"/>
                  </a:lnTo>
                  <a:lnTo>
                    <a:pt x="480" y="179"/>
                  </a:lnTo>
                  <a:lnTo>
                    <a:pt x="488" y="177"/>
                  </a:lnTo>
                  <a:lnTo>
                    <a:pt x="495" y="175"/>
                  </a:lnTo>
                  <a:lnTo>
                    <a:pt x="504" y="173"/>
                  </a:lnTo>
                  <a:lnTo>
                    <a:pt x="511" y="172"/>
                  </a:lnTo>
                  <a:lnTo>
                    <a:pt x="521" y="170"/>
                  </a:lnTo>
                  <a:lnTo>
                    <a:pt x="528" y="169"/>
                  </a:lnTo>
                  <a:lnTo>
                    <a:pt x="536" y="167"/>
                  </a:lnTo>
                  <a:lnTo>
                    <a:pt x="545" y="166"/>
                  </a:lnTo>
                  <a:lnTo>
                    <a:pt x="555" y="166"/>
                  </a:lnTo>
                  <a:lnTo>
                    <a:pt x="563" y="165"/>
                  </a:lnTo>
                  <a:lnTo>
                    <a:pt x="573" y="165"/>
                  </a:lnTo>
                  <a:lnTo>
                    <a:pt x="582" y="165"/>
                  </a:lnTo>
                  <a:lnTo>
                    <a:pt x="593" y="165"/>
                  </a:lnTo>
                  <a:lnTo>
                    <a:pt x="593" y="165"/>
                  </a:lnTo>
                  <a:close/>
                </a:path>
              </a:pathLst>
            </a:custGeom>
            <a:solidFill>
              <a:srgbClr val="B1A35D"/>
            </a:solidFill>
            <a:ln w="25400" cap="flat" cmpd="sng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xmlns="" id="{C57E8692-DD0C-4A66-AF0C-39C0EDC0E2A5}"/>
                </a:ext>
              </a:extLst>
            </p:cNvPr>
            <p:cNvSpPr>
              <a:spLocks/>
            </p:cNvSpPr>
            <p:nvPr/>
          </p:nvSpPr>
          <p:spPr bwMode="gray">
            <a:xfrm>
              <a:off x="5738" y="2228"/>
              <a:ext cx="313" cy="588"/>
            </a:xfrm>
            <a:custGeom>
              <a:avLst/>
              <a:gdLst/>
              <a:ahLst/>
              <a:cxnLst>
                <a:cxn ang="0">
                  <a:pos x="224" y="1072"/>
                </a:cxn>
                <a:cxn ang="0">
                  <a:pos x="513" y="938"/>
                </a:cxn>
                <a:cxn ang="0">
                  <a:pos x="625" y="650"/>
                </a:cxn>
                <a:cxn ang="0">
                  <a:pos x="625" y="630"/>
                </a:cxn>
                <a:cxn ang="0">
                  <a:pos x="625" y="613"/>
                </a:cxn>
                <a:cxn ang="0">
                  <a:pos x="625" y="586"/>
                </a:cxn>
                <a:cxn ang="0">
                  <a:pos x="625" y="569"/>
                </a:cxn>
                <a:cxn ang="0">
                  <a:pos x="625" y="536"/>
                </a:cxn>
                <a:cxn ang="0">
                  <a:pos x="441" y="256"/>
                </a:cxn>
                <a:cxn ang="0">
                  <a:pos x="116" y="74"/>
                </a:cxn>
                <a:cxn ang="0">
                  <a:pos x="41" y="164"/>
                </a:cxn>
                <a:cxn ang="0">
                  <a:pos x="62" y="164"/>
                </a:cxn>
                <a:cxn ang="0">
                  <a:pos x="85" y="166"/>
                </a:cxn>
                <a:cxn ang="0">
                  <a:pos x="108" y="169"/>
                </a:cxn>
                <a:cxn ang="0">
                  <a:pos x="134" y="176"/>
                </a:cxn>
                <a:cxn ang="0">
                  <a:pos x="163" y="183"/>
                </a:cxn>
                <a:cxn ang="0">
                  <a:pos x="194" y="193"/>
                </a:cxn>
                <a:cxn ang="0">
                  <a:pos x="224" y="206"/>
                </a:cxn>
                <a:cxn ang="0">
                  <a:pos x="257" y="223"/>
                </a:cxn>
                <a:cxn ang="0">
                  <a:pos x="286" y="243"/>
                </a:cxn>
                <a:cxn ang="0">
                  <a:pos x="315" y="267"/>
                </a:cxn>
                <a:cxn ang="0">
                  <a:pos x="342" y="294"/>
                </a:cxn>
                <a:cxn ang="0">
                  <a:pos x="364" y="316"/>
                </a:cxn>
                <a:cxn ang="0">
                  <a:pos x="383" y="338"/>
                </a:cxn>
                <a:cxn ang="0">
                  <a:pos x="400" y="363"/>
                </a:cxn>
                <a:cxn ang="0">
                  <a:pos x="413" y="387"/>
                </a:cxn>
                <a:cxn ang="0">
                  <a:pos x="425" y="412"/>
                </a:cxn>
                <a:cxn ang="0">
                  <a:pos x="437" y="439"/>
                </a:cxn>
                <a:cxn ang="0">
                  <a:pos x="444" y="463"/>
                </a:cxn>
                <a:cxn ang="0">
                  <a:pos x="451" y="489"/>
                </a:cxn>
                <a:cxn ang="0">
                  <a:pos x="457" y="513"/>
                </a:cxn>
                <a:cxn ang="0">
                  <a:pos x="459" y="536"/>
                </a:cxn>
                <a:cxn ang="0">
                  <a:pos x="462" y="559"/>
                </a:cxn>
                <a:cxn ang="0">
                  <a:pos x="464" y="580"/>
                </a:cxn>
                <a:cxn ang="0">
                  <a:pos x="465" y="598"/>
                </a:cxn>
                <a:cxn ang="0">
                  <a:pos x="462" y="624"/>
                </a:cxn>
                <a:cxn ang="0">
                  <a:pos x="459" y="644"/>
                </a:cxn>
                <a:cxn ang="0">
                  <a:pos x="455" y="665"/>
                </a:cxn>
                <a:cxn ang="0">
                  <a:pos x="449" y="691"/>
                </a:cxn>
                <a:cxn ang="0">
                  <a:pos x="442" y="716"/>
                </a:cxn>
                <a:cxn ang="0">
                  <a:pos x="432" y="745"/>
                </a:cxn>
                <a:cxn ang="0">
                  <a:pos x="420" y="772"/>
                </a:cxn>
                <a:cxn ang="0">
                  <a:pos x="407" y="802"/>
                </a:cxn>
                <a:cxn ang="0">
                  <a:pos x="388" y="829"/>
                </a:cxn>
                <a:cxn ang="0">
                  <a:pos x="369" y="856"/>
                </a:cxn>
                <a:cxn ang="0">
                  <a:pos x="344" y="881"/>
                </a:cxn>
                <a:cxn ang="0">
                  <a:pos x="329" y="897"/>
                </a:cxn>
                <a:cxn ang="0">
                  <a:pos x="302" y="918"/>
                </a:cxn>
                <a:cxn ang="0">
                  <a:pos x="281" y="935"/>
                </a:cxn>
                <a:cxn ang="0">
                  <a:pos x="258" y="949"/>
                </a:cxn>
                <a:cxn ang="0">
                  <a:pos x="232" y="964"/>
                </a:cxn>
                <a:cxn ang="0">
                  <a:pos x="203" y="978"/>
                </a:cxn>
                <a:cxn ang="0">
                  <a:pos x="170" y="991"/>
                </a:cxn>
                <a:cxn ang="0">
                  <a:pos x="132" y="999"/>
                </a:cxn>
                <a:cxn ang="0">
                  <a:pos x="91" y="1008"/>
                </a:cxn>
                <a:cxn ang="0">
                  <a:pos x="47" y="1012"/>
                </a:cxn>
              </a:cxnLst>
              <a:rect l="0" t="0" r="r" b="b"/>
              <a:pathLst>
                <a:path w="625" h="1177">
                  <a:moveTo>
                    <a:pt x="38" y="1012"/>
                  </a:moveTo>
                  <a:lnTo>
                    <a:pt x="41" y="1177"/>
                  </a:lnTo>
                  <a:lnTo>
                    <a:pt x="93" y="1175"/>
                  </a:lnTo>
                  <a:lnTo>
                    <a:pt x="115" y="1103"/>
                  </a:lnTo>
                  <a:lnTo>
                    <a:pt x="224" y="1072"/>
                  </a:lnTo>
                  <a:lnTo>
                    <a:pt x="296" y="1121"/>
                  </a:lnTo>
                  <a:lnTo>
                    <a:pt x="376" y="1073"/>
                  </a:lnTo>
                  <a:lnTo>
                    <a:pt x="373" y="989"/>
                  </a:lnTo>
                  <a:lnTo>
                    <a:pt x="432" y="927"/>
                  </a:lnTo>
                  <a:lnTo>
                    <a:pt x="513" y="938"/>
                  </a:lnTo>
                  <a:lnTo>
                    <a:pt x="570" y="849"/>
                  </a:lnTo>
                  <a:lnTo>
                    <a:pt x="522" y="779"/>
                  </a:lnTo>
                  <a:lnTo>
                    <a:pt x="554" y="665"/>
                  </a:lnTo>
                  <a:lnTo>
                    <a:pt x="625" y="654"/>
                  </a:lnTo>
                  <a:lnTo>
                    <a:pt x="625" y="650"/>
                  </a:lnTo>
                  <a:lnTo>
                    <a:pt x="625" y="645"/>
                  </a:lnTo>
                  <a:lnTo>
                    <a:pt x="625" y="642"/>
                  </a:lnTo>
                  <a:lnTo>
                    <a:pt x="625" y="638"/>
                  </a:lnTo>
                  <a:lnTo>
                    <a:pt x="625" y="634"/>
                  </a:lnTo>
                  <a:lnTo>
                    <a:pt x="625" y="630"/>
                  </a:lnTo>
                  <a:lnTo>
                    <a:pt x="625" y="627"/>
                  </a:lnTo>
                  <a:lnTo>
                    <a:pt x="625" y="624"/>
                  </a:lnTo>
                  <a:lnTo>
                    <a:pt x="625" y="620"/>
                  </a:lnTo>
                  <a:lnTo>
                    <a:pt x="625" y="615"/>
                  </a:lnTo>
                  <a:lnTo>
                    <a:pt x="625" y="613"/>
                  </a:lnTo>
                  <a:lnTo>
                    <a:pt x="625" y="608"/>
                  </a:lnTo>
                  <a:lnTo>
                    <a:pt x="625" y="601"/>
                  </a:lnTo>
                  <a:lnTo>
                    <a:pt x="625" y="594"/>
                  </a:lnTo>
                  <a:lnTo>
                    <a:pt x="625" y="590"/>
                  </a:lnTo>
                  <a:lnTo>
                    <a:pt x="625" y="586"/>
                  </a:lnTo>
                  <a:lnTo>
                    <a:pt x="625" y="583"/>
                  </a:lnTo>
                  <a:lnTo>
                    <a:pt x="625" y="580"/>
                  </a:lnTo>
                  <a:lnTo>
                    <a:pt x="625" y="576"/>
                  </a:lnTo>
                  <a:lnTo>
                    <a:pt x="625" y="571"/>
                  </a:lnTo>
                  <a:lnTo>
                    <a:pt x="625" y="569"/>
                  </a:lnTo>
                  <a:lnTo>
                    <a:pt x="625" y="564"/>
                  </a:lnTo>
                  <a:lnTo>
                    <a:pt x="625" y="557"/>
                  </a:lnTo>
                  <a:lnTo>
                    <a:pt x="625" y="550"/>
                  </a:lnTo>
                  <a:lnTo>
                    <a:pt x="625" y="543"/>
                  </a:lnTo>
                  <a:lnTo>
                    <a:pt x="625" y="536"/>
                  </a:lnTo>
                  <a:lnTo>
                    <a:pt x="553" y="515"/>
                  </a:lnTo>
                  <a:lnTo>
                    <a:pt x="522" y="405"/>
                  </a:lnTo>
                  <a:lnTo>
                    <a:pt x="571" y="333"/>
                  </a:lnTo>
                  <a:lnTo>
                    <a:pt x="525" y="252"/>
                  </a:lnTo>
                  <a:lnTo>
                    <a:pt x="441" y="256"/>
                  </a:lnTo>
                  <a:lnTo>
                    <a:pt x="379" y="196"/>
                  </a:lnTo>
                  <a:lnTo>
                    <a:pt x="388" y="114"/>
                  </a:lnTo>
                  <a:lnTo>
                    <a:pt x="299" y="57"/>
                  </a:lnTo>
                  <a:lnTo>
                    <a:pt x="231" y="107"/>
                  </a:lnTo>
                  <a:lnTo>
                    <a:pt x="116" y="74"/>
                  </a:lnTo>
                  <a:lnTo>
                    <a:pt x="105" y="3"/>
                  </a:lnTo>
                  <a:lnTo>
                    <a:pt x="37" y="0"/>
                  </a:lnTo>
                  <a:lnTo>
                    <a:pt x="0" y="75"/>
                  </a:lnTo>
                  <a:lnTo>
                    <a:pt x="39" y="164"/>
                  </a:lnTo>
                  <a:lnTo>
                    <a:pt x="41" y="164"/>
                  </a:lnTo>
                  <a:lnTo>
                    <a:pt x="44" y="164"/>
                  </a:lnTo>
                  <a:lnTo>
                    <a:pt x="47" y="164"/>
                  </a:lnTo>
                  <a:lnTo>
                    <a:pt x="51" y="164"/>
                  </a:lnTo>
                  <a:lnTo>
                    <a:pt x="56" y="164"/>
                  </a:lnTo>
                  <a:lnTo>
                    <a:pt x="62" y="164"/>
                  </a:lnTo>
                  <a:lnTo>
                    <a:pt x="69" y="165"/>
                  </a:lnTo>
                  <a:lnTo>
                    <a:pt x="73" y="165"/>
                  </a:lnTo>
                  <a:lnTo>
                    <a:pt x="76" y="165"/>
                  </a:lnTo>
                  <a:lnTo>
                    <a:pt x="81" y="165"/>
                  </a:lnTo>
                  <a:lnTo>
                    <a:pt x="85" y="166"/>
                  </a:lnTo>
                  <a:lnTo>
                    <a:pt x="89" y="166"/>
                  </a:lnTo>
                  <a:lnTo>
                    <a:pt x="93" y="168"/>
                  </a:lnTo>
                  <a:lnTo>
                    <a:pt x="99" y="168"/>
                  </a:lnTo>
                  <a:lnTo>
                    <a:pt x="103" y="169"/>
                  </a:lnTo>
                  <a:lnTo>
                    <a:pt x="108" y="169"/>
                  </a:lnTo>
                  <a:lnTo>
                    <a:pt x="113" y="171"/>
                  </a:lnTo>
                  <a:lnTo>
                    <a:pt x="117" y="172"/>
                  </a:lnTo>
                  <a:lnTo>
                    <a:pt x="125" y="174"/>
                  </a:lnTo>
                  <a:lnTo>
                    <a:pt x="129" y="175"/>
                  </a:lnTo>
                  <a:lnTo>
                    <a:pt x="134" y="176"/>
                  </a:lnTo>
                  <a:lnTo>
                    <a:pt x="140" y="178"/>
                  </a:lnTo>
                  <a:lnTo>
                    <a:pt x="146" y="179"/>
                  </a:lnTo>
                  <a:lnTo>
                    <a:pt x="152" y="179"/>
                  </a:lnTo>
                  <a:lnTo>
                    <a:pt x="157" y="181"/>
                  </a:lnTo>
                  <a:lnTo>
                    <a:pt x="163" y="183"/>
                  </a:lnTo>
                  <a:lnTo>
                    <a:pt x="170" y="185"/>
                  </a:lnTo>
                  <a:lnTo>
                    <a:pt x="176" y="186"/>
                  </a:lnTo>
                  <a:lnTo>
                    <a:pt x="181" y="189"/>
                  </a:lnTo>
                  <a:lnTo>
                    <a:pt x="187" y="191"/>
                  </a:lnTo>
                  <a:lnTo>
                    <a:pt x="194" y="193"/>
                  </a:lnTo>
                  <a:lnTo>
                    <a:pt x="200" y="195"/>
                  </a:lnTo>
                  <a:lnTo>
                    <a:pt x="205" y="198"/>
                  </a:lnTo>
                  <a:lnTo>
                    <a:pt x="213" y="201"/>
                  </a:lnTo>
                  <a:lnTo>
                    <a:pt x="218" y="203"/>
                  </a:lnTo>
                  <a:lnTo>
                    <a:pt x="224" y="206"/>
                  </a:lnTo>
                  <a:lnTo>
                    <a:pt x="231" y="209"/>
                  </a:lnTo>
                  <a:lnTo>
                    <a:pt x="237" y="212"/>
                  </a:lnTo>
                  <a:lnTo>
                    <a:pt x="244" y="216"/>
                  </a:lnTo>
                  <a:lnTo>
                    <a:pt x="249" y="219"/>
                  </a:lnTo>
                  <a:lnTo>
                    <a:pt x="257" y="223"/>
                  </a:lnTo>
                  <a:lnTo>
                    <a:pt x="262" y="226"/>
                  </a:lnTo>
                  <a:lnTo>
                    <a:pt x="268" y="230"/>
                  </a:lnTo>
                  <a:lnTo>
                    <a:pt x="274" y="235"/>
                  </a:lnTo>
                  <a:lnTo>
                    <a:pt x="281" y="237"/>
                  </a:lnTo>
                  <a:lnTo>
                    <a:pt x="286" y="243"/>
                  </a:lnTo>
                  <a:lnTo>
                    <a:pt x="292" y="247"/>
                  </a:lnTo>
                  <a:lnTo>
                    <a:pt x="298" y="252"/>
                  </a:lnTo>
                  <a:lnTo>
                    <a:pt x="303" y="256"/>
                  </a:lnTo>
                  <a:lnTo>
                    <a:pt x="309" y="262"/>
                  </a:lnTo>
                  <a:lnTo>
                    <a:pt x="315" y="267"/>
                  </a:lnTo>
                  <a:lnTo>
                    <a:pt x="320" y="272"/>
                  </a:lnTo>
                  <a:lnTo>
                    <a:pt x="326" y="277"/>
                  </a:lnTo>
                  <a:lnTo>
                    <a:pt x="332" y="283"/>
                  </a:lnTo>
                  <a:lnTo>
                    <a:pt x="337" y="290"/>
                  </a:lnTo>
                  <a:lnTo>
                    <a:pt x="342" y="294"/>
                  </a:lnTo>
                  <a:lnTo>
                    <a:pt x="346" y="297"/>
                  </a:lnTo>
                  <a:lnTo>
                    <a:pt x="352" y="301"/>
                  </a:lnTo>
                  <a:lnTo>
                    <a:pt x="356" y="307"/>
                  </a:lnTo>
                  <a:lnTo>
                    <a:pt x="360" y="310"/>
                  </a:lnTo>
                  <a:lnTo>
                    <a:pt x="364" y="316"/>
                  </a:lnTo>
                  <a:lnTo>
                    <a:pt x="369" y="320"/>
                  </a:lnTo>
                  <a:lnTo>
                    <a:pt x="373" y="324"/>
                  </a:lnTo>
                  <a:lnTo>
                    <a:pt x="376" y="328"/>
                  </a:lnTo>
                  <a:lnTo>
                    <a:pt x="379" y="334"/>
                  </a:lnTo>
                  <a:lnTo>
                    <a:pt x="383" y="338"/>
                  </a:lnTo>
                  <a:lnTo>
                    <a:pt x="387" y="343"/>
                  </a:lnTo>
                  <a:lnTo>
                    <a:pt x="390" y="348"/>
                  </a:lnTo>
                  <a:lnTo>
                    <a:pt x="393" y="353"/>
                  </a:lnTo>
                  <a:lnTo>
                    <a:pt x="397" y="357"/>
                  </a:lnTo>
                  <a:lnTo>
                    <a:pt x="400" y="363"/>
                  </a:lnTo>
                  <a:lnTo>
                    <a:pt x="403" y="367"/>
                  </a:lnTo>
                  <a:lnTo>
                    <a:pt x="405" y="372"/>
                  </a:lnTo>
                  <a:lnTo>
                    <a:pt x="408" y="377"/>
                  </a:lnTo>
                  <a:lnTo>
                    <a:pt x="411" y="382"/>
                  </a:lnTo>
                  <a:lnTo>
                    <a:pt x="413" y="387"/>
                  </a:lnTo>
                  <a:lnTo>
                    <a:pt x="415" y="392"/>
                  </a:lnTo>
                  <a:lnTo>
                    <a:pt x="418" y="397"/>
                  </a:lnTo>
                  <a:lnTo>
                    <a:pt x="421" y="402"/>
                  </a:lnTo>
                  <a:lnTo>
                    <a:pt x="424" y="408"/>
                  </a:lnTo>
                  <a:lnTo>
                    <a:pt x="425" y="412"/>
                  </a:lnTo>
                  <a:lnTo>
                    <a:pt x="428" y="418"/>
                  </a:lnTo>
                  <a:lnTo>
                    <a:pt x="430" y="424"/>
                  </a:lnTo>
                  <a:lnTo>
                    <a:pt x="432" y="428"/>
                  </a:lnTo>
                  <a:lnTo>
                    <a:pt x="434" y="434"/>
                  </a:lnTo>
                  <a:lnTo>
                    <a:pt x="437" y="439"/>
                  </a:lnTo>
                  <a:lnTo>
                    <a:pt x="438" y="444"/>
                  </a:lnTo>
                  <a:lnTo>
                    <a:pt x="440" y="449"/>
                  </a:lnTo>
                  <a:lnTo>
                    <a:pt x="441" y="453"/>
                  </a:lnTo>
                  <a:lnTo>
                    <a:pt x="442" y="458"/>
                  </a:lnTo>
                  <a:lnTo>
                    <a:pt x="444" y="463"/>
                  </a:lnTo>
                  <a:lnTo>
                    <a:pt x="445" y="469"/>
                  </a:lnTo>
                  <a:lnTo>
                    <a:pt x="447" y="473"/>
                  </a:lnTo>
                  <a:lnTo>
                    <a:pt x="448" y="479"/>
                  </a:lnTo>
                  <a:lnTo>
                    <a:pt x="449" y="485"/>
                  </a:lnTo>
                  <a:lnTo>
                    <a:pt x="451" y="489"/>
                  </a:lnTo>
                  <a:lnTo>
                    <a:pt x="452" y="493"/>
                  </a:lnTo>
                  <a:lnTo>
                    <a:pt x="452" y="499"/>
                  </a:lnTo>
                  <a:lnTo>
                    <a:pt x="454" y="503"/>
                  </a:lnTo>
                  <a:lnTo>
                    <a:pt x="455" y="509"/>
                  </a:lnTo>
                  <a:lnTo>
                    <a:pt x="457" y="513"/>
                  </a:lnTo>
                  <a:lnTo>
                    <a:pt x="457" y="517"/>
                  </a:lnTo>
                  <a:lnTo>
                    <a:pt x="458" y="523"/>
                  </a:lnTo>
                  <a:lnTo>
                    <a:pt x="458" y="527"/>
                  </a:lnTo>
                  <a:lnTo>
                    <a:pt x="458" y="532"/>
                  </a:lnTo>
                  <a:lnTo>
                    <a:pt x="459" y="536"/>
                  </a:lnTo>
                  <a:lnTo>
                    <a:pt x="459" y="542"/>
                  </a:lnTo>
                  <a:lnTo>
                    <a:pt x="461" y="544"/>
                  </a:lnTo>
                  <a:lnTo>
                    <a:pt x="461" y="550"/>
                  </a:lnTo>
                  <a:lnTo>
                    <a:pt x="462" y="554"/>
                  </a:lnTo>
                  <a:lnTo>
                    <a:pt x="462" y="559"/>
                  </a:lnTo>
                  <a:lnTo>
                    <a:pt x="462" y="563"/>
                  </a:lnTo>
                  <a:lnTo>
                    <a:pt x="464" y="567"/>
                  </a:lnTo>
                  <a:lnTo>
                    <a:pt x="464" y="571"/>
                  </a:lnTo>
                  <a:lnTo>
                    <a:pt x="464" y="576"/>
                  </a:lnTo>
                  <a:lnTo>
                    <a:pt x="464" y="580"/>
                  </a:lnTo>
                  <a:lnTo>
                    <a:pt x="465" y="584"/>
                  </a:lnTo>
                  <a:lnTo>
                    <a:pt x="465" y="588"/>
                  </a:lnTo>
                  <a:lnTo>
                    <a:pt x="466" y="593"/>
                  </a:lnTo>
                  <a:lnTo>
                    <a:pt x="465" y="594"/>
                  </a:lnTo>
                  <a:lnTo>
                    <a:pt x="465" y="598"/>
                  </a:lnTo>
                  <a:lnTo>
                    <a:pt x="465" y="603"/>
                  </a:lnTo>
                  <a:lnTo>
                    <a:pt x="465" y="608"/>
                  </a:lnTo>
                  <a:lnTo>
                    <a:pt x="464" y="614"/>
                  </a:lnTo>
                  <a:lnTo>
                    <a:pt x="462" y="621"/>
                  </a:lnTo>
                  <a:lnTo>
                    <a:pt x="462" y="624"/>
                  </a:lnTo>
                  <a:lnTo>
                    <a:pt x="462" y="628"/>
                  </a:lnTo>
                  <a:lnTo>
                    <a:pt x="461" y="631"/>
                  </a:lnTo>
                  <a:lnTo>
                    <a:pt x="461" y="635"/>
                  </a:lnTo>
                  <a:lnTo>
                    <a:pt x="459" y="640"/>
                  </a:lnTo>
                  <a:lnTo>
                    <a:pt x="459" y="644"/>
                  </a:lnTo>
                  <a:lnTo>
                    <a:pt x="458" y="647"/>
                  </a:lnTo>
                  <a:lnTo>
                    <a:pt x="458" y="652"/>
                  </a:lnTo>
                  <a:lnTo>
                    <a:pt x="457" y="657"/>
                  </a:lnTo>
                  <a:lnTo>
                    <a:pt x="457" y="661"/>
                  </a:lnTo>
                  <a:lnTo>
                    <a:pt x="455" y="665"/>
                  </a:lnTo>
                  <a:lnTo>
                    <a:pt x="455" y="671"/>
                  </a:lnTo>
                  <a:lnTo>
                    <a:pt x="454" y="675"/>
                  </a:lnTo>
                  <a:lnTo>
                    <a:pt x="452" y="681"/>
                  </a:lnTo>
                  <a:lnTo>
                    <a:pt x="451" y="685"/>
                  </a:lnTo>
                  <a:lnTo>
                    <a:pt x="449" y="691"/>
                  </a:lnTo>
                  <a:lnTo>
                    <a:pt x="448" y="695"/>
                  </a:lnTo>
                  <a:lnTo>
                    <a:pt x="447" y="701"/>
                  </a:lnTo>
                  <a:lnTo>
                    <a:pt x="445" y="706"/>
                  </a:lnTo>
                  <a:lnTo>
                    <a:pt x="444" y="712"/>
                  </a:lnTo>
                  <a:lnTo>
                    <a:pt x="442" y="716"/>
                  </a:lnTo>
                  <a:lnTo>
                    <a:pt x="441" y="722"/>
                  </a:lnTo>
                  <a:lnTo>
                    <a:pt x="438" y="728"/>
                  </a:lnTo>
                  <a:lnTo>
                    <a:pt x="437" y="733"/>
                  </a:lnTo>
                  <a:lnTo>
                    <a:pt x="434" y="739"/>
                  </a:lnTo>
                  <a:lnTo>
                    <a:pt x="432" y="745"/>
                  </a:lnTo>
                  <a:lnTo>
                    <a:pt x="430" y="749"/>
                  </a:lnTo>
                  <a:lnTo>
                    <a:pt x="428" y="756"/>
                  </a:lnTo>
                  <a:lnTo>
                    <a:pt x="425" y="762"/>
                  </a:lnTo>
                  <a:lnTo>
                    <a:pt x="422" y="766"/>
                  </a:lnTo>
                  <a:lnTo>
                    <a:pt x="420" y="772"/>
                  </a:lnTo>
                  <a:lnTo>
                    <a:pt x="418" y="777"/>
                  </a:lnTo>
                  <a:lnTo>
                    <a:pt x="415" y="783"/>
                  </a:lnTo>
                  <a:lnTo>
                    <a:pt x="413" y="789"/>
                  </a:lnTo>
                  <a:lnTo>
                    <a:pt x="410" y="795"/>
                  </a:lnTo>
                  <a:lnTo>
                    <a:pt x="407" y="802"/>
                  </a:lnTo>
                  <a:lnTo>
                    <a:pt x="403" y="806"/>
                  </a:lnTo>
                  <a:lnTo>
                    <a:pt x="400" y="812"/>
                  </a:lnTo>
                  <a:lnTo>
                    <a:pt x="396" y="817"/>
                  </a:lnTo>
                  <a:lnTo>
                    <a:pt x="393" y="823"/>
                  </a:lnTo>
                  <a:lnTo>
                    <a:pt x="388" y="829"/>
                  </a:lnTo>
                  <a:lnTo>
                    <a:pt x="384" y="834"/>
                  </a:lnTo>
                  <a:lnTo>
                    <a:pt x="380" y="839"/>
                  </a:lnTo>
                  <a:lnTo>
                    <a:pt x="377" y="846"/>
                  </a:lnTo>
                  <a:lnTo>
                    <a:pt x="373" y="850"/>
                  </a:lnTo>
                  <a:lnTo>
                    <a:pt x="369" y="856"/>
                  </a:lnTo>
                  <a:lnTo>
                    <a:pt x="363" y="861"/>
                  </a:lnTo>
                  <a:lnTo>
                    <a:pt x="359" y="866"/>
                  </a:lnTo>
                  <a:lnTo>
                    <a:pt x="354" y="871"/>
                  </a:lnTo>
                  <a:lnTo>
                    <a:pt x="349" y="877"/>
                  </a:lnTo>
                  <a:lnTo>
                    <a:pt x="344" y="881"/>
                  </a:lnTo>
                  <a:lnTo>
                    <a:pt x="340" y="887"/>
                  </a:lnTo>
                  <a:lnTo>
                    <a:pt x="337" y="887"/>
                  </a:lnTo>
                  <a:lnTo>
                    <a:pt x="335" y="891"/>
                  </a:lnTo>
                  <a:lnTo>
                    <a:pt x="332" y="893"/>
                  </a:lnTo>
                  <a:lnTo>
                    <a:pt x="329" y="897"/>
                  </a:lnTo>
                  <a:lnTo>
                    <a:pt x="325" y="901"/>
                  </a:lnTo>
                  <a:lnTo>
                    <a:pt x="320" y="905"/>
                  </a:lnTo>
                  <a:lnTo>
                    <a:pt x="315" y="908"/>
                  </a:lnTo>
                  <a:lnTo>
                    <a:pt x="309" y="914"/>
                  </a:lnTo>
                  <a:lnTo>
                    <a:pt x="302" y="918"/>
                  </a:lnTo>
                  <a:lnTo>
                    <a:pt x="296" y="924"/>
                  </a:lnTo>
                  <a:lnTo>
                    <a:pt x="292" y="927"/>
                  </a:lnTo>
                  <a:lnTo>
                    <a:pt x="288" y="930"/>
                  </a:lnTo>
                  <a:lnTo>
                    <a:pt x="285" y="932"/>
                  </a:lnTo>
                  <a:lnTo>
                    <a:pt x="281" y="935"/>
                  </a:lnTo>
                  <a:lnTo>
                    <a:pt x="276" y="938"/>
                  </a:lnTo>
                  <a:lnTo>
                    <a:pt x="272" y="941"/>
                  </a:lnTo>
                  <a:lnTo>
                    <a:pt x="268" y="944"/>
                  </a:lnTo>
                  <a:lnTo>
                    <a:pt x="264" y="948"/>
                  </a:lnTo>
                  <a:lnTo>
                    <a:pt x="258" y="949"/>
                  </a:lnTo>
                  <a:lnTo>
                    <a:pt x="254" y="952"/>
                  </a:lnTo>
                  <a:lnTo>
                    <a:pt x="248" y="955"/>
                  </a:lnTo>
                  <a:lnTo>
                    <a:pt x="244" y="958"/>
                  </a:lnTo>
                  <a:lnTo>
                    <a:pt x="238" y="961"/>
                  </a:lnTo>
                  <a:lnTo>
                    <a:pt x="232" y="964"/>
                  </a:lnTo>
                  <a:lnTo>
                    <a:pt x="227" y="966"/>
                  </a:lnTo>
                  <a:lnTo>
                    <a:pt x="221" y="969"/>
                  </a:lnTo>
                  <a:lnTo>
                    <a:pt x="215" y="972"/>
                  </a:lnTo>
                  <a:lnTo>
                    <a:pt x="208" y="975"/>
                  </a:lnTo>
                  <a:lnTo>
                    <a:pt x="203" y="978"/>
                  </a:lnTo>
                  <a:lnTo>
                    <a:pt x="197" y="979"/>
                  </a:lnTo>
                  <a:lnTo>
                    <a:pt x="190" y="982"/>
                  </a:lnTo>
                  <a:lnTo>
                    <a:pt x="183" y="985"/>
                  </a:lnTo>
                  <a:lnTo>
                    <a:pt x="176" y="988"/>
                  </a:lnTo>
                  <a:lnTo>
                    <a:pt x="170" y="991"/>
                  </a:lnTo>
                  <a:lnTo>
                    <a:pt x="161" y="992"/>
                  </a:lnTo>
                  <a:lnTo>
                    <a:pt x="154" y="995"/>
                  </a:lnTo>
                  <a:lnTo>
                    <a:pt x="147" y="996"/>
                  </a:lnTo>
                  <a:lnTo>
                    <a:pt x="140" y="998"/>
                  </a:lnTo>
                  <a:lnTo>
                    <a:pt x="132" y="999"/>
                  </a:lnTo>
                  <a:lnTo>
                    <a:pt x="123" y="1002"/>
                  </a:lnTo>
                  <a:lnTo>
                    <a:pt x="116" y="1003"/>
                  </a:lnTo>
                  <a:lnTo>
                    <a:pt x="108" y="1005"/>
                  </a:lnTo>
                  <a:lnTo>
                    <a:pt x="99" y="1006"/>
                  </a:lnTo>
                  <a:lnTo>
                    <a:pt x="91" y="1008"/>
                  </a:lnTo>
                  <a:lnTo>
                    <a:pt x="82" y="1009"/>
                  </a:lnTo>
                  <a:lnTo>
                    <a:pt x="73" y="1009"/>
                  </a:lnTo>
                  <a:lnTo>
                    <a:pt x="64" y="1011"/>
                  </a:lnTo>
                  <a:lnTo>
                    <a:pt x="55" y="1011"/>
                  </a:lnTo>
                  <a:lnTo>
                    <a:pt x="47" y="1012"/>
                  </a:lnTo>
                  <a:lnTo>
                    <a:pt x="38" y="1012"/>
                  </a:lnTo>
                  <a:lnTo>
                    <a:pt x="38" y="1012"/>
                  </a:lnTo>
                  <a:close/>
                </a:path>
              </a:pathLst>
            </a:custGeom>
            <a:solidFill>
              <a:srgbClr val="B1A35D"/>
            </a:solidFill>
            <a:ln w="25400" cap="flat" cmpd="sng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798788AB-7657-4C48-BAE1-A5978E067436}"/>
              </a:ext>
            </a:extLst>
          </p:cNvPr>
          <p:cNvSpPr/>
          <p:nvPr/>
        </p:nvSpPr>
        <p:spPr>
          <a:xfrm>
            <a:off x="3149748" y="2604717"/>
            <a:ext cx="1991023" cy="704796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 defTabSz="1659301">
              <a:lnSpc>
                <a:spcPct val="90000"/>
              </a:lnSpc>
              <a:spcAft>
                <a:spcPts val="0"/>
              </a:spcAft>
            </a:pPr>
            <a:r>
              <a:rPr lang="zh-TW" altLang="en-US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資格放寬</a:t>
            </a:r>
            <a:endParaRPr lang="en-US" altLang="zh-TW" sz="2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1659301">
              <a:lnSpc>
                <a:spcPct val="90000"/>
              </a:lnSpc>
              <a:spcAft>
                <a:spcPts val="0"/>
              </a:spcAft>
            </a:pP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所得</a:t>
            </a:r>
            <a:r>
              <a:rPr lang="en-US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en-US" altLang="zh-TW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xmlns="" id="{19CF246D-5854-4DF7-8CFB-BB66ACE5F87A}"/>
              </a:ext>
            </a:extLst>
          </p:cNvPr>
          <p:cNvSpPr/>
          <p:nvPr/>
        </p:nvSpPr>
        <p:spPr>
          <a:xfrm>
            <a:off x="3361370" y="3198560"/>
            <a:ext cx="1567781" cy="372398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 defTabSz="1659301">
              <a:lnSpc>
                <a:spcPct val="90000"/>
              </a:lnSpc>
              <a:spcAft>
                <a:spcPts val="0"/>
              </a:spcAft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萬戶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xmlns="" id="{798788AB-7657-4C48-BAE1-A5978E067436}"/>
              </a:ext>
            </a:extLst>
          </p:cNvPr>
          <p:cNvSpPr/>
          <p:nvPr/>
        </p:nvSpPr>
        <p:spPr>
          <a:xfrm>
            <a:off x="5769993" y="2653318"/>
            <a:ext cx="1991023" cy="704796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 defTabSz="1659301">
              <a:lnSpc>
                <a:spcPct val="90000"/>
              </a:lnSpc>
              <a:spcAft>
                <a:spcPts val="0"/>
              </a:spcAft>
            </a:pPr>
            <a:r>
              <a:rPr lang="zh-TW" altLang="en-US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主動通知</a:t>
            </a:r>
            <a:endParaRPr lang="en-US" altLang="zh-TW" sz="21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1659301">
              <a:lnSpc>
                <a:spcPct val="90000"/>
              </a:lnSpc>
              <a:spcAft>
                <a:spcPts val="0"/>
              </a:spcAft>
            </a:pPr>
            <a:r>
              <a:rPr lang="zh-TW" altLang="en-US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</a:t>
            </a: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弱勢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xmlns="" id="{19CF246D-5854-4DF7-8CFB-BB66ACE5F87A}"/>
              </a:ext>
            </a:extLst>
          </p:cNvPr>
          <p:cNvSpPr/>
          <p:nvPr/>
        </p:nvSpPr>
        <p:spPr>
          <a:xfrm>
            <a:off x="5981615" y="3264093"/>
            <a:ext cx="1567781" cy="372398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 defTabSz="1659301">
              <a:lnSpc>
                <a:spcPct val="90000"/>
              </a:lnSpc>
              <a:spcAft>
                <a:spcPts val="0"/>
              </a:spcAft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萬戶</a:t>
            </a: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xmlns="" id="{0D5596C6-D2E7-42B9-A9E9-8F4D4AB13724}"/>
              </a:ext>
            </a:extLst>
          </p:cNvPr>
          <p:cNvGrpSpPr>
            <a:grpSpLocks/>
          </p:cNvGrpSpPr>
          <p:nvPr/>
        </p:nvGrpSpPr>
        <p:grpSpPr bwMode="auto">
          <a:xfrm rot="12475470">
            <a:off x="3177627" y="4340533"/>
            <a:ext cx="2073481" cy="2044364"/>
            <a:chOff x="5375" y="2275"/>
            <a:chExt cx="583" cy="589"/>
          </a:xfrm>
          <a:solidFill>
            <a:schemeClr val="accent1"/>
          </a:solidFill>
        </p:grpSpPr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xmlns="" id="{432A1011-EDBA-4CD9-9847-E7DE387365BF}"/>
                </a:ext>
              </a:extLst>
            </p:cNvPr>
            <p:cNvSpPr>
              <a:spLocks/>
            </p:cNvSpPr>
            <p:nvPr/>
          </p:nvSpPr>
          <p:spPr bwMode="gray">
            <a:xfrm>
              <a:off x="5375" y="2275"/>
              <a:ext cx="310" cy="589"/>
            </a:xfrm>
            <a:custGeom>
              <a:avLst/>
              <a:gdLst/>
              <a:ahLst/>
              <a:cxnLst>
                <a:cxn ang="0">
                  <a:pos x="404" y="105"/>
                </a:cxn>
                <a:cxn ang="0">
                  <a:pos x="114" y="238"/>
                </a:cxn>
                <a:cxn ang="0">
                  <a:pos x="2" y="528"/>
                </a:cxn>
                <a:cxn ang="0">
                  <a:pos x="0" y="562"/>
                </a:cxn>
                <a:cxn ang="0">
                  <a:pos x="0" y="582"/>
                </a:cxn>
                <a:cxn ang="0">
                  <a:pos x="0" y="602"/>
                </a:cxn>
                <a:cxn ang="0">
                  <a:pos x="0" y="622"/>
                </a:cxn>
                <a:cxn ang="0">
                  <a:pos x="3" y="643"/>
                </a:cxn>
                <a:cxn ang="0">
                  <a:pos x="187" y="922"/>
                </a:cxn>
                <a:cxn ang="0">
                  <a:pos x="511" y="1105"/>
                </a:cxn>
                <a:cxn ang="0">
                  <a:pos x="586" y="1013"/>
                </a:cxn>
                <a:cxn ang="0">
                  <a:pos x="568" y="1012"/>
                </a:cxn>
                <a:cxn ang="0">
                  <a:pos x="543" y="1010"/>
                </a:cxn>
                <a:cxn ang="0">
                  <a:pos x="522" y="1007"/>
                </a:cxn>
                <a:cxn ang="0">
                  <a:pos x="497" y="1000"/>
                </a:cxn>
                <a:cxn ang="0">
                  <a:pos x="468" y="994"/>
                </a:cxn>
                <a:cxn ang="0">
                  <a:pos x="437" y="985"/>
                </a:cxn>
                <a:cxn ang="0">
                  <a:pos x="407" y="973"/>
                </a:cxn>
                <a:cxn ang="0">
                  <a:pos x="376" y="958"/>
                </a:cxn>
                <a:cxn ang="0">
                  <a:pos x="346" y="938"/>
                </a:cxn>
                <a:cxn ang="0">
                  <a:pos x="316" y="916"/>
                </a:cxn>
                <a:cxn ang="0">
                  <a:pos x="291" y="889"/>
                </a:cxn>
                <a:cxn ang="0">
                  <a:pos x="274" y="874"/>
                </a:cxn>
                <a:cxn ang="0">
                  <a:pos x="251" y="847"/>
                </a:cxn>
                <a:cxn ang="0">
                  <a:pos x="237" y="827"/>
                </a:cxn>
                <a:cxn ang="0">
                  <a:pos x="223" y="804"/>
                </a:cxn>
                <a:cxn ang="0">
                  <a:pos x="209" y="776"/>
                </a:cxn>
                <a:cxn ang="0">
                  <a:pos x="196" y="746"/>
                </a:cxn>
                <a:cxn ang="0">
                  <a:pos x="183" y="712"/>
                </a:cxn>
                <a:cxn ang="0">
                  <a:pos x="173" y="673"/>
                </a:cxn>
                <a:cxn ang="0">
                  <a:pos x="166" y="631"/>
                </a:cxn>
                <a:cxn ang="0">
                  <a:pos x="163" y="587"/>
                </a:cxn>
                <a:cxn ang="0">
                  <a:pos x="163" y="565"/>
                </a:cxn>
                <a:cxn ang="0">
                  <a:pos x="167" y="537"/>
                </a:cxn>
                <a:cxn ang="0">
                  <a:pos x="170" y="514"/>
                </a:cxn>
                <a:cxn ang="0">
                  <a:pos x="176" y="490"/>
                </a:cxn>
                <a:cxn ang="0">
                  <a:pos x="183" y="463"/>
                </a:cxn>
                <a:cxn ang="0">
                  <a:pos x="192" y="435"/>
                </a:cxn>
                <a:cxn ang="0">
                  <a:pos x="204" y="405"/>
                </a:cxn>
                <a:cxn ang="0">
                  <a:pos x="220" y="376"/>
                </a:cxn>
                <a:cxn ang="0">
                  <a:pos x="237" y="346"/>
                </a:cxn>
                <a:cxn ang="0">
                  <a:pos x="257" y="319"/>
                </a:cxn>
                <a:cxn ang="0">
                  <a:pos x="282" y="294"/>
                </a:cxn>
                <a:cxn ang="0">
                  <a:pos x="299" y="278"/>
                </a:cxn>
                <a:cxn ang="0">
                  <a:pos x="324" y="256"/>
                </a:cxn>
                <a:cxn ang="0">
                  <a:pos x="346" y="238"/>
                </a:cxn>
                <a:cxn ang="0">
                  <a:pos x="368" y="224"/>
                </a:cxn>
                <a:cxn ang="0">
                  <a:pos x="394" y="210"/>
                </a:cxn>
                <a:cxn ang="0">
                  <a:pos x="424" y="196"/>
                </a:cxn>
                <a:cxn ang="0">
                  <a:pos x="458" y="186"/>
                </a:cxn>
                <a:cxn ang="0">
                  <a:pos x="495" y="175"/>
                </a:cxn>
                <a:cxn ang="0">
                  <a:pos x="536" y="167"/>
                </a:cxn>
                <a:cxn ang="0">
                  <a:pos x="582" y="165"/>
                </a:cxn>
              </a:cxnLst>
              <a:rect l="0" t="0" r="r" b="b"/>
              <a:pathLst>
                <a:path w="620" h="1178">
                  <a:moveTo>
                    <a:pt x="593" y="165"/>
                  </a:moveTo>
                  <a:lnTo>
                    <a:pt x="589" y="0"/>
                  </a:lnTo>
                  <a:lnTo>
                    <a:pt x="536" y="1"/>
                  </a:lnTo>
                  <a:lnTo>
                    <a:pt x="515" y="75"/>
                  </a:lnTo>
                  <a:lnTo>
                    <a:pt x="404" y="105"/>
                  </a:lnTo>
                  <a:lnTo>
                    <a:pt x="333" y="57"/>
                  </a:lnTo>
                  <a:lnTo>
                    <a:pt x="253" y="102"/>
                  </a:lnTo>
                  <a:lnTo>
                    <a:pt x="257" y="187"/>
                  </a:lnTo>
                  <a:lnTo>
                    <a:pt x="197" y="251"/>
                  </a:lnTo>
                  <a:lnTo>
                    <a:pt x="114" y="238"/>
                  </a:lnTo>
                  <a:lnTo>
                    <a:pt x="58" y="328"/>
                  </a:lnTo>
                  <a:lnTo>
                    <a:pt x="108" y="398"/>
                  </a:lnTo>
                  <a:lnTo>
                    <a:pt x="75" y="503"/>
                  </a:lnTo>
                  <a:lnTo>
                    <a:pt x="3" y="523"/>
                  </a:lnTo>
                  <a:lnTo>
                    <a:pt x="2" y="528"/>
                  </a:lnTo>
                  <a:lnTo>
                    <a:pt x="2" y="534"/>
                  </a:lnTo>
                  <a:lnTo>
                    <a:pt x="0" y="541"/>
                  </a:lnTo>
                  <a:lnTo>
                    <a:pt x="0" y="548"/>
                  </a:lnTo>
                  <a:lnTo>
                    <a:pt x="0" y="555"/>
                  </a:lnTo>
                  <a:lnTo>
                    <a:pt x="0" y="562"/>
                  </a:lnTo>
                  <a:lnTo>
                    <a:pt x="0" y="567"/>
                  </a:lnTo>
                  <a:lnTo>
                    <a:pt x="0" y="571"/>
                  </a:lnTo>
                  <a:lnTo>
                    <a:pt x="0" y="574"/>
                  </a:lnTo>
                  <a:lnTo>
                    <a:pt x="0" y="578"/>
                  </a:lnTo>
                  <a:lnTo>
                    <a:pt x="0" y="582"/>
                  </a:lnTo>
                  <a:lnTo>
                    <a:pt x="0" y="587"/>
                  </a:lnTo>
                  <a:lnTo>
                    <a:pt x="0" y="589"/>
                  </a:lnTo>
                  <a:lnTo>
                    <a:pt x="0" y="594"/>
                  </a:lnTo>
                  <a:lnTo>
                    <a:pt x="0" y="598"/>
                  </a:lnTo>
                  <a:lnTo>
                    <a:pt x="0" y="602"/>
                  </a:lnTo>
                  <a:lnTo>
                    <a:pt x="0" y="607"/>
                  </a:lnTo>
                  <a:lnTo>
                    <a:pt x="0" y="611"/>
                  </a:lnTo>
                  <a:lnTo>
                    <a:pt x="0" y="615"/>
                  </a:lnTo>
                  <a:lnTo>
                    <a:pt x="0" y="618"/>
                  </a:lnTo>
                  <a:lnTo>
                    <a:pt x="0" y="622"/>
                  </a:lnTo>
                  <a:lnTo>
                    <a:pt x="2" y="626"/>
                  </a:lnTo>
                  <a:lnTo>
                    <a:pt x="2" y="631"/>
                  </a:lnTo>
                  <a:lnTo>
                    <a:pt x="2" y="635"/>
                  </a:lnTo>
                  <a:lnTo>
                    <a:pt x="3" y="639"/>
                  </a:lnTo>
                  <a:lnTo>
                    <a:pt x="3" y="643"/>
                  </a:lnTo>
                  <a:lnTo>
                    <a:pt x="75" y="663"/>
                  </a:lnTo>
                  <a:lnTo>
                    <a:pt x="105" y="774"/>
                  </a:lnTo>
                  <a:lnTo>
                    <a:pt x="57" y="844"/>
                  </a:lnTo>
                  <a:lnTo>
                    <a:pt x="102" y="926"/>
                  </a:lnTo>
                  <a:lnTo>
                    <a:pt x="187" y="922"/>
                  </a:lnTo>
                  <a:lnTo>
                    <a:pt x="251" y="980"/>
                  </a:lnTo>
                  <a:lnTo>
                    <a:pt x="238" y="1066"/>
                  </a:lnTo>
                  <a:lnTo>
                    <a:pt x="329" y="1121"/>
                  </a:lnTo>
                  <a:lnTo>
                    <a:pt x="396" y="1073"/>
                  </a:lnTo>
                  <a:lnTo>
                    <a:pt x="511" y="1105"/>
                  </a:lnTo>
                  <a:lnTo>
                    <a:pt x="524" y="1174"/>
                  </a:lnTo>
                  <a:lnTo>
                    <a:pt x="589" y="1178"/>
                  </a:lnTo>
                  <a:lnTo>
                    <a:pt x="620" y="1110"/>
                  </a:lnTo>
                  <a:lnTo>
                    <a:pt x="587" y="1013"/>
                  </a:lnTo>
                  <a:lnTo>
                    <a:pt x="586" y="1013"/>
                  </a:lnTo>
                  <a:lnTo>
                    <a:pt x="585" y="1013"/>
                  </a:lnTo>
                  <a:lnTo>
                    <a:pt x="582" y="1013"/>
                  </a:lnTo>
                  <a:lnTo>
                    <a:pt x="579" y="1013"/>
                  </a:lnTo>
                  <a:lnTo>
                    <a:pt x="573" y="1012"/>
                  </a:lnTo>
                  <a:lnTo>
                    <a:pt x="568" y="1012"/>
                  </a:lnTo>
                  <a:lnTo>
                    <a:pt x="562" y="1012"/>
                  </a:lnTo>
                  <a:lnTo>
                    <a:pt x="556" y="1012"/>
                  </a:lnTo>
                  <a:lnTo>
                    <a:pt x="552" y="1010"/>
                  </a:lnTo>
                  <a:lnTo>
                    <a:pt x="548" y="1010"/>
                  </a:lnTo>
                  <a:lnTo>
                    <a:pt x="543" y="1010"/>
                  </a:lnTo>
                  <a:lnTo>
                    <a:pt x="539" y="1009"/>
                  </a:lnTo>
                  <a:lnTo>
                    <a:pt x="535" y="1009"/>
                  </a:lnTo>
                  <a:lnTo>
                    <a:pt x="531" y="1007"/>
                  </a:lnTo>
                  <a:lnTo>
                    <a:pt x="526" y="1007"/>
                  </a:lnTo>
                  <a:lnTo>
                    <a:pt x="522" y="1007"/>
                  </a:lnTo>
                  <a:lnTo>
                    <a:pt x="517" y="1006"/>
                  </a:lnTo>
                  <a:lnTo>
                    <a:pt x="512" y="1004"/>
                  </a:lnTo>
                  <a:lnTo>
                    <a:pt x="507" y="1003"/>
                  </a:lnTo>
                  <a:lnTo>
                    <a:pt x="502" y="1002"/>
                  </a:lnTo>
                  <a:lnTo>
                    <a:pt x="497" y="1000"/>
                  </a:lnTo>
                  <a:lnTo>
                    <a:pt x="491" y="1000"/>
                  </a:lnTo>
                  <a:lnTo>
                    <a:pt x="485" y="999"/>
                  </a:lnTo>
                  <a:lnTo>
                    <a:pt x="480" y="997"/>
                  </a:lnTo>
                  <a:lnTo>
                    <a:pt x="474" y="996"/>
                  </a:lnTo>
                  <a:lnTo>
                    <a:pt x="468" y="994"/>
                  </a:lnTo>
                  <a:lnTo>
                    <a:pt x="463" y="993"/>
                  </a:lnTo>
                  <a:lnTo>
                    <a:pt x="455" y="992"/>
                  </a:lnTo>
                  <a:lnTo>
                    <a:pt x="450" y="989"/>
                  </a:lnTo>
                  <a:lnTo>
                    <a:pt x="444" y="987"/>
                  </a:lnTo>
                  <a:lnTo>
                    <a:pt x="437" y="985"/>
                  </a:lnTo>
                  <a:lnTo>
                    <a:pt x="433" y="983"/>
                  </a:lnTo>
                  <a:lnTo>
                    <a:pt x="426" y="980"/>
                  </a:lnTo>
                  <a:lnTo>
                    <a:pt x="420" y="977"/>
                  </a:lnTo>
                  <a:lnTo>
                    <a:pt x="413" y="975"/>
                  </a:lnTo>
                  <a:lnTo>
                    <a:pt x="407" y="973"/>
                  </a:lnTo>
                  <a:lnTo>
                    <a:pt x="402" y="969"/>
                  </a:lnTo>
                  <a:lnTo>
                    <a:pt x="396" y="966"/>
                  </a:lnTo>
                  <a:lnTo>
                    <a:pt x="389" y="965"/>
                  </a:lnTo>
                  <a:lnTo>
                    <a:pt x="383" y="962"/>
                  </a:lnTo>
                  <a:lnTo>
                    <a:pt x="376" y="958"/>
                  </a:lnTo>
                  <a:lnTo>
                    <a:pt x="370" y="953"/>
                  </a:lnTo>
                  <a:lnTo>
                    <a:pt x="365" y="950"/>
                  </a:lnTo>
                  <a:lnTo>
                    <a:pt x="358" y="946"/>
                  </a:lnTo>
                  <a:lnTo>
                    <a:pt x="352" y="942"/>
                  </a:lnTo>
                  <a:lnTo>
                    <a:pt x="346" y="938"/>
                  </a:lnTo>
                  <a:lnTo>
                    <a:pt x="339" y="935"/>
                  </a:lnTo>
                  <a:lnTo>
                    <a:pt x="335" y="931"/>
                  </a:lnTo>
                  <a:lnTo>
                    <a:pt x="328" y="925"/>
                  </a:lnTo>
                  <a:lnTo>
                    <a:pt x="322" y="921"/>
                  </a:lnTo>
                  <a:lnTo>
                    <a:pt x="316" y="916"/>
                  </a:lnTo>
                  <a:lnTo>
                    <a:pt x="311" y="911"/>
                  </a:lnTo>
                  <a:lnTo>
                    <a:pt x="305" y="906"/>
                  </a:lnTo>
                  <a:lnTo>
                    <a:pt x="301" y="901"/>
                  </a:lnTo>
                  <a:lnTo>
                    <a:pt x="295" y="895"/>
                  </a:lnTo>
                  <a:lnTo>
                    <a:pt x="291" y="889"/>
                  </a:lnTo>
                  <a:lnTo>
                    <a:pt x="288" y="888"/>
                  </a:lnTo>
                  <a:lnTo>
                    <a:pt x="284" y="884"/>
                  </a:lnTo>
                  <a:lnTo>
                    <a:pt x="281" y="881"/>
                  </a:lnTo>
                  <a:lnTo>
                    <a:pt x="278" y="878"/>
                  </a:lnTo>
                  <a:lnTo>
                    <a:pt x="274" y="874"/>
                  </a:lnTo>
                  <a:lnTo>
                    <a:pt x="271" y="871"/>
                  </a:lnTo>
                  <a:lnTo>
                    <a:pt x="265" y="865"/>
                  </a:lnTo>
                  <a:lnTo>
                    <a:pt x="261" y="859"/>
                  </a:lnTo>
                  <a:lnTo>
                    <a:pt x="255" y="852"/>
                  </a:lnTo>
                  <a:lnTo>
                    <a:pt x="251" y="847"/>
                  </a:lnTo>
                  <a:lnTo>
                    <a:pt x="248" y="842"/>
                  </a:lnTo>
                  <a:lnTo>
                    <a:pt x="246" y="838"/>
                  </a:lnTo>
                  <a:lnTo>
                    <a:pt x="243" y="835"/>
                  </a:lnTo>
                  <a:lnTo>
                    <a:pt x="240" y="831"/>
                  </a:lnTo>
                  <a:lnTo>
                    <a:pt x="237" y="827"/>
                  </a:lnTo>
                  <a:lnTo>
                    <a:pt x="234" y="823"/>
                  </a:lnTo>
                  <a:lnTo>
                    <a:pt x="231" y="818"/>
                  </a:lnTo>
                  <a:lnTo>
                    <a:pt x="229" y="814"/>
                  </a:lnTo>
                  <a:lnTo>
                    <a:pt x="226" y="808"/>
                  </a:lnTo>
                  <a:lnTo>
                    <a:pt x="223" y="804"/>
                  </a:lnTo>
                  <a:lnTo>
                    <a:pt x="220" y="798"/>
                  </a:lnTo>
                  <a:lnTo>
                    <a:pt x="217" y="793"/>
                  </a:lnTo>
                  <a:lnTo>
                    <a:pt x="213" y="788"/>
                  </a:lnTo>
                  <a:lnTo>
                    <a:pt x="211" y="783"/>
                  </a:lnTo>
                  <a:lnTo>
                    <a:pt x="209" y="776"/>
                  </a:lnTo>
                  <a:lnTo>
                    <a:pt x="206" y="771"/>
                  </a:lnTo>
                  <a:lnTo>
                    <a:pt x="203" y="764"/>
                  </a:lnTo>
                  <a:lnTo>
                    <a:pt x="200" y="759"/>
                  </a:lnTo>
                  <a:lnTo>
                    <a:pt x="197" y="751"/>
                  </a:lnTo>
                  <a:lnTo>
                    <a:pt x="196" y="746"/>
                  </a:lnTo>
                  <a:lnTo>
                    <a:pt x="193" y="739"/>
                  </a:lnTo>
                  <a:lnTo>
                    <a:pt x="190" y="733"/>
                  </a:lnTo>
                  <a:lnTo>
                    <a:pt x="187" y="726"/>
                  </a:lnTo>
                  <a:lnTo>
                    <a:pt x="186" y="719"/>
                  </a:lnTo>
                  <a:lnTo>
                    <a:pt x="183" y="712"/>
                  </a:lnTo>
                  <a:lnTo>
                    <a:pt x="182" y="705"/>
                  </a:lnTo>
                  <a:lnTo>
                    <a:pt x="179" y="697"/>
                  </a:lnTo>
                  <a:lnTo>
                    <a:pt x="177" y="689"/>
                  </a:lnTo>
                  <a:lnTo>
                    <a:pt x="175" y="682"/>
                  </a:lnTo>
                  <a:lnTo>
                    <a:pt x="173" y="673"/>
                  </a:lnTo>
                  <a:lnTo>
                    <a:pt x="172" y="665"/>
                  </a:lnTo>
                  <a:lnTo>
                    <a:pt x="170" y="658"/>
                  </a:lnTo>
                  <a:lnTo>
                    <a:pt x="169" y="649"/>
                  </a:lnTo>
                  <a:lnTo>
                    <a:pt x="167" y="641"/>
                  </a:lnTo>
                  <a:lnTo>
                    <a:pt x="166" y="631"/>
                  </a:lnTo>
                  <a:lnTo>
                    <a:pt x="166" y="624"/>
                  </a:lnTo>
                  <a:lnTo>
                    <a:pt x="165" y="614"/>
                  </a:lnTo>
                  <a:lnTo>
                    <a:pt x="163" y="605"/>
                  </a:lnTo>
                  <a:lnTo>
                    <a:pt x="163" y="595"/>
                  </a:lnTo>
                  <a:lnTo>
                    <a:pt x="163" y="587"/>
                  </a:lnTo>
                  <a:lnTo>
                    <a:pt x="163" y="584"/>
                  </a:lnTo>
                  <a:lnTo>
                    <a:pt x="163" y="581"/>
                  </a:lnTo>
                  <a:lnTo>
                    <a:pt x="163" y="575"/>
                  </a:lnTo>
                  <a:lnTo>
                    <a:pt x="163" y="572"/>
                  </a:lnTo>
                  <a:lnTo>
                    <a:pt x="163" y="565"/>
                  </a:lnTo>
                  <a:lnTo>
                    <a:pt x="165" y="560"/>
                  </a:lnTo>
                  <a:lnTo>
                    <a:pt x="165" y="553"/>
                  </a:lnTo>
                  <a:lnTo>
                    <a:pt x="166" y="545"/>
                  </a:lnTo>
                  <a:lnTo>
                    <a:pt x="166" y="541"/>
                  </a:lnTo>
                  <a:lnTo>
                    <a:pt x="167" y="537"/>
                  </a:lnTo>
                  <a:lnTo>
                    <a:pt x="167" y="533"/>
                  </a:lnTo>
                  <a:lnTo>
                    <a:pt x="169" y="528"/>
                  </a:lnTo>
                  <a:lnTo>
                    <a:pt x="169" y="524"/>
                  </a:lnTo>
                  <a:lnTo>
                    <a:pt x="170" y="518"/>
                  </a:lnTo>
                  <a:lnTo>
                    <a:pt x="170" y="514"/>
                  </a:lnTo>
                  <a:lnTo>
                    <a:pt x="172" y="510"/>
                  </a:lnTo>
                  <a:lnTo>
                    <a:pt x="172" y="504"/>
                  </a:lnTo>
                  <a:lnTo>
                    <a:pt x="173" y="500"/>
                  </a:lnTo>
                  <a:lnTo>
                    <a:pt x="175" y="494"/>
                  </a:lnTo>
                  <a:lnTo>
                    <a:pt x="176" y="490"/>
                  </a:lnTo>
                  <a:lnTo>
                    <a:pt x="177" y="484"/>
                  </a:lnTo>
                  <a:lnTo>
                    <a:pt x="179" y="479"/>
                  </a:lnTo>
                  <a:lnTo>
                    <a:pt x="180" y="473"/>
                  </a:lnTo>
                  <a:lnTo>
                    <a:pt x="182" y="469"/>
                  </a:lnTo>
                  <a:lnTo>
                    <a:pt x="183" y="463"/>
                  </a:lnTo>
                  <a:lnTo>
                    <a:pt x="185" y="457"/>
                  </a:lnTo>
                  <a:lnTo>
                    <a:pt x="186" y="452"/>
                  </a:lnTo>
                  <a:lnTo>
                    <a:pt x="187" y="446"/>
                  </a:lnTo>
                  <a:lnTo>
                    <a:pt x="190" y="440"/>
                  </a:lnTo>
                  <a:lnTo>
                    <a:pt x="192" y="435"/>
                  </a:lnTo>
                  <a:lnTo>
                    <a:pt x="194" y="429"/>
                  </a:lnTo>
                  <a:lnTo>
                    <a:pt x="197" y="423"/>
                  </a:lnTo>
                  <a:lnTo>
                    <a:pt x="199" y="418"/>
                  </a:lnTo>
                  <a:lnTo>
                    <a:pt x="202" y="412"/>
                  </a:lnTo>
                  <a:lnTo>
                    <a:pt x="204" y="405"/>
                  </a:lnTo>
                  <a:lnTo>
                    <a:pt x="207" y="399"/>
                  </a:lnTo>
                  <a:lnTo>
                    <a:pt x="210" y="393"/>
                  </a:lnTo>
                  <a:lnTo>
                    <a:pt x="213" y="388"/>
                  </a:lnTo>
                  <a:lnTo>
                    <a:pt x="216" y="382"/>
                  </a:lnTo>
                  <a:lnTo>
                    <a:pt x="220" y="376"/>
                  </a:lnTo>
                  <a:lnTo>
                    <a:pt x="223" y="371"/>
                  </a:lnTo>
                  <a:lnTo>
                    <a:pt x="226" y="365"/>
                  </a:lnTo>
                  <a:lnTo>
                    <a:pt x="229" y="358"/>
                  </a:lnTo>
                  <a:lnTo>
                    <a:pt x="233" y="354"/>
                  </a:lnTo>
                  <a:lnTo>
                    <a:pt x="237" y="346"/>
                  </a:lnTo>
                  <a:lnTo>
                    <a:pt x="240" y="341"/>
                  </a:lnTo>
                  <a:lnTo>
                    <a:pt x="244" y="337"/>
                  </a:lnTo>
                  <a:lnTo>
                    <a:pt x="250" y="331"/>
                  </a:lnTo>
                  <a:lnTo>
                    <a:pt x="254" y="325"/>
                  </a:lnTo>
                  <a:lnTo>
                    <a:pt x="257" y="319"/>
                  </a:lnTo>
                  <a:lnTo>
                    <a:pt x="263" y="314"/>
                  </a:lnTo>
                  <a:lnTo>
                    <a:pt x="268" y="310"/>
                  </a:lnTo>
                  <a:lnTo>
                    <a:pt x="272" y="304"/>
                  </a:lnTo>
                  <a:lnTo>
                    <a:pt x="278" y="298"/>
                  </a:lnTo>
                  <a:lnTo>
                    <a:pt x="282" y="294"/>
                  </a:lnTo>
                  <a:lnTo>
                    <a:pt x="290" y="290"/>
                  </a:lnTo>
                  <a:lnTo>
                    <a:pt x="290" y="287"/>
                  </a:lnTo>
                  <a:lnTo>
                    <a:pt x="294" y="284"/>
                  </a:lnTo>
                  <a:lnTo>
                    <a:pt x="295" y="281"/>
                  </a:lnTo>
                  <a:lnTo>
                    <a:pt x="299" y="278"/>
                  </a:lnTo>
                  <a:lnTo>
                    <a:pt x="302" y="274"/>
                  </a:lnTo>
                  <a:lnTo>
                    <a:pt x="308" y="270"/>
                  </a:lnTo>
                  <a:lnTo>
                    <a:pt x="311" y="265"/>
                  </a:lnTo>
                  <a:lnTo>
                    <a:pt x="318" y="260"/>
                  </a:lnTo>
                  <a:lnTo>
                    <a:pt x="324" y="256"/>
                  </a:lnTo>
                  <a:lnTo>
                    <a:pt x="331" y="251"/>
                  </a:lnTo>
                  <a:lnTo>
                    <a:pt x="333" y="247"/>
                  </a:lnTo>
                  <a:lnTo>
                    <a:pt x="338" y="244"/>
                  </a:lnTo>
                  <a:lnTo>
                    <a:pt x="341" y="241"/>
                  </a:lnTo>
                  <a:lnTo>
                    <a:pt x="346" y="238"/>
                  </a:lnTo>
                  <a:lnTo>
                    <a:pt x="351" y="236"/>
                  </a:lnTo>
                  <a:lnTo>
                    <a:pt x="353" y="234"/>
                  </a:lnTo>
                  <a:lnTo>
                    <a:pt x="359" y="230"/>
                  </a:lnTo>
                  <a:lnTo>
                    <a:pt x="365" y="229"/>
                  </a:lnTo>
                  <a:lnTo>
                    <a:pt x="368" y="224"/>
                  </a:lnTo>
                  <a:lnTo>
                    <a:pt x="373" y="223"/>
                  </a:lnTo>
                  <a:lnTo>
                    <a:pt x="377" y="219"/>
                  </a:lnTo>
                  <a:lnTo>
                    <a:pt x="383" y="216"/>
                  </a:lnTo>
                  <a:lnTo>
                    <a:pt x="389" y="213"/>
                  </a:lnTo>
                  <a:lnTo>
                    <a:pt x="394" y="210"/>
                  </a:lnTo>
                  <a:lnTo>
                    <a:pt x="400" y="207"/>
                  </a:lnTo>
                  <a:lnTo>
                    <a:pt x="406" y="206"/>
                  </a:lnTo>
                  <a:lnTo>
                    <a:pt x="412" y="202"/>
                  </a:lnTo>
                  <a:lnTo>
                    <a:pt x="417" y="199"/>
                  </a:lnTo>
                  <a:lnTo>
                    <a:pt x="424" y="196"/>
                  </a:lnTo>
                  <a:lnTo>
                    <a:pt x="430" y="194"/>
                  </a:lnTo>
                  <a:lnTo>
                    <a:pt x="437" y="192"/>
                  </a:lnTo>
                  <a:lnTo>
                    <a:pt x="444" y="190"/>
                  </a:lnTo>
                  <a:lnTo>
                    <a:pt x="451" y="187"/>
                  </a:lnTo>
                  <a:lnTo>
                    <a:pt x="458" y="186"/>
                  </a:lnTo>
                  <a:lnTo>
                    <a:pt x="465" y="183"/>
                  </a:lnTo>
                  <a:lnTo>
                    <a:pt x="473" y="180"/>
                  </a:lnTo>
                  <a:lnTo>
                    <a:pt x="480" y="179"/>
                  </a:lnTo>
                  <a:lnTo>
                    <a:pt x="488" y="177"/>
                  </a:lnTo>
                  <a:lnTo>
                    <a:pt x="495" y="175"/>
                  </a:lnTo>
                  <a:lnTo>
                    <a:pt x="504" y="173"/>
                  </a:lnTo>
                  <a:lnTo>
                    <a:pt x="511" y="172"/>
                  </a:lnTo>
                  <a:lnTo>
                    <a:pt x="521" y="170"/>
                  </a:lnTo>
                  <a:lnTo>
                    <a:pt x="528" y="169"/>
                  </a:lnTo>
                  <a:lnTo>
                    <a:pt x="536" y="167"/>
                  </a:lnTo>
                  <a:lnTo>
                    <a:pt x="545" y="166"/>
                  </a:lnTo>
                  <a:lnTo>
                    <a:pt x="555" y="166"/>
                  </a:lnTo>
                  <a:lnTo>
                    <a:pt x="563" y="165"/>
                  </a:lnTo>
                  <a:lnTo>
                    <a:pt x="573" y="165"/>
                  </a:lnTo>
                  <a:lnTo>
                    <a:pt x="582" y="165"/>
                  </a:lnTo>
                  <a:lnTo>
                    <a:pt x="593" y="165"/>
                  </a:lnTo>
                  <a:lnTo>
                    <a:pt x="593" y="165"/>
                  </a:lnTo>
                  <a:close/>
                </a:path>
              </a:pathLst>
            </a:custGeom>
            <a:grpFill/>
            <a:ln w="25400" cap="flat" cmpd="sng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xmlns="" id="{B2345B4E-6E49-4475-9778-9FAA8BDBBACA}"/>
                </a:ext>
              </a:extLst>
            </p:cNvPr>
            <p:cNvSpPr>
              <a:spLocks/>
            </p:cNvSpPr>
            <p:nvPr/>
          </p:nvSpPr>
          <p:spPr bwMode="gray">
            <a:xfrm>
              <a:off x="5645" y="2276"/>
              <a:ext cx="313" cy="588"/>
            </a:xfrm>
            <a:custGeom>
              <a:avLst/>
              <a:gdLst/>
              <a:ahLst/>
              <a:cxnLst>
                <a:cxn ang="0">
                  <a:pos x="224" y="1072"/>
                </a:cxn>
                <a:cxn ang="0">
                  <a:pos x="513" y="938"/>
                </a:cxn>
                <a:cxn ang="0">
                  <a:pos x="625" y="650"/>
                </a:cxn>
                <a:cxn ang="0">
                  <a:pos x="625" y="630"/>
                </a:cxn>
                <a:cxn ang="0">
                  <a:pos x="625" y="613"/>
                </a:cxn>
                <a:cxn ang="0">
                  <a:pos x="625" y="586"/>
                </a:cxn>
                <a:cxn ang="0">
                  <a:pos x="625" y="569"/>
                </a:cxn>
                <a:cxn ang="0">
                  <a:pos x="625" y="536"/>
                </a:cxn>
                <a:cxn ang="0">
                  <a:pos x="441" y="256"/>
                </a:cxn>
                <a:cxn ang="0">
                  <a:pos x="116" y="74"/>
                </a:cxn>
                <a:cxn ang="0">
                  <a:pos x="41" y="164"/>
                </a:cxn>
                <a:cxn ang="0">
                  <a:pos x="62" y="164"/>
                </a:cxn>
                <a:cxn ang="0">
                  <a:pos x="85" y="166"/>
                </a:cxn>
                <a:cxn ang="0">
                  <a:pos x="108" y="169"/>
                </a:cxn>
                <a:cxn ang="0">
                  <a:pos x="134" y="176"/>
                </a:cxn>
                <a:cxn ang="0">
                  <a:pos x="163" y="183"/>
                </a:cxn>
                <a:cxn ang="0">
                  <a:pos x="194" y="193"/>
                </a:cxn>
                <a:cxn ang="0">
                  <a:pos x="224" y="206"/>
                </a:cxn>
                <a:cxn ang="0">
                  <a:pos x="257" y="223"/>
                </a:cxn>
                <a:cxn ang="0">
                  <a:pos x="286" y="243"/>
                </a:cxn>
                <a:cxn ang="0">
                  <a:pos x="315" y="267"/>
                </a:cxn>
                <a:cxn ang="0">
                  <a:pos x="342" y="294"/>
                </a:cxn>
                <a:cxn ang="0">
                  <a:pos x="364" y="316"/>
                </a:cxn>
                <a:cxn ang="0">
                  <a:pos x="383" y="338"/>
                </a:cxn>
                <a:cxn ang="0">
                  <a:pos x="400" y="363"/>
                </a:cxn>
                <a:cxn ang="0">
                  <a:pos x="413" y="387"/>
                </a:cxn>
                <a:cxn ang="0">
                  <a:pos x="425" y="412"/>
                </a:cxn>
                <a:cxn ang="0">
                  <a:pos x="437" y="439"/>
                </a:cxn>
                <a:cxn ang="0">
                  <a:pos x="444" y="463"/>
                </a:cxn>
                <a:cxn ang="0">
                  <a:pos x="451" y="489"/>
                </a:cxn>
                <a:cxn ang="0">
                  <a:pos x="457" y="513"/>
                </a:cxn>
                <a:cxn ang="0">
                  <a:pos x="459" y="536"/>
                </a:cxn>
                <a:cxn ang="0">
                  <a:pos x="462" y="559"/>
                </a:cxn>
                <a:cxn ang="0">
                  <a:pos x="464" y="580"/>
                </a:cxn>
                <a:cxn ang="0">
                  <a:pos x="465" y="598"/>
                </a:cxn>
                <a:cxn ang="0">
                  <a:pos x="462" y="624"/>
                </a:cxn>
                <a:cxn ang="0">
                  <a:pos x="459" y="644"/>
                </a:cxn>
                <a:cxn ang="0">
                  <a:pos x="455" y="665"/>
                </a:cxn>
                <a:cxn ang="0">
                  <a:pos x="449" y="691"/>
                </a:cxn>
                <a:cxn ang="0">
                  <a:pos x="442" y="716"/>
                </a:cxn>
                <a:cxn ang="0">
                  <a:pos x="432" y="745"/>
                </a:cxn>
                <a:cxn ang="0">
                  <a:pos x="420" y="772"/>
                </a:cxn>
                <a:cxn ang="0">
                  <a:pos x="407" y="802"/>
                </a:cxn>
                <a:cxn ang="0">
                  <a:pos x="388" y="829"/>
                </a:cxn>
                <a:cxn ang="0">
                  <a:pos x="369" y="856"/>
                </a:cxn>
                <a:cxn ang="0">
                  <a:pos x="344" y="881"/>
                </a:cxn>
                <a:cxn ang="0">
                  <a:pos x="329" y="897"/>
                </a:cxn>
                <a:cxn ang="0">
                  <a:pos x="302" y="918"/>
                </a:cxn>
                <a:cxn ang="0">
                  <a:pos x="281" y="935"/>
                </a:cxn>
                <a:cxn ang="0">
                  <a:pos x="258" y="949"/>
                </a:cxn>
                <a:cxn ang="0">
                  <a:pos x="232" y="964"/>
                </a:cxn>
                <a:cxn ang="0">
                  <a:pos x="203" y="978"/>
                </a:cxn>
                <a:cxn ang="0">
                  <a:pos x="170" y="991"/>
                </a:cxn>
                <a:cxn ang="0">
                  <a:pos x="132" y="999"/>
                </a:cxn>
                <a:cxn ang="0">
                  <a:pos x="91" y="1008"/>
                </a:cxn>
                <a:cxn ang="0">
                  <a:pos x="47" y="1012"/>
                </a:cxn>
              </a:cxnLst>
              <a:rect l="0" t="0" r="r" b="b"/>
              <a:pathLst>
                <a:path w="625" h="1177">
                  <a:moveTo>
                    <a:pt x="38" y="1012"/>
                  </a:moveTo>
                  <a:lnTo>
                    <a:pt x="41" y="1177"/>
                  </a:lnTo>
                  <a:lnTo>
                    <a:pt x="93" y="1175"/>
                  </a:lnTo>
                  <a:lnTo>
                    <a:pt x="115" y="1103"/>
                  </a:lnTo>
                  <a:lnTo>
                    <a:pt x="224" y="1072"/>
                  </a:lnTo>
                  <a:lnTo>
                    <a:pt x="296" y="1121"/>
                  </a:lnTo>
                  <a:lnTo>
                    <a:pt x="376" y="1073"/>
                  </a:lnTo>
                  <a:lnTo>
                    <a:pt x="373" y="989"/>
                  </a:lnTo>
                  <a:lnTo>
                    <a:pt x="432" y="927"/>
                  </a:lnTo>
                  <a:lnTo>
                    <a:pt x="513" y="938"/>
                  </a:lnTo>
                  <a:lnTo>
                    <a:pt x="570" y="849"/>
                  </a:lnTo>
                  <a:lnTo>
                    <a:pt x="522" y="779"/>
                  </a:lnTo>
                  <a:lnTo>
                    <a:pt x="554" y="665"/>
                  </a:lnTo>
                  <a:lnTo>
                    <a:pt x="625" y="654"/>
                  </a:lnTo>
                  <a:lnTo>
                    <a:pt x="625" y="650"/>
                  </a:lnTo>
                  <a:lnTo>
                    <a:pt x="625" y="645"/>
                  </a:lnTo>
                  <a:lnTo>
                    <a:pt x="625" y="642"/>
                  </a:lnTo>
                  <a:lnTo>
                    <a:pt x="625" y="638"/>
                  </a:lnTo>
                  <a:lnTo>
                    <a:pt x="625" y="634"/>
                  </a:lnTo>
                  <a:lnTo>
                    <a:pt x="625" y="630"/>
                  </a:lnTo>
                  <a:lnTo>
                    <a:pt x="625" y="627"/>
                  </a:lnTo>
                  <a:lnTo>
                    <a:pt x="625" y="624"/>
                  </a:lnTo>
                  <a:lnTo>
                    <a:pt x="625" y="620"/>
                  </a:lnTo>
                  <a:lnTo>
                    <a:pt x="625" y="615"/>
                  </a:lnTo>
                  <a:lnTo>
                    <a:pt x="625" y="613"/>
                  </a:lnTo>
                  <a:lnTo>
                    <a:pt x="625" y="608"/>
                  </a:lnTo>
                  <a:lnTo>
                    <a:pt x="625" y="601"/>
                  </a:lnTo>
                  <a:lnTo>
                    <a:pt x="625" y="594"/>
                  </a:lnTo>
                  <a:lnTo>
                    <a:pt x="625" y="590"/>
                  </a:lnTo>
                  <a:lnTo>
                    <a:pt x="625" y="586"/>
                  </a:lnTo>
                  <a:lnTo>
                    <a:pt x="625" y="583"/>
                  </a:lnTo>
                  <a:lnTo>
                    <a:pt x="625" y="580"/>
                  </a:lnTo>
                  <a:lnTo>
                    <a:pt x="625" y="576"/>
                  </a:lnTo>
                  <a:lnTo>
                    <a:pt x="625" y="571"/>
                  </a:lnTo>
                  <a:lnTo>
                    <a:pt x="625" y="569"/>
                  </a:lnTo>
                  <a:lnTo>
                    <a:pt x="625" y="564"/>
                  </a:lnTo>
                  <a:lnTo>
                    <a:pt x="625" y="557"/>
                  </a:lnTo>
                  <a:lnTo>
                    <a:pt x="625" y="550"/>
                  </a:lnTo>
                  <a:lnTo>
                    <a:pt x="625" y="543"/>
                  </a:lnTo>
                  <a:lnTo>
                    <a:pt x="625" y="536"/>
                  </a:lnTo>
                  <a:lnTo>
                    <a:pt x="553" y="515"/>
                  </a:lnTo>
                  <a:lnTo>
                    <a:pt x="522" y="405"/>
                  </a:lnTo>
                  <a:lnTo>
                    <a:pt x="571" y="333"/>
                  </a:lnTo>
                  <a:lnTo>
                    <a:pt x="525" y="252"/>
                  </a:lnTo>
                  <a:lnTo>
                    <a:pt x="441" y="256"/>
                  </a:lnTo>
                  <a:lnTo>
                    <a:pt x="379" y="196"/>
                  </a:lnTo>
                  <a:lnTo>
                    <a:pt x="388" y="114"/>
                  </a:lnTo>
                  <a:lnTo>
                    <a:pt x="299" y="57"/>
                  </a:lnTo>
                  <a:lnTo>
                    <a:pt x="231" y="107"/>
                  </a:lnTo>
                  <a:lnTo>
                    <a:pt x="116" y="74"/>
                  </a:lnTo>
                  <a:lnTo>
                    <a:pt x="105" y="3"/>
                  </a:lnTo>
                  <a:lnTo>
                    <a:pt x="37" y="0"/>
                  </a:lnTo>
                  <a:lnTo>
                    <a:pt x="0" y="75"/>
                  </a:lnTo>
                  <a:lnTo>
                    <a:pt x="39" y="164"/>
                  </a:lnTo>
                  <a:lnTo>
                    <a:pt x="41" y="164"/>
                  </a:lnTo>
                  <a:lnTo>
                    <a:pt x="44" y="164"/>
                  </a:lnTo>
                  <a:lnTo>
                    <a:pt x="47" y="164"/>
                  </a:lnTo>
                  <a:lnTo>
                    <a:pt x="51" y="164"/>
                  </a:lnTo>
                  <a:lnTo>
                    <a:pt x="56" y="164"/>
                  </a:lnTo>
                  <a:lnTo>
                    <a:pt x="62" y="164"/>
                  </a:lnTo>
                  <a:lnTo>
                    <a:pt x="69" y="165"/>
                  </a:lnTo>
                  <a:lnTo>
                    <a:pt x="73" y="165"/>
                  </a:lnTo>
                  <a:lnTo>
                    <a:pt x="76" y="165"/>
                  </a:lnTo>
                  <a:lnTo>
                    <a:pt x="81" y="165"/>
                  </a:lnTo>
                  <a:lnTo>
                    <a:pt x="85" y="166"/>
                  </a:lnTo>
                  <a:lnTo>
                    <a:pt x="89" y="166"/>
                  </a:lnTo>
                  <a:lnTo>
                    <a:pt x="93" y="168"/>
                  </a:lnTo>
                  <a:lnTo>
                    <a:pt x="99" y="168"/>
                  </a:lnTo>
                  <a:lnTo>
                    <a:pt x="103" y="169"/>
                  </a:lnTo>
                  <a:lnTo>
                    <a:pt x="108" y="169"/>
                  </a:lnTo>
                  <a:lnTo>
                    <a:pt x="113" y="171"/>
                  </a:lnTo>
                  <a:lnTo>
                    <a:pt x="117" y="172"/>
                  </a:lnTo>
                  <a:lnTo>
                    <a:pt x="125" y="174"/>
                  </a:lnTo>
                  <a:lnTo>
                    <a:pt x="129" y="175"/>
                  </a:lnTo>
                  <a:lnTo>
                    <a:pt x="134" y="176"/>
                  </a:lnTo>
                  <a:lnTo>
                    <a:pt x="140" y="178"/>
                  </a:lnTo>
                  <a:lnTo>
                    <a:pt x="146" y="179"/>
                  </a:lnTo>
                  <a:lnTo>
                    <a:pt x="152" y="179"/>
                  </a:lnTo>
                  <a:lnTo>
                    <a:pt x="157" y="181"/>
                  </a:lnTo>
                  <a:lnTo>
                    <a:pt x="163" y="183"/>
                  </a:lnTo>
                  <a:lnTo>
                    <a:pt x="170" y="185"/>
                  </a:lnTo>
                  <a:lnTo>
                    <a:pt x="176" y="186"/>
                  </a:lnTo>
                  <a:lnTo>
                    <a:pt x="181" y="189"/>
                  </a:lnTo>
                  <a:lnTo>
                    <a:pt x="187" y="191"/>
                  </a:lnTo>
                  <a:lnTo>
                    <a:pt x="194" y="193"/>
                  </a:lnTo>
                  <a:lnTo>
                    <a:pt x="200" y="195"/>
                  </a:lnTo>
                  <a:lnTo>
                    <a:pt x="205" y="198"/>
                  </a:lnTo>
                  <a:lnTo>
                    <a:pt x="213" y="201"/>
                  </a:lnTo>
                  <a:lnTo>
                    <a:pt x="218" y="203"/>
                  </a:lnTo>
                  <a:lnTo>
                    <a:pt x="224" y="206"/>
                  </a:lnTo>
                  <a:lnTo>
                    <a:pt x="231" y="209"/>
                  </a:lnTo>
                  <a:lnTo>
                    <a:pt x="237" y="212"/>
                  </a:lnTo>
                  <a:lnTo>
                    <a:pt x="244" y="216"/>
                  </a:lnTo>
                  <a:lnTo>
                    <a:pt x="249" y="219"/>
                  </a:lnTo>
                  <a:lnTo>
                    <a:pt x="257" y="223"/>
                  </a:lnTo>
                  <a:lnTo>
                    <a:pt x="262" y="226"/>
                  </a:lnTo>
                  <a:lnTo>
                    <a:pt x="268" y="230"/>
                  </a:lnTo>
                  <a:lnTo>
                    <a:pt x="274" y="235"/>
                  </a:lnTo>
                  <a:lnTo>
                    <a:pt x="281" y="237"/>
                  </a:lnTo>
                  <a:lnTo>
                    <a:pt x="286" y="243"/>
                  </a:lnTo>
                  <a:lnTo>
                    <a:pt x="292" y="247"/>
                  </a:lnTo>
                  <a:lnTo>
                    <a:pt x="298" y="252"/>
                  </a:lnTo>
                  <a:lnTo>
                    <a:pt x="303" y="256"/>
                  </a:lnTo>
                  <a:lnTo>
                    <a:pt x="309" y="262"/>
                  </a:lnTo>
                  <a:lnTo>
                    <a:pt x="315" y="267"/>
                  </a:lnTo>
                  <a:lnTo>
                    <a:pt x="320" y="272"/>
                  </a:lnTo>
                  <a:lnTo>
                    <a:pt x="326" y="277"/>
                  </a:lnTo>
                  <a:lnTo>
                    <a:pt x="332" y="283"/>
                  </a:lnTo>
                  <a:lnTo>
                    <a:pt x="337" y="290"/>
                  </a:lnTo>
                  <a:lnTo>
                    <a:pt x="342" y="294"/>
                  </a:lnTo>
                  <a:lnTo>
                    <a:pt x="346" y="297"/>
                  </a:lnTo>
                  <a:lnTo>
                    <a:pt x="352" y="301"/>
                  </a:lnTo>
                  <a:lnTo>
                    <a:pt x="356" y="307"/>
                  </a:lnTo>
                  <a:lnTo>
                    <a:pt x="360" y="310"/>
                  </a:lnTo>
                  <a:lnTo>
                    <a:pt x="364" y="316"/>
                  </a:lnTo>
                  <a:lnTo>
                    <a:pt x="369" y="320"/>
                  </a:lnTo>
                  <a:lnTo>
                    <a:pt x="373" y="324"/>
                  </a:lnTo>
                  <a:lnTo>
                    <a:pt x="376" y="328"/>
                  </a:lnTo>
                  <a:lnTo>
                    <a:pt x="379" y="334"/>
                  </a:lnTo>
                  <a:lnTo>
                    <a:pt x="383" y="338"/>
                  </a:lnTo>
                  <a:lnTo>
                    <a:pt x="387" y="343"/>
                  </a:lnTo>
                  <a:lnTo>
                    <a:pt x="390" y="348"/>
                  </a:lnTo>
                  <a:lnTo>
                    <a:pt x="393" y="353"/>
                  </a:lnTo>
                  <a:lnTo>
                    <a:pt x="397" y="357"/>
                  </a:lnTo>
                  <a:lnTo>
                    <a:pt x="400" y="363"/>
                  </a:lnTo>
                  <a:lnTo>
                    <a:pt x="403" y="367"/>
                  </a:lnTo>
                  <a:lnTo>
                    <a:pt x="405" y="372"/>
                  </a:lnTo>
                  <a:lnTo>
                    <a:pt x="408" y="377"/>
                  </a:lnTo>
                  <a:lnTo>
                    <a:pt x="411" y="382"/>
                  </a:lnTo>
                  <a:lnTo>
                    <a:pt x="413" y="387"/>
                  </a:lnTo>
                  <a:lnTo>
                    <a:pt x="415" y="392"/>
                  </a:lnTo>
                  <a:lnTo>
                    <a:pt x="418" y="397"/>
                  </a:lnTo>
                  <a:lnTo>
                    <a:pt x="421" y="402"/>
                  </a:lnTo>
                  <a:lnTo>
                    <a:pt x="424" y="408"/>
                  </a:lnTo>
                  <a:lnTo>
                    <a:pt x="425" y="412"/>
                  </a:lnTo>
                  <a:lnTo>
                    <a:pt x="428" y="418"/>
                  </a:lnTo>
                  <a:lnTo>
                    <a:pt x="430" y="424"/>
                  </a:lnTo>
                  <a:lnTo>
                    <a:pt x="432" y="428"/>
                  </a:lnTo>
                  <a:lnTo>
                    <a:pt x="434" y="434"/>
                  </a:lnTo>
                  <a:lnTo>
                    <a:pt x="437" y="439"/>
                  </a:lnTo>
                  <a:lnTo>
                    <a:pt x="438" y="444"/>
                  </a:lnTo>
                  <a:lnTo>
                    <a:pt x="440" y="449"/>
                  </a:lnTo>
                  <a:lnTo>
                    <a:pt x="441" y="453"/>
                  </a:lnTo>
                  <a:lnTo>
                    <a:pt x="442" y="458"/>
                  </a:lnTo>
                  <a:lnTo>
                    <a:pt x="444" y="463"/>
                  </a:lnTo>
                  <a:lnTo>
                    <a:pt x="445" y="469"/>
                  </a:lnTo>
                  <a:lnTo>
                    <a:pt x="447" y="473"/>
                  </a:lnTo>
                  <a:lnTo>
                    <a:pt x="448" y="479"/>
                  </a:lnTo>
                  <a:lnTo>
                    <a:pt x="449" y="485"/>
                  </a:lnTo>
                  <a:lnTo>
                    <a:pt x="451" y="489"/>
                  </a:lnTo>
                  <a:lnTo>
                    <a:pt x="452" y="493"/>
                  </a:lnTo>
                  <a:lnTo>
                    <a:pt x="452" y="499"/>
                  </a:lnTo>
                  <a:lnTo>
                    <a:pt x="454" y="503"/>
                  </a:lnTo>
                  <a:lnTo>
                    <a:pt x="455" y="509"/>
                  </a:lnTo>
                  <a:lnTo>
                    <a:pt x="457" y="513"/>
                  </a:lnTo>
                  <a:lnTo>
                    <a:pt x="457" y="517"/>
                  </a:lnTo>
                  <a:lnTo>
                    <a:pt x="458" y="523"/>
                  </a:lnTo>
                  <a:lnTo>
                    <a:pt x="458" y="527"/>
                  </a:lnTo>
                  <a:lnTo>
                    <a:pt x="458" y="532"/>
                  </a:lnTo>
                  <a:lnTo>
                    <a:pt x="459" y="536"/>
                  </a:lnTo>
                  <a:lnTo>
                    <a:pt x="459" y="542"/>
                  </a:lnTo>
                  <a:lnTo>
                    <a:pt x="461" y="544"/>
                  </a:lnTo>
                  <a:lnTo>
                    <a:pt x="461" y="550"/>
                  </a:lnTo>
                  <a:lnTo>
                    <a:pt x="462" y="554"/>
                  </a:lnTo>
                  <a:lnTo>
                    <a:pt x="462" y="559"/>
                  </a:lnTo>
                  <a:lnTo>
                    <a:pt x="462" y="563"/>
                  </a:lnTo>
                  <a:lnTo>
                    <a:pt x="464" y="567"/>
                  </a:lnTo>
                  <a:lnTo>
                    <a:pt x="464" y="571"/>
                  </a:lnTo>
                  <a:lnTo>
                    <a:pt x="464" y="576"/>
                  </a:lnTo>
                  <a:lnTo>
                    <a:pt x="464" y="580"/>
                  </a:lnTo>
                  <a:lnTo>
                    <a:pt x="465" y="584"/>
                  </a:lnTo>
                  <a:lnTo>
                    <a:pt x="465" y="588"/>
                  </a:lnTo>
                  <a:lnTo>
                    <a:pt x="466" y="593"/>
                  </a:lnTo>
                  <a:lnTo>
                    <a:pt x="465" y="594"/>
                  </a:lnTo>
                  <a:lnTo>
                    <a:pt x="465" y="598"/>
                  </a:lnTo>
                  <a:lnTo>
                    <a:pt x="465" y="603"/>
                  </a:lnTo>
                  <a:lnTo>
                    <a:pt x="465" y="608"/>
                  </a:lnTo>
                  <a:lnTo>
                    <a:pt x="464" y="614"/>
                  </a:lnTo>
                  <a:lnTo>
                    <a:pt x="462" y="621"/>
                  </a:lnTo>
                  <a:lnTo>
                    <a:pt x="462" y="624"/>
                  </a:lnTo>
                  <a:lnTo>
                    <a:pt x="462" y="628"/>
                  </a:lnTo>
                  <a:lnTo>
                    <a:pt x="461" y="631"/>
                  </a:lnTo>
                  <a:lnTo>
                    <a:pt x="461" y="635"/>
                  </a:lnTo>
                  <a:lnTo>
                    <a:pt x="459" y="640"/>
                  </a:lnTo>
                  <a:lnTo>
                    <a:pt x="459" y="644"/>
                  </a:lnTo>
                  <a:lnTo>
                    <a:pt x="458" y="647"/>
                  </a:lnTo>
                  <a:lnTo>
                    <a:pt x="458" y="652"/>
                  </a:lnTo>
                  <a:lnTo>
                    <a:pt x="457" y="657"/>
                  </a:lnTo>
                  <a:lnTo>
                    <a:pt x="457" y="661"/>
                  </a:lnTo>
                  <a:lnTo>
                    <a:pt x="455" y="665"/>
                  </a:lnTo>
                  <a:lnTo>
                    <a:pt x="455" y="671"/>
                  </a:lnTo>
                  <a:lnTo>
                    <a:pt x="454" y="675"/>
                  </a:lnTo>
                  <a:lnTo>
                    <a:pt x="452" y="681"/>
                  </a:lnTo>
                  <a:lnTo>
                    <a:pt x="451" y="685"/>
                  </a:lnTo>
                  <a:lnTo>
                    <a:pt x="449" y="691"/>
                  </a:lnTo>
                  <a:lnTo>
                    <a:pt x="448" y="695"/>
                  </a:lnTo>
                  <a:lnTo>
                    <a:pt x="447" y="701"/>
                  </a:lnTo>
                  <a:lnTo>
                    <a:pt x="445" y="706"/>
                  </a:lnTo>
                  <a:lnTo>
                    <a:pt x="444" y="712"/>
                  </a:lnTo>
                  <a:lnTo>
                    <a:pt x="442" y="716"/>
                  </a:lnTo>
                  <a:lnTo>
                    <a:pt x="441" y="722"/>
                  </a:lnTo>
                  <a:lnTo>
                    <a:pt x="438" y="728"/>
                  </a:lnTo>
                  <a:lnTo>
                    <a:pt x="437" y="733"/>
                  </a:lnTo>
                  <a:lnTo>
                    <a:pt x="434" y="739"/>
                  </a:lnTo>
                  <a:lnTo>
                    <a:pt x="432" y="745"/>
                  </a:lnTo>
                  <a:lnTo>
                    <a:pt x="430" y="749"/>
                  </a:lnTo>
                  <a:lnTo>
                    <a:pt x="428" y="756"/>
                  </a:lnTo>
                  <a:lnTo>
                    <a:pt x="425" y="762"/>
                  </a:lnTo>
                  <a:lnTo>
                    <a:pt x="422" y="766"/>
                  </a:lnTo>
                  <a:lnTo>
                    <a:pt x="420" y="772"/>
                  </a:lnTo>
                  <a:lnTo>
                    <a:pt x="418" y="777"/>
                  </a:lnTo>
                  <a:lnTo>
                    <a:pt x="415" y="783"/>
                  </a:lnTo>
                  <a:lnTo>
                    <a:pt x="413" y="789"/>
                  </a:lnTo>
                  <a:lnTo>
                    <a:pt x="410" y="795"/>
                  </a:lnTo>
                  <a:lnTo>
                    <a:pt x="407" y="802"/>
                  </a:lnTo>
                  <a:lnTo>
                    <a:pt x="403" y="806"/>
                  </a:lnTo>
                  <a:lnTo>
                    <a:pt x="400" y="812"/>
                  </a:lnTo>
                  <a:lnTo>
                    <a:pt x="396" y="817"/>
                  </a:lnTo>
                  <a:lnTo>
                    <a:pt x="393" y="823"/>
                  </a:lnTo>
                  <a:lnTo>
                    <a:pt x="388" y="829"/>
                  </a:lnTo>
                  <a:lnTo>
                    <a:pt x="384" y="834"/>
                  </a:lnTo>
                  <a:lnTo>
                    <a:pt x="380" y="839"/>
                  </a:lnTo>
                  <a:lnTo>
                    <a:pt x="377" y="846"/>
                  </a:lnTo>
                  <a:lnTo>
                    <a:pt x="373" y="850"/>
                  </a:lnTo>
                  <a:lnTo>
                    <a:pt x="369" y="856"/>
                  </a:lnTo>
                  <a:lnTo>
                    <a:pt x="363" y="861"/>
                  </a:lnTo>
                  <a:lnTo>
                    <a:pt x="359" y="866"/>
                  </a:lnTo>
                  <a:lnTo>
                    <a:pt x="354" y="871"/>
                  </a:lnTo>
                  <a:lnTo>
                    <a:pt x="349" y="877"/>
                  </a:lnTo>
                  <a:lnTo>
                    <a:pt x="344" y="881"/>
                  </a:lnTo>
                  <a:lnTo>
                    <a:pt x="340" y="887"/>
                  </a:lnTo>
                  <a:lnTo>
                    <a:pt x="337" y="887"/>
                  </a:lnTo>
                  <a:lnTo>
                    <a:pt x="335" y="891"/>
                  </a:lnTo>
                  <a:lnTo>
                    <a:pt x="332" y="893"/>
                  </a:lnTo>
                  <a:lnTo>
                    <a:pt x="329" y="897"/>
                  </a:lnTo>
                  <a:lnTo>
                    <a:pt x="325" y="901"/>
                  </a:lnTo>
                  <a:lnTo>
                    <a:pt x="320" y="905"/>
                  </a:lnTo>
                  <a:lnTo>
                    <a:pt x="315" y="908"/>
                  </a:lnTo>
                  <a:lnTo>
                    <a:pt x="309" y="914"/>
                  </a:lnTo>
                  <a:lnTo>
                    <a:pt x="302" y="918"/>
                  </a:lnTo>
                  <a:lnTo>
                    <a:pt x="296" y="924"/>
                  </a:lnTo>
                  <a:lnTo>
                    <a:pt x="292" y="927"/>
                  </a:lnTo>
                  <a:lnTo>
                    <a:pt x="288" y="930"/>
                  </a:lnTo>
                  <a:lnTo>
                    <a:pt x="285" y="932"/>
                  </a:lnTo>
                  <a:lnTo>
                    <a:pt x="281" y="935"/>
                  </a:lnTo>
                  <a:lnTo>
                    <a:pt x="276" y="938"/>
                  </a:lnTo>
                  <a:lnTo>
                    <a:pt x="272" y="941"/>
                  </a:lnTo>
                  <a:lnTo>
                    <a:pt x="268" y="944"/>
                  </a:lnTo>
                  <a:lnTo>
                    <a:pt x="264" y="948"/>
                  </a:lnTo>
                  <a:lnTo>
                    <a:pt x="258" y="949"/>
                  </a:lnTo>
                  <a:lnTo>
                    <a:pt x="254" y="952"/>
                  </a:lnTo>
                  <a:lnTo>
                    <a:pt x="248" y="955"/>
                  </a:lnTo>
                  <a:lnTo>
                    <a:pt x="244" y="958"/>
                  </a:lnTo>
                  <a:lnTo>
                    <a:pt x="238" y="961"/>
                  </a:lnTo>
                  <a:lnTo>
                    <a:pt x="232" y="964"/>
                  </a:lnTo>
                  <a:lnTo>
                    <a:pt x="227" y="966"/>
                  </a:lnTo>
                  <a:lnTo>
                    <a:pt x="221" y="969"/>
                  </a:lnTo>
                  <a:lnTo>
                    <a:pt x="215" y="972"/>
                  </a:lnTo>
                  <a:lnTo>
                    <a:pt x="208" y="975"/>
                  </a:lnTo>
                  <a:lnTo>
                    <a:pt x="203" y="978"/>
                  </a:lnTo>
                  <a:lnTo>
                    <a:pt x="197" y="979"/>
                  </a:lnTo>
                  <a:lnTo>
                    <a:pt x="190" y="982"/>
                  </a:lnTo>
                  <a:lnTo>
                    <a:pt x="183" y="985"/>
                  </a:lnTo>
                  <a:lnTo>
                    <a:pt x="176" y="988"/>
                  </a:lnTo>
                  <a:lnTo>
                    <a:pt x="170" y="991"/>
                  </a:lnTo>
                  <a:lnTo>
                    <a:pt x="161" y="992"/>
                  </a:lnTo>
                  <a:lnTo>
                    <a:pt x="154" y="995"/>
                  </a:lnTo>
                  <a:lnTo>
                    <a:pt x="147" y="996"/>
                  </a:lnTo>
                  <a:lnTo>
                    <a:pt x="140" y="998"/>
                  </a:lnTo>
                  <a:lnTo>
                    <a:pt x="132" y="999"/>
                  </a:lnTo>
                  <a:lnTo>
                    <a:pt x="123" y="1002"/>
                  </a:lnTo>
                  <a:lnTo>
                    <a:pt x="116" y="1003"/>
                  </a:lnTo>
                  <a:lnTo>
                    <a:pt x="108" y="1005"/>
                  </a:lnTo>
                  <a:lnTo>
                    <a:pt x="99" y="1006"/>
                  </a:lnTo>
                  <a:lnTo>
                    <a:pt x="91" y="1008"/>
                  </a:lnTo>
                  <a:lnTo>
                    <a:pt x="82" y="1009"/>
                  </a:lnTo>
                  <a:lnTo>
                    <a:pt x="73" y="1009"/>
                  </a:lnTo>
                  <a:lnTo>
                    <a:pt x="64" y="1011"/>
                  </a:lnTo>
                  <a:lnTo>
                    <a:pt x="55" y="1011"/>
                  </a:lnTo>
                  <a:lnTo>
                    <a:pt x="47" y="1012"/>
                  </a:lnTo>
                  <a:lnTo>
                    <a:pt x="38" y="1012"/>
                  </a:lnTo>
                  <a:lnTo>
                    <a:pt x="38" y="1012"/>
                  </a:lnTo>
                  <a:close/>
                </a:path>
              </a:pathLst>
            </a:custGeom>
            <a:grpFill/>
            <a:ln w="25400" cap="flat" cmpd="sng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xmlns="" id="{2F38B53A-DD1C-4ED8-8951-D596BED2FEB6}"/>
              </a:ext>
            </a:extLst>
          </p:cNvPr>
          <p:cNvGrpSpPr>
            <a:grpSpLocks/>
          </p:cNvGrpSpPr>
          <p:nvPr/>
        </p:nvGrpSpPr>
        <p:grpSpPr bwMode="auto">
          <a:xfrm rot="11700000">
            <a:off x="5786898" y="4369057"/>
            <a:ext cx="2101560" cy="1910132"/>
            <a:chOff x="5236" y="2277"/>
            <a:chExt cx="587" cy="589"/>
          </a:xfrm>
          <a:solidFill>
            <a:schemeClr val="accent2"/>
          </a:solidFill>
        </p:grpSpPr>
        <p:sp>
          <p:nvSpPr>
            <p:cNvPr id="63" name="Freeform 13">
              <a:extLst>
                <a:ext uri="{FF2B5EF4-FFF2-40B4-BE49-F238E27FC236}">
                  <a16:creationId xmlns:a16="http://schemas.microsoft.com/office/drawing/2014/main" xmlns="" id="{6FC1665A-8DDE-4884-96A9-9829A32BCFDD}"/>
                </a:ext>
              </a:extLst>
            </p:cNvPr>
            <p:cNvSpPr>
              <a:spLocks/>
            </p:cNvSpPr>
            <p:nvPr/>
          </p:nvSpPr>
          <p:spPr bwMode="gray">
            <a:xfrm>
              <a:off x="5236" y="2277"/>
              <a:ext cx="310" cy="589"/>
            </a:xfrm>
            <a:custGeom>
              <a:avLst/>
              <a:gdLst/>
              <a:ahLst/>
              <a:cxnLst>
                <a:cxn ang="0">
                  <a:pos x="404" y="105"/>
                </a:cxn>
                <a:cxn ang="0">
                  <a:pos x="114" y="238"/>
                </a:cxn>
                <a:cxn ang="0">
                  <a:pos x="2" y="528"/>
                </a:cxn>
                <a:cxn ang="0">
                  <a:pos x="0" y="562"/>
                </a:cxn>
                <a:cxn ang="0">
                  <a:pos x="0" y="582"/>
                </a:cxn>
                <a:cxn ang="0">
                  <a:pos x="0" y="602"/>
                </a:cxn>
                <a:cxn ang="0">
                  <a:pos x="0" y="622"/>
                </a:cxn>
                <a:cxn ang="0">
                  <a:pos x="3" y="643"/>
                </a:cxn>
                <a:cxn ang="0">
                  <a:pos x="187" y="922"/>
                </a:cxn>
                <a:cxn ang="0">
                  <a:pos x="511" y="1105"/>
                </a:cxn>
                <a:cxn ang="0">
                  <a:pos x="586" y="1013"/>
                </a:cxn>
                <a:cxn ang="0">
                  <a:pos x="568" y="1012"/>
                </a:cxn>
                <a:cxn ang="0">
                  <a:pos x="543" y="1010"/>
                </a:cxn>
                <a:cxn ang="0">
                  <a:pos x="522" y="1007"/>
                </a:cxn>
                <a:cxn ang="0">
                  <a:pos x="497" y="1000"/>
                </a:cxn>
                <a:cxn ang="0">
                  <a:pos x="468" y="994"/>
                </a:cxn>
                <a:cxn ang="0">
                  <a:pos x="437" y="985"/>
                </a:cxn>
                <a:cxn ang="0">
                  <a:pos x="407" y="973"/>
                </a:cxn>
                <a:cxn ang="0">
                  <a:pos x="376" y="958"/>
                </a:cxn>
                <a:cxn ang="0">
                  <a:pos x="346" y="938"/>
                </a:cxn>
                <a:cxn ang="0">
                  <a:pos x="316" y="916"/>
                </a:cxn>
                <a:cxn ang="0">
                  <a:pos x="291" y="889"/>
                </a:cxn>
                <a:cxn ang="0">
                  <a:pos x="274" y="874"/>
                </a:cxn>
                <a:cxn ang="0">
                  <a:pos x="251" y="847"/>
                </a:cxn>
                <a:cxn ang="0">
                  <a:pos x="237" y="827"/>
                </a:cxn>
                <a:cxn ang="0">
                  <a:pos x="223" y="804"/>
                </a:cxn>
                <a:cxn ang="0">
                  <a:pos x="209" y="776"/>
                </a:cxn>
                <a:cxn ang="0">
                  <a:pos x="196" y="746"/>
                </a:cxn>
                <a:cxn ang="0">
                  <a:pos x="183" y="712"/>
                </a:cxn>
                <a:cxn ang="0">
                  <a:pos x="173" y="673"/>
                </a:cxn>
                <a:cxn ang="0">
                  <a:pos x="166" y="631"/>
                </a:cxn>
                <a:cxn ang="0">
                  <a:pos x="163" y="587"/>
                </a:cxn>
                <a:cxn ang="0">
                  <a:pos x="163" y="565"/>
                </a:cxn>
                <a:cxn ang="0">
                  <a:pos x="167" y="537"/>
                </a:cxn>
                <a:cxn ang="0">
                  <a:pos x="170" y="514"/>
                </a:cxn>
                <a:cxn ang="0">
                  <a:pos x="176" y="490"/>
                </a:cxn>
                <a:cxn ang="0">
                  <a:pos x="183" y="463"/>
                </a:cxn>
                <a:cxn ang="0">
                  <a:pos x="192" y="435"/>
                </a:cxn>
                <a:cxn ang="0">
                  <a:pos x="204" y="405"/>
                </a:cxn>
                <a:cxn ang="0">
                  <a:pos x="220" y="376"/>
                </a:cxn>
                <a:cxn ang="0">
                  <a:pos x="237" y="346"/>
                </a:cxn>
                <a:cxn ang="0">
                  <a:pos x="257" y="319"/>
                </a:cxn>
                <a:cxn ang="0">
                  <a:pos x="282" y="294"/>
                </a:cxn>
                <a:cxn ang="0">
                  <a:pos x="299" y="278"/>
                </a:cxn>
                <a:cxn ang="0">
                  <a:pos x="324" y="256"/>
                </a:cxn>
                <a:cxn ang="0">
                  <a:pos x="346" y="238"/>
                </a:cxn>
                <a:cxn ang="0">
                  <a:pos x="368" y="224"/>
                </a:cxn>
                <a:cxn ang="0">
                  <a:pos x="394" y="210"/>
                </a:cxn>
                <a:cxn ang="0">
                  <a:pos x="424" y="196"/>
                </a:cxn>
                <a:cxn ang="0">
                  <a:pos x="458" y="186"/>
                </a:cxn>
                <a:cxn ang="0">
                  <a:pos x="495" y="175"/>
                </a:cxn>
                <a:cxn ang="0">
                  <a:pos x="536" y="167"/>
                </a:cxn>
                <a:cxn ang="0">
                  <a:pos x="582" y="165"/>
                </a:cxn>
              </a:cxnLst>
              <a:rect l="0" t="0" r="r" b="b"/>
              <a:pathLst>
                <a:path w="620" h="1178">
                  <a:moveTo>
                    <a:pt x="593" y="165"/>
                  </a:moveTo>
                  <a:lnTo>
                    <a:pt x="589" y="0"/>
                  </a:lnTo>
                  <a:lnTo>
                    <a:pt x="536" y="1"/>
                  </a:lnTo>
                  <a:lnTo>
                    <a:pt x="515" y="75"/>
                  </a:lnTo>
                  <a:lnTo>
                    <a:pt x="404" y="105"/>
                  </a:lnTo>
                  <a:lnTo>
                    <a:pt x="333" y="57"/>
                  </a:lnTo>
                  <a:lnTo>
                    <a:pt x="253" y="102"/>
                  </a:lnTo>
                  <a:lnTo>
                    <a:pt x="257" y="187"/>
                  </a:lnTo>
                  <a:lnTo>
                    <a:pt x="197" y="251"/>
                  </a:lnTo>
                  <a:lnTo>
                    <a:pt x="114" y="238"/>
                  </a:lnTo>
                  <a:lnTo>
                    <a:pt x="58" y="328"/>
                  </a:lnTo>
                  <a:lnTo>
                    <a:pt x="108" y="398"/>
                  </a:lnTo>
                  <a:lnTo>
                    <a:pt x="75" y="503"/>
                  </a:lnTo>
                  <a:lnTo>
                    <a:pt x="3" y="523"/>
                  </a:lnTo>
                  <a:lnTo>
                    <a:pt x="2" y="528"/>
                  </a:lnTo>
                  <a:lnTo>
                    <a:pt x="2" y="534"/>
                  </a:lnTo>
                  <a:lnTo>
                    <a:pt x="0" y="541"/>
                  </a:lnTo>
                  <a:lnTo>
                    <a:pt x="0" y="548"/>
                  </a:lnTo>
                  <a:lnTo>
                    <a:pt x="0" y="555"/>
                  </a:lnTo>
                  <a:lnTo>
                    <a:pt x="0" y="562"/>
                  </a:lnTo>
                  <a:lnTo>
                    <a:pt x="0" y="567"/>
                  </a:lnTo>
                  <a:lnTo>
                    <a:pt x="0" y="571"/>
                  </a:lnTo>
                  <a:lnTo>
                    <a:pt x="0" y="574"/>
                  </a:lnTo>
                  <a:lnTo>
                    <a:pt x="0" y="578"/>
                  </a:lnTo>
                  <a:lnTo>
                    <a:pt x="0" y="582"/>
                  </a:lnTo>
                  <a:lnTo>
                    <a:pt x="0" y="587"/>
                  </a:lnTo>
                  <a:lnTo>
                    <a:pt x="0" y="589"/>
                  </a:lnTo>
                  <a:lnTo>
                    <a:pt x="0" y="594"/>
                  </a:lnTo>
                  <a:lnTo>
                    <a:pt x="0" y="598"/>
                  </a:lnTo>
                  <a:lnTo>
                    <a:pt x="0" y="602"/>
                  </a:lnTo>
                  <a:lnTo>
                    <a:pt x="0" y="607"/>
                  </a:lnTo>
                  <a:lnTo>
                    <a:pt x="0" y="611"/>
                  </a:lnTo>
                  <a:lnTo>
                    <a:pt x="0" y="615"/>
                  </a:lnTo>
                  <a:lnTo>
                    <a:pt x="0" y="618"/>
                  </a:lnTo>
                  <a:lnTo>
                    <a:pt x="0" y="622"/>
                  </a:lnTo>
                  <a:lnTo>
                    <a:pt x="2" y="626"/>
                  </a:lnTo>
                  <a:lnTo>
                    <a:pt x="2" y="631"/>
                  </a:lnTo>
                  <a:lnTo>
                    <a:pt x="2" y="635"/>
                  </a:lnTo>
                  <a:lnTo>
                    <a:pt x="3" y="639"/>
                  </a:lnTo>
                  <a:lnTo>
                    <a:pt x="3" y="643"/>
                  </a:lnTo>
                  <a:lnTo>
                    <a:pt x="75" y="663"/>
                  </a:lnTo>
                  <a:lnTo>
                    <a:pt x="105" y="774"/>
                  </a:lnTo>
                  <a:lnTo>
                    <a:pt x="57" y="844"/>
                  </a:lnTo>
                  <a:lnTo>
                    <a:pt x="102" y="926"/>
                  </a:lnTo>
                  <a:lnTo>
                    <a:pt x="187" y="922"/>
                  </a:lnTo>
                  <a:lnTo>
                    <a:pt x="251" y="980"/>
                  </a:lnTo>
                  <a:lnTo>
                    <a:pt x="238" y="1066"/>
                  </a:lnTo>
                  <a:lnTo>
                    <a:pt x="329" y="1121"/>
                  </a:lnTo>
                  <a:lnTo>
                    <a:pt x="396" y="1073"/>
                  </a:lnTo>
                  <a:lnTo>
                    <a:pt x="511" y="1105"/>
                  </a:lnTo>
                  <a:lnTo>
                    <a:pt x="524" y="1174"/>
                  </a:lnTo>
                  <a:lnTo>
                    <a:pt x="589" y="1178"/>
                  </a:lnTo>
                  <a:lnTo>
                    <a:pt x="620" y="1110"/>
                  </a:lnTo>
                  <a:lnTo>
                    <a:pt x="587" y="1013"/>
                  </a:lnTo>
                  <a:lnTo>
                    <a:pt x="586" y="1013"/>
                  </a:lnTo>
                  <a:lnTo>
                    <a:pt x="585" y="1013"/>
                  </a:lnTo>
                  <a:lnTo>
                    <a:pt x="582" y="1013"/>
                  </a:lnTo>
                  <a:lnTo>
                    <a:pt x="579" y="1013"/>
                  </a:lnTo>
                  <a:lnTo>
                    <a:pt x="573" y="1012"/>
                  </a:lnTo>
                  <a:lnTo>
                    <a:pt x="568" y="1012"/>
                  </a:lnTo>
                  <a:lnTo>
                    <a:pt x="562" y="1012"/>
                  </a:lnTo>
                  <a:lnTo>
                    <a:pt x="556" y="1012"/>
                  </a:lnTo>
                  <a:lnTo>
                    <a:pt x="552" y="1010"/>
                  </a:lnTo>
                  <a:lnTo>
                    <a:pt x="548" y="1010"/>
                  </a:lnTo>
                  <a:lnTo>
                    <a:pt x="543" y="1010"/>
                  </a:lnTo>
                  <a:lnTo>
                    <a:pt x="539" y="1009"/>
                  </a:lnTo>
                  <a:lnTo>
                    <a:pt x="535" y="1009"/>
                  </a:lnTo>
                  <a:lnTo>
                    <a:pt x="531" y="1007"/>
                  </a:lnTo>
                  <a:lnTo>
                    <a:pt x="526" y="1007"/>
                  </a:lnTo>
                  <a:lnTo>
                    <a:pt x="522" y="1007"/>
                  </a:lnTo>
                  <a:lnTo>
                    <a:pt x="517" y="1006"/>
                  </a:lnTo>
                  <a:lnTo>
                    <a:pt x="512" y="1004"/>
                  </a:lnTo>
                  <a:lnTo>
                    <a:pt x="507" y="1003"/>
                  </a:lnTo>
                  <a:lnTo>
                    <a:pt x="502" y="1002"/>
                  </a:lnTo>
                  <a:lnTo>
                    <a:pt x="497" y="1000"/>
                  </a:lnTo>
                  <a:lnTo>
                    <a:pt x="491" y="1000"/>
                  </a:lnTo>
                  <a:lnTo>
                    <a:pt x="485" y="999"/>
                  </a:lnTo>
                  <a:lnTo>
                    <a:pt x="480" y="997"/>
                  </a:lnTo>
                  <a:lnTo>
                    <a:pt x="474" y="996"/>
                  </a:lnTo>
                  <a:lnTo>
                    <a:pt x="468" y="994"/>
                  </a:lnTo>
                  <a:lnTo>
                    <a:pt x="463" y="993"/>
                  </a:lnTo>
                  <a:lnTo>
                    <a:pt x="455" y="992"/>
                  </a:lnTo>
                  <a:lnTo>
                    <a:pt x="450" y="989"/>
                  </a:lnTo>
                  <a:lnTo>
                    <a:pt x="444" y="987"/>
                  </a:lnTo>
                  <a:lnTo>
                    <a:pt x="437" y="985"/>
                  </a:lnTo>
                  <a:lnTo>
                    <a:pt x="433" y="983"/>
                  </a:lnTo>
                  <a:lnTo>
                    <a:pt x="426" y="980"/>
                  </a:lnTo>
                  <a:lnTo>
                    <a:pt x="420" y="977"/>
                  </a:lnTo>
                  <a:lnTo>
                    <a:pt x="413" y="975"/>
                  </a:lnTo>
                  <a:lnTo>
                    <a:pt x="407" y="973"/>
                  </a:lnTo>
                  <a:lnTo>
                    <a:pt x="402" y="969"/>
                  </a:lnTo>
                  <a:lnTo>
                    <a:pt x="396" y="966"/>
                  </a:lnTo>
                  <a:lnTo>
                    <a:pt x="389" y="965"/>
                  </a:lnTo>
                  <a:lnTo>
                    <a:pt x="383" y="962"/>
                  </a:lnTo>
                  <a:lnTo>
                    <a:pt x="376" y="958"/>
                  </a:lnTo>
                  <a:lnTo>
                    <a:pt x="370" y="953"/>
                  </a:lnTo>
                  <a:lnTo>
                    <a:pt x="365" y="950"/>
                  </a:lnTo>
                  <a:lnTo>
                    <a:pt x="358" y="946"/>
                  </a:lnTo>
                  <a:lnTo>
                    <a:pt x="352" y="942"/>
                  </a:lnTo>
                  <a:lnTo>
                    <a:pt x="346" y="938"/>
                  </a:lnTo>
                  <a:lnTo>
                    <a:pt x="339" y="935"/>
                  </a:lnTo>
                  <a:lnTo>
                    <a:pt x="335" y="931"/>
                  </a:lnTo>
                  <a:lnTo>
                    <a:pt x="328" y="925"/>
                  </a:lnTo>
                  <a:lnTo>
                    <a:pt x="322" y="921"/>
                  </a:lnTo>
                  <a:lnTo>
                    <a:pt x="316" y="916"/>
                  </a:lnTo>
                  <a:lnTo>
                    <a:pt x="311" y="911"/>
                  </a:lnTo>
                  <a:lnTo>
                    <a:pt x="305" y="906"/>
                  </a:lnTo>
                  <a:lnTo>
                    <a:pt x="301" y="901"/>
                  </a:lnTo>
                  <a:lnTo>
                    <a:pt x="295" y="895"/>
                  </a:lnTo>
                  <a:lnTo>
                    <a:pt x="291" y="889"/>
                  </a:lnTo>
                  <a:lnTo>
                    <a:pt x="288" y="888"/>
                  </a:lnTo>
                  <a:lnTo>
                    <a:pt x="284" y="884"/>
                  </a:lnTo>
                  <a:lnTo>
                    <a:pt x="281" y="881"/>
                  </a:lnTo>
                  <a:lnTo>
                    <a:pt x="278" y="878"/>
                  </a:lnTo>
                  <a:lnTo>
                    <a:pt x="274" y="874"/>
                  </a:lnTo>
                  <a:lnTo>
                    <a:pt x="271" y="871"/>
                  </a:lnTo>
                  <a:lnTo>
                    <a:pt x="265" y="865"/>
                  </a:lnTo>
                  <a:lnTo>
                    <a:pt x="261" y="859"/>
                  </a:lnTo>
                  <a:lnTo>
                    <a:pt x="255" y="852"/>
                  </a:lnTo>
                  <a:lnTo>
                    <a:pt x="251" y="847"/>
                  </a:lnTo>
                  <a:lnTo>
                    <a:pt x="248" y="842"/>
                  </a:lnTo>
                  <a:lnTo>
                    <a:pt x="246" y="838"/>
                  </a:lnTo>
                  <a:lnTo>
                    <a:pt x="243" y="835"/>
                  </a:lnTo>
                  <a:lnTo>
                    <a:pt x="240" y="831"/>
                  </a:lnTo>
                  <a:lnTo>
                    <a:pt x="237" y="827"/>
                  </a:lnTo>
                  <a:lnTo>
                    <a:pt x="234" y="823"/>
                  </a:lnTo>
                  <a:lnTo>
                    <a:pt x="231" y="818"/>
                  </a:lnTo>
                  <a:lnTo>
                    <a:pt x="229" y="814"/>
                  </a:lnTo>
                  <a:lnTo>
                    <a:pt x="226" y="808"/>
                  </a:lnTo>
                  <a:lnTo>
                    <a:pt x="223" y="804"/>
                  </a:lnTo>
                  <a:lnTo>
                    <a:pt x="220" y="798"/>
                  </a:lnTo>
                  <a:lnTo>
                    <a:pt x="217" y="793"/>
                  </a:lnTo>
                  <a:lnTo>
                    <a:pt x="213" y="788"/>
                  </a:lnTo>
                  <a:lnTo>
                    <a:pt x="211" y="783"/>
                  </a:lnTo>
                  <a:lnTo>
                    <a:pt x="209" y="776"/>
                  </a:lnTo>
                  <a:lnTo>
                    <a:pt x="206" y="771"/>
                  </a:lnTo>
                  <a:lnTo>
                    <a:pt x="203" y="764"/>
                  </a:lnTo>
                  <a:lnTo>
                    <a:pt x="200" y="759"/>
                  </a:lnTo>
                  <a:lnTo>
                    <a:pt x="197" y="751"/>
                  </a:lnTo>
                  <a:lnTo>
                    <a:pt x="196" y="746"/>
                  </a:lnTo>
                  <a:lnTo>
                    <a:pt x="193" y="739"/>
                  </a:lnTo>
                  <a:lnTo>
                    <a:pt x="190" y="733"/>
                  </a:lnTo>
                  <a:lnTo>
                    <a:pt x="187" y="726"/>
                  </a:lnTo>
                  <a:lnTo>
                    <a:pt x="186" y="719"/>
                  </a:lnTo>
                  <a:lnTo>
                    <a:pt x="183" y="712"/>
                  </a:lnTo>
                  <a:lnTo>
                    <a:pt x="182" y="705"/>
                  </a:lnTo>
                  <a:lnTo>
                    <a:pt x="179" y="697"/>
                  </a:lnTo>
                  <a:lnTo>
                    <a:pt x="177" y="689"/>
                  </a:lnTo>
                  <a:lnTo>
                    <a:pt x="175" y="682"/>
                  </a:lnTo>
                  <a:lnTo>
                    <a:pt x="173" y="673"/>
                  </a:lnTo>
                  <a:lnTo>
                    <a:pt x="172" y="665"/>
                  </a:lnTo>
                  <a:lnTo>
                    <a:pt x="170" y="658"/>
                  </a:lnTo>
                  <a:lnTo>
                    <a:pt x="169" y="649"/>
                  </a:lnTo>
                  <a:lnTo>
                    <a:pt x="167" y="641"/>
                  </a:lnTo>
                  <a:lnTo>
                    <a:pt x="166" y="631"/>
                  </a:lnTo>
                  <a:lnTo>
                    <a:pt x="166" y="624"/>
                  </a:lnTo>
                  <a:lnTo>
                    <a:pt x="165" y="614"/>
                  </a:lnTo>
                  <a:lnTo>
                    <a:pt x="163" y="605"/>
                  </a:lnTo>
                  <a:lnTo>
                    <a:pt x="163" y="595"/>
                  </a:lnTo>
                  <a:lnTo>
                    <a:pt x="163" y="587"/>
                  </a:lnTo>
                  <a:lnTo>
                    <a:pt x="163" y="584"/>
                  </a:lnTo>
                  <a:lnTo>
                    <a:pt x="163" y="581"/>
                  </a:lnTo>
                  <a:lnTo>
                    <a:pt x="163" y="575"/>
                  </a:lnTo>
                  <a:lnTo>
                    <a:pt x="163" y="572"/>
                  </a:lnTo>
                  <a:lnTo>
                    <a:pt x="163" y="565"/>
                  </a:lnTo>
                  <a:lnTo>
                    <a:pt x="165" y="560"/>
                  </a:lnTo>
                  <a:lnTo>
                    <a:pt x="165" y="553"/>
                  </a:lnTo>
                  <a:lnTo>
                    <a:pt x="166" y="545"/>
                  </a:lnTo>
                  <a:lnTo>
                    <a:pt x="166" y="541"/>
                  </a:lnTo>
                  <a:lnTo>
                    <a:pt x="167" y="537"/>
                  </a:lnTo>
                  <a:lnTo>
                    <a:pt x="167" y="533"/>
                  </a:lnTo>
                  <a:lnTo>
                    <a:pt x="169" y="528"/>
                  </a:lnTo>
                  <a:lnTo>
                    <a:pt x="169" y="524"/>
                  </a:lnTo>
                  <a:lnTo>
                    <a:pt x="170" y="518"/>
                  </a:lnTo>
                  <a:lnTo>
                    <a:pt x="170" y="514"/>
                  </a:lnTo>
                  <a:lnTo>
                    <a:pt x="172" y="510"/>
                  </a:lnTo>
                  <a:lnTo>
                    <a:pt x="172" y="504"/>
                  </a:lnTo>
                  <a:lnTo>
                    <a:pt x="173" y="500"/>
                  </a:lnTo>
                  <a:lnTo>
                    <a:pt x="175" y="494"/>
                  </a:lnTo>
                  <a:lnTo>
                    <a:pt x="176" y="490"/>
                  </a:lnTo>
                  <a:lnTo>
                    <a:pt x="177" y="484"/>
                  </a:lnTo>
                  <a:lnTo>
                    <a:pt x="179" y="479"/>
                  </a:lnTo>
                  <a:lnTo>
                    <a:pt x="180" y="473"/>
                  </a:lnTo>
                  <a:lnTo>
                    <a:pt x="182" y="469"/>
                  </a:lnTo>
                  <a:lnTo>
                    <a:pt x="183" y="463"/>
                  </a:lnTo>
                  <a:lnTo>
                    <a:pt x="185" y="457"/>
                  </a:lnTo>
                  <a:lnTo>
                    <a:pt x="186" y="452"/>
                  </a:lnTo>
                  <a:lnTo>
                    <a:pt x="187" y="446"/>
                  </a:lnTo>
                  <a:lnTo>
                    <a:pt x="190" y="440"/>
                  </a:lnTo>
                  <a:lnTo>
                    <a:pt x="192" y="435"/>
                  </a:lnTo>
                  <a:lnTo>
                    <a:pt x="194" y="429"/>
                  </a:lnTo>
                  <a:lnTo>
                    <a:pt x="197" y="423"/>
                  </a:lnTo>
                  <a:lnTo>
                    <a:pt x="199" y="418"/>
                  </a:lnTo>
                  <a:lnTo>
                    <a:pt x="202" y="412"/>
                  </a:lnTo>
                  <a:lnTo>
                    <a:pt x="204" y="405"/>
                  </a:lnTo>
                  <a:lnTo>
                    <a:pt x="207" y="399"/>
                  </a:lnTo>
                  <a:lnTo>
                    <a:pt x="210" y="393"/>
                  </a:lnTo>
                  <a:lnTo>
                    <a:pt x="213" y="388"/>
                  </a:lnTo>
                  <a:lnTo>
                    <a:pt x="216" y="382"/>
                  </a:lnTo>
                  <a:lnTo>
                    <a:pt x="220" y="376"/>
                  </a:lnTo>
                  <a:lnTo>
                    <a:pt x="223" y="371"/>
                  </a:lnTo>
                  <a:lnTo>
                    <a:pt x="226" y="365"/>
                  </a:lnTo>
                  <a:lnTo>
                    <a:pt x="229" y="358"/>
                  </a:lnTo>
                  <a:lnTo>
                    <a:pt x="233" y="354"/>
                  </a:lnTo>
                  <a:lnTo>
                    <a:pt x="237" y="346"/>
                  </a:lnTo>
                  <a:lnTo>
                    <a:pt x="240" y="341"/>
                  </a:lnTo>
                  <a:lnTo>
                    <a:pt x="244" y="337"/>
                  </a:lnTo>
                  <a:lnTo>
                    <a:pt x="250" y="331"/>
                  </a:lnTo>
                  <a:lnTo>
                    <a:pt x="254" y="325"/>
                  </a:lnTo>
                  <a:lnTo>
                    <a:pt x="257" y="319"/>
                  </a:lnTo>
                  <a:lnTo>
                    <a:pt x="263" y="314"/>
                  </a:lnTo>
                  <a:lnTo>
                    <a:pt x="268" y="310"/>
                  </a:lnTo>
                  <a:lnTo>
                    <a:pt x="272" y="304"/>
                  </a:lnTo>
                  <a:lnTo>
                    <a:pt x="278" y="298"/>
                  </a:lnTo>
                  <a:lnTo>
                    <a:pt x="282" y="294"/>
                  </a:lnTo>
                  <a:lnTo>
                    <a:pt x="290" y="290"/>
                  </a:lnTo>
                  <a:lnTo>
                    <a:pt x="290" y="287"/>
                  </a:lnTo>
                  <a:lnTo>
                    <a:pt x="294" y="284"/>
                  </a:lnTo>
                  <a:lnTo>
                    <a:pt x="295" y="281"/>
                  </a:lnTo>
                  <a:lnTo>
                    <a:pt x="299" y="278"/>
                  </a:lnTo>
                  <a:lnTo>
                    <a:pt x="302" y="274"/>
                  </a:lnTo>
                  <a:lnTo>
                    <a:pt x="308" y="270"/>
                  </a:lnTo>
                  <a:lnTo>
                    <a:pt x="311" y="265"/>
                  </a:lnTo>
                  <a:lnTo>
                    <a:pt x="318" y="260"/>
                  </a:lnTo>
                  <a:lnTo>
                    <a:pt x="324" y="256"/>
                  </a:lnTo>
                  <a:lnTo>
                    <a:pt x="331" y="251"/>
                  </a:lnTo>
                  <a:lnTo>
                    <a:pt x="333" y="247"/>
                  </a:lnTo>
                  <a:lnTo>
                    <a:pt x="338" y="244"/>
                  </a:lnTo>
                  <a:lnTo>
                    <a:pt x="341" y="241"/>
                  </a:lnTo>
                  <a:lnTo>
                    <a:pt x="346" y="238"/>
                  </a:lnTo>
                  <a:lnTo>
                    <a:pt x="351" y="236"/>
                  </a:lnTo>
                  <a:lnTo>
                    <a:pt x="353" y="234"/>
                  </a:lnTo>
                  <a:lnTo>
                    <a:pt x="359" y="230"/>
                  </a:lnTo>
                  <a:lnTo>
                    <a:pt x="365" y="229"/>
                  </a:lnTo>
                  <a:lnTo>
                    <a:pt x="368" y="224"/>
                  </a:lnTo>
                  <a:lnTo>
                    <a:pt x="373" y="223"/>
                  </a:lnTo>
                  <a:lnTo>
                    <a:pt x="377" y="219"/>
                  </a:lnTo>
                  <a:lnTo>
                    <a:pt x="383" y="216"/>
                  </a:lnTo>
                  <a:lnTo>
                    <a:pt x="389" y="213"/>
                  </a:lnTo>
                  <a:lnTo>
                    <a:pt x="394" y="210"/>
                  </a:lnTo>
                  <a:lnTo>
                    <a:pt x="400" y="207"/>
                  </a:lnTo>
                  <a:lnTo>
                    <a:pt x="406" y="206"/>
                  </a:lnTo>
                  <a:lnTo>
                    <a:pt x="412" y="202"/>
                  </a:lnTo>
                  <a:lnTo>
                    <a:pt x="417" y="199"/>
                  </a:lnTo>
                  <a:lnTo>
                    <a:pt x="424" y="196"/>
                  </a:lnTo>
                  <a:lnTo>
                    <a:pt x="430" y="194"/>
                  </a:lnTo>
                  <a:lnTo>
                    <a:pt x="437" y="192"/>
                  </a:lnTo>
                  <a:lnTo>
                    <a:pt x="444" y="190"/>
                  </a:lnTo>
                  <a:lnTo>
                    <a:pt x="451" y="187"/>
                  </a:lnTo>
                  <a:lnTo>
                    <a:pt x="458" y="186"/>
                  </a:lnTo>
                  <a:lnTo>
                    <a:pt x="465" y="183"/>
                  </a:lnTo>
                  <a:lnTo>
                    <a:pt x="473" y="180"/>
                  </a:lnTo>
                  <a:lnTo>
                    <a:pt x="480" y="179"/>
                  </a:lnTo>
                  <a:lnTo>
                    <a:pt x="488" y="177"/>
                  </a:lnTo>
                  <a:lnTo>
                    <a:pt x="495" y="175"/>
                  </a:lnTo>
                  <a:lnTo>
                    <a:pt x="504" y="173"/>
                  </a:lnTo>
                  <a:lnTo>
                    <a:pt x="511" y="172"/>
                  </a:lnTo>
                  <a:lnTo>
                    <a:pt x="521" y="170"/>
                  </a:lnTo>
                  <a:lnTo>
                    <a:pt x="528" y="169"/>
                  </a:lnTo>
                  <a:lnTo>
                    <a:pt x="536" y="167"/>
                  </a:lnTo>
                  <a:lnTo>
                    <a:pt x="545" y="166"/>
                  </a:lnTo>
                  <a:lnTo>
                    <a:pt x="555" y="166"/>
                  </a:lnTo>
                  <a:lnTo>
                    <a:pt x="563" y="165"/>
                  </a:lnTo>
                  <a:lnTo>
                    <a:pt x="573" y="165"/>
                  </a:lnTo>
                  <a:lnTo>
                    <a:pt x="582" y="165"/>
                  </a:lnTo>
                  <a:lnTo>
                    <a:pt x="593" y="165"/>
                  </a:lnTo>
                  <a:lnTo>
                    <a:pt x="593" y="165"/>
                  </a:lnTo>
                  <a:close/>
                </a:path>
              </a:pathLst>
            </a:custGeom>
            <a:grpFill/>
            <a:ln w="25400" cap="flat" cmpd="sng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Freeform 14">
              <a:extLst>
                <a:ext uri="{FF2B5EF4-FFF2-40B4-BE49-F238E27FC236}">
                  <a16:creationId xmlns:a16="http://schemas.microsoft.com/office/drawing/2014/main" xmlns="" id="{E5A293AD-5DBF-43CD-B08C-203D1CEC4AC9}"/>
                </a:ext>
              </a:extLst>
            </p:cNvPr>
            <p:cNvSpPr>
              <a:spLocks/>
            </p:cNvSpPr>
            <p:nvPr/>
          </p:nvSpPr>
          <p:spPr bwMode="gray">
            <a:xfrm>
              <a:off x="5510" y="2278"/>
              <a:ext cx="313" cy="588"/>
            </a:xfrm>
            <a:custGeom>
              <a:avLst/>
              <a:gdLst/>
              <a:ahLst/>
              <a:cxnLst>
                <a:cxn ang="0">
                  <a:pos x="224" y="1072"/>
                </a:cxn>
                <a:cxn ang="0">
                  <a:pos x="513" y="938"/>
                </a:cxn>
                <a:cxn ang="0">
                  <a:pos x="625" y="650"/>
                </a:cxn>
                <a:cxn ang="0">
                  <a:pos x="625" y="630"/>
                </a:cxn>
                <a:cxn ang="0">
                  <a:pos x="625" y="613"/>
                </a:cxn>
                <a:cxn ang="0">
                  <a:pos x="625" y="586"/>
                </a:cxn>
                <a:cxn ang="0">
                  <a:pos x="625" y="569"/>
                </a:cxn>
                <a:cxn ang="0">
                  <a:pos x="625" y="536"/>
                </a:cxn>
                <a:cxn ang="0">
                  <a:pos x="441" y="256"/>
                </a:cxn>
                <a:cxn ang="0">
                  <a:pos x="116" y="74"/>
                </a:cxn>
                <a:cxn ang="0">
                  <a:pos x="41" y="164"/>
                </a:cxn>
                <a:cxn ang="0">
                  <a:pos x="62" y="164"/>
                </a:cxn>
                <a:cxn ang="0">
                  <a:pos x="85" y="166"/>
                </a:cxn>
                <a:cxn ang="0">
                  <a:pos x="108" y="169"/>
                </a:cxn>
                <a:cxn ang="0">
                  <a:pos x="134" y="176"/>
                </a:cxn>
                <a:cxn ang="0">
                  <a:pos x="163" y="183"/>
                </a:cxn>
                <a:cxn ang="0">
                  <a:pos x="194" y="193"/>
                </a:cxn>
                <a:cxn ang="0">
                  <a:pos x="224" y="206"/>
                </a:cxn>
                <a:cxn ang="0">
                  <a:pos x="257" y="223"/>
                </a:cxn>
                <a:cxn ang="0">
                  <a:pos x="286" y="243"/>
                </a:cxn>
                <a:cxn ang="0">
                  <a:pos x="315" y="267"/>
                </a:cxn>
                <a:cxn ang="0">
                  <a:pos x="342" y="294"/>
                </a:cxn>
                <a:cxn ang="0">
                  <a:pos x="364" y="316"/>
                </a:cxn>
                <a:cxn ang="0">
                  <a:pos x="383" y="338"/>
                </a:cxn>
                <a:cxn ang="0">
                  <a:pos x="400" y="363"/>
                </a:cxn>
                <a:cxn ang="0">
                  <a:pos x="413" y="387"/>
                </a:cxn>
                <a:cxn ang="0">
                  <a:pos x="425" y="412"/>
                </a:cxn>
                <a:cxn ang="0">
                  <a:pos x="437" y="439"/>
                </a:cxn>
                <a:cxn ang="0">
                  <a:pos x="444" y="463"/>
                </a:cxn>
                <a:cxn ang="0">
                  <a:pos x="451" y="489"/>
                </a:cxn>
                <a:cxn ang="0">
                  <a:pos x="457" y="513"/>
                </a:cxn>
                <a:cxn ang="0">
                  <a:pos x="459" y="536"/>
                </a:cxn>
                <a:cxn ang="0">
                  <a:pos x="462" y="559"/>
                </a:cxn>
                <a:cxn ang="0">
                  <a:pos x="464" y="580"/>
                </a:cxn>
                <a:cxn ang="0">
                  <a:pos x="465" y="598"/>
                </a:cxn>
                <a:cxn ang="0">
                  <a:pos x="462" y="624"/>
                </a:cxn>
                <a:cxn ang="0">
                  <a:pos x="459" y="644"/>
                </a:cxn>
                <a:cxn ang="0">
                  <a:pos x="455" y="665"/>
                </a:cxn>
                <a:cxn ang="0">
                  <a:pos x="449" y="691"/>
                </a:cxn>
                <a:cxn ang="0">
                  <a:pos x="442" y="716"/>
                </a:cxn>
                <a:cxn ang="0">
                  <a:pos x="432" y="745"/>
                </a:cxn>
                <a:cxn ang="0">
                  <a:pos x="420" y="772"/>
                </a:cxn>
                <a:cxn ang="0">
                  <a:pos x="407" y="802"/>
                </a:cxn>
                <a:cxn ang="0">
                  <a:pos x="388" y="829"/>
                </a:cxn>
                <a:cxn ang="0">
                  <a:pos x="369" y="856"/>
                </a:cxn>
                <a:cxn ang="0">
                  <a:pos x="344" y="881"/>
                </a:cxn>
                <a:cxn ang="0">
                  <a:pos x="329" y="897"/>
                </a:cxn>
                <a:cxn ang="0">
                  <a:pos x="302" y="918"/>
                </a:cxn>
                <a:cxn ang="0">
                  <a:pos x="281" y="935"/>
                </a:cxn>
                <a:cxn ang="0">
                  <a:pos x="258" y="949"/>
                </a:cxn>
                <a:cxn ang="0">
                  <a:pos x="232" y="964"/>
                </a:cxn>
                <a:cxn ang="0">
                  <a:pos x="203" y="978"/>
                </a:cxn>
                <a:cxn ang="0">
                  <a:pos x="170" y="991"/>
                </a:cxn>
                <a:cxn ang="0">
                  <a:pos x="132" y="999"/>
                </a:cxn>
                <a:cxn ang="0">
                  <a:pos x="91" y="1008"/>
                </a:cxn>
                <a:cxn ang="0">
                  <a:pos x="47" y="1012"/>
                </a:cxn>
              </a:cxnLst>
              <a:rect l="0" t="0" r="r" b="b"/>
              <a:pathLst>
                <a:path w="625" h="1177">
                  <a:moveTo>
                    <a:pt x="38" y="1012"/>
                  </a:moveTo>
                  <a:lnTo>
                    <a:pt x="41" y="1177"/>
                  </a:lnTo>
                  <a:lnTo>
                    <a:pt x="93" y="1175"/>
                  </a:lnTo>
                  <a:lnTo>
                    <a:pt x="115" y="1103"/>
                  </a:lnTo>
                  <a:lnTo>
                    <a:pt x="224" y="1072"/>
                  </a:lnTo>
                  <a:lnTo>
                    <a:pt x="296" y="1121"/>
                  </a:lnTo>
                  <a:lnTo>
                    <a:pt x="376" y="1073"/>
                  </a:lnTo>
                  <a:lnTo>
                    <a:pt x="373" y="989"/>
                  </a:lnTo>
                  <a:lnTo>
                    <a:pt x="432" y="927"/>
                  </a:lnTo>
                  <a:lnTo>
                    <a:pt x="513" y="938"/>
                  </a:lnTo>
                  <a:lnTo>
                    <a:pt x="570" y="849"/>
                  </a:lnTo>
                  <a:lnTo>
                    <a:pt x="522" y="779"/>
                  </a:lnTo>
                  <a:lnTo>
                    <a:pt x="554" y="665"/>
                  </a:lnTo>
                  <a:lnTo>
                    <a:pt x="625" y="654"/>
                  </a:lnTo>
                  <a:lnTo>
                    <a:pt x="625" y="650"/>
                  </a:lnTo>
                  <a:lnTo>
                    <a:pt x="625" y="645"/>
                  </a:lnTo>
                  <a:lnTo>
                    <a:pt x="625" y="642"/>
                  </a:lnTo>
                  <a:lnTo>
                    <a:pt x="625" y="638"/>
                  </a:lnTo>
                  <a:lnTo>
                    <a:pt x="625" y="634"/>
                  </a:lnTo>
                  <a:lnTo>
                    <a:pt x="625" y="630"/>
                  </a:lnTo>
                  <a:lnTo>
                    <a:pt x="625" y="627"/>
                  </a:lnTo>
                  <a:lnTo>
                    <a:pt x="625" y="624"/>
                  </a:lnTo>
                  <a:lnTo>
                    <a:pt x="625" y="620"/>
                  </a:lnTo>
                  <a:lnTo>
                    <a:pt x="625" y="615"/>
                  </a:lnTo>
                  <a:lnTo>
                    <a:pt x="625" y="613"/>
                  </a:lnTo>
                  <a:lnTo>
                    <a:pt x="625" y="608"/>
                  </a:lnTo>
                  <a:lnTo>
                    <a:pt x="625" y="601"/>
                  </a:lnTo>
                  <a:lnTo>
                    <a:pt x="625" y="594"/>
                  </a:lnTo>
                  <a:lnTo>
                    <a:pt x="625" y="590"/>
                  </a:lnTo>
                  <a:lnTo>
                    <a:pt x="625" y="586"/>
                  </a:lnTo>
                  <a:lnTo>
                    <a:pt x="625" y="583"/>
                  </a:lnTo>
                  <a:lnTo>
                    <a:pt x="625" y="580"/>
                  </a:lnTo>
                  <a:lnTo>
                    <a:pt x="625" y="576"/>
                  </a:lnTo>
                  <a:lnTo>
                    <a:pt x="625" y="571"/>
                  </a:lnTo>
                  <a:lnTo>
                    <a:pt x="625" y="569"/>
                  </a:lnTo>
                  <a:lnTo>
                    <a:pt x="625" y="564"/>
                  </a:lnTo>
                  <a:lnTo>
                    <a:pt x="625" y="557"/>
                  </a:lnTo>
                  <a:lnTo>
                    <a:pt x="625" y="550"/>
                  </a:lnTo>
                  <a:lnTo>
                    <a:pt x="625" y="543"/>
                  </a:lnTo>
                  <a:lnTo>
                    <a:pt x="625" y="536"/>
                  </a:lnTo>
                  <a:lnTo>
                    <a:pt x="553" y="515"/>
                  </a:lnTo>
                  <a:lnTo>
                    <a:pt x="522" y="405"/>
                  </a:lnTo>
                  <a:lnTo>
                    <a:pt x="571" y="333"/>
                  </a:lnTo>
                  <a:lnTo>
                    <a:pt x="525" y="252"/>
                  </a:lnTo>
                  <a:lnTo>
                    <a:pt x="441" y="256"/>
                  </a:lnTo>
                  <a:lnTo>
                    <a:pt x="379" y="196"/>
                  </a:lnTo>
                  <a:lnTo>
                    <a:pt x="388" y="114"/>
                  </a:lnTo>
                  <a:lnTo>
                    <a:pt x="299" y="57"/>
                  </a:lnTo>
                  <a:lnTo>
                    <a:pt x="231" y="107"/>
                  </a:lnTo>
                  <a:lnTo>
                    <a:pt x="116" y="74"/>
                  </a:lnTo>
                  <a:lnTo>
                    <a:pt x="105" y="3"/>
                  </a:lnTo>
                  <a:lnTo>
                    <a:pt x="37" y="0"/>
                  </a:lnTo>
                  <a:lnTo>
                    <a:pt x="0" y="75"/>
                  </a:lnTo>
                  <a:lnTo>
                    <a:pt x="39" y="164"/>
                  </a:lnTo>
                  <a:lnTo>
                    <a:pt x="41" y="164"/>
                  </a:lnTo>
                  <a:lnTo>
                    <a:pt x="44" y="164"/>
                  </a:lnTo>
                  <a:lnTo>
                    <a:pt x="47" y="164"/>
                  </a:lnTo>
                  <a:lnTo>
                    <a:pt x="51" y="164"/>
                  </a:lnTo>
                  <a:lnTo>
                    <a:pt x="56" y="164"/>
                  </a:lnTo>
                  <a:lnTo>
                    <a:pt x="62" y="164"/>
                  </a:lnTo>
                  <a:lnTo>
                    <a:pt x="69" y="165"/>
                  </a:lnTo>
                  <a:lnTo>
                    <a:pt x="73" y="165"/>
                  </a:lnTo>
                  <a:lnTo>
                    <a:pt x="76" y="165"/>
                  </a:lnTo>
                  <a:lnTo>
                    <a:pt x="81" y="165"/>
                  </a:lnTo>
                  <a:lnTo>
                    <a:pt x="85" y="166"/>
                  </a:lnTo>
                  <a:lnTo>
                    <a:pt x="89" y="166"/>
                  </a:lnTo>
                  <a:lnTo>
                    <a:pt x="93" y="168"/>
                  </a:lnTo>
                  <a:lnTo>
                    <a:pt x="99" y="168"/>
                  </a:lnTo>
                  <a:lnTo>
                    <a:pt x="103" y="169"/>
                  </a:lnTo>
                  <a:lnTo>
                    <a:pt x="108" y="169"/>
                  </a:lnTo>
                  <a:lnTo>
                    <a:pt x="113" y="171"/>
                  </a:lnTo>
                  <a:lnTo>
                    <a:pt x="117" y="172"/>
                  </a:lnTo>
                  <a:lnTo>
                    <a:pt x="125" y="174"/>
                  </a:lnTo>
                  <a:lnTo>
                    <a:pt x="129" y="175"/>
                  </a:lnTo>
                  <a:lnTo>
                    <a:pt x="134" y="176"/>
                  </a:lnTo>
                  <a:lnTo>
                    <a:pt x="140" y="178"/>
                  </a:lnTo>
                  <a:lnTo>
                    <a:pt x="146" y="179"/>
                  </a:lnTo>
                  <a:lnTo>
                    <a:pt x="152" y="179"/>
                  </a:lnTo>
                  <a:lnTo>
                    <a:pt x="157" y="181"/>
                  </a:lnTo>
                  <a:lnTo>
                    <a:pt x="163" y="183"/>
                  </a:lnTo>
                  <a:lnTo>
                    <a:pt x="170" y="185"/>
                  </a:lnTo>
                  <a:lnTo>
                    <a:pt x="176" y="186"/>
                  </a:lnTo>
                  <a:lnTo>
                    <a:pt x="181" y="189"/>
                  </a:lnTo>
                  <a:lnTo>
                    <a:pt x="187" y="191"/>
                  </a:lnTo>
                  <a:lnTo>
                    <a:pt x="194" y="193"/>
                  </a:lnTo>
                  <a:lnTo>
                    <a:pt x="200" y="195"/>
                  </a:lnTo>
                  <a:lnTo>
                    <a:pt x="205" y="198"/>
                  </a:lnTo>
                  <a:lnTo>
                    <a:pt x="213" y="201"/>
                  </a:lnTo>
                  <a:lnTo>
                    <a:pt x="218" y="203"/>
                  </a:lnTo>
                  <a:lnTo>
                    <a:pt x="224" y="206"/>
                  </a:lnTo>
                  <a:lnTo>
                    <a:pt x="231" y="209"/>
                  </a:lnTo>
                  <a:lnTo>
                    <a:pt x="237" y="212"/>
                  </a:lnTo>
                  <a:lnTo>
                    <a:pt x="244" y="216"/>
                  </a:lnTo>
                  <a:lnTo>
                    <a:pt x="249" y="219"/>
                  </a:lnTo>
                  <a:lnTo>
                    <a:pt x="257" y="223"/>
                  </a:lnTo>
                  <a:lnTo>
                    <a:pt x="262" y="226"/>
                  </a:lnTo>
                  <a:lnTo>
                    <a:pt x="268" y="230"/>
                  </a:lnTo>
                  <a:lnTo>
                    <a:pt x="274" y="235"/>
                  </a:lnTo>
                  <a:lnTo>
                    <a:pt x="281" y="237"/>
                  </a:lnTo>
                  <a:lnTo>
                    <a:pt x="286" y="243"/>
                  </a:lnTo>
                  <a:lnTo>
                    <a:pt x="292" y="247"/>
                  </a:lnTo>
                  <a:lnTo>
                    <a:pt x="298" y="252"/>
                  </a:lnTo>
                  <a:lnTo>
                    <a:pt x="303" y="256"/>
                  </a:lnTo>
                  <a:lnTo>
                    <a:pt x="309" y="262"/>
                  </a:lnTo>
                  <a:lnTo>
                    <a:pt x="315" y="267"/>
                  </a:lnTo>
                  <a:lnTo>
                    <a:pt x="320" y="272"/>
                  </a:lnTo>
                  <a:lnTo>
                    <a:pt x="326" y="277"/>
                  </a:lnTo>
                  <a:lnTo>
                    <a:pt x="332" y="283"/>
                  </a:lnTo>
                  <a:lnTo>
                    <a:pt x="337" y="290"/>
                  </a:lnTo>
                  <a:lnTo>
                    <a:pt x="342" y="294"/>
                  </a:lnTo>
                  <a:lnTo>
                    <a:pt x="346" y="297"/>
                  </a:lnTo>
                  <a:lnTo>
                    <a:pt x="352" y="301"/>
                  </a:lnTo>
                  <a:lnTo>
                    <a:pt x="356" y="307"/>
                  </a:lnTo>
                  <a:lnTo>
                    <a:pt x="360" y="310"/>
                  </a:lnTo>
                  <a:lnTo>
                    <a:pt x="364" y="316"/>
                  </a:lnTo>
                  <a:lnTo>
                    <a:pt x="369" y="320"/>
                  </a:lnTo>
                  <a:lnTo>
                    <a:pt x="373" y="324"/>
                  </a:lnTo>
                  <a:lnTo>
                    <a:pt x="376" y="328"/>
                  </a:lnTo>
                  <a:lnTo>
                    <a:pt x="379" y="334"/>
                  </a:lnTo>
                  <a:lnTo>
                    <a:pt x="383" y="338"/>
                  </a:lnTo>
                  <a:lnTo>
                    <a:pt x="387" y="343"/>
                  </a:lnTo>
                  <a:lnTo>
                    <a:pt x="390" y="348"/>
                  </a:lnTo>
                  <a:lnTo>
                    <a:pt x="393" y="353"/>
                  </a:lnTo>
                  <a:lnTo>
                    <a:pt x="397" y="357"/>
                  </a:lnTo>
                  <a:lnTo>
                    <a:pt x="400" y="363"/>
                  </a:lnTo>
                  <a:lnTo>
                    <a:pt x="403" y="367"/>
                  </a:lnTo>
                  <a:lnTo>
                    <a:pt x="405" y="372"/>
                  </a:lnTo>
                  <a:lnTo>
                    <a:pt x="408" y="377"/>
                  </a:lnTo>
                  <a:lnTo>
                    <a:pt x="411" y="382"/>
                  </a:lnTo>
                  <a:lnTo>
                    <a:pt x="413" y="387"/>
                  </a:lnTo>
                  <a:lnTo>
                    <a:pt x="415" y="392"/>
                  </a:lnTo>
                  <a:lnTo>
                    <a:pt x="418" y="397"/>
                  </a:lnTo>
                  <a:lnTo>
                    <a:pt x="421" y="402"/>
                  </a:lnTo>
                  <a:lnTo>
                    <a:pt x="424" y="408"/>
                  </a:lnTo>
                  <a:lnTo>
                    <a:pt x="425" y="412"/>
                  </a:lnTo>
                  <a:lnTo>
                    <a:pt x="428" y="418"/>
                  </a:lnTo>
                  <a:lnTo>
                    <a:pt x="430" y="424"/>
                  </a:lnTo>
                  <a:lnTo>
                    <a:pt x="432" y="428"/>
                  </a:lnTo>
                  <a:lnTo>
                    <a:pt x="434" y="434"/>
                  </a:lnTo>
                  <a:lnTo>
                    <a:pt x="437" y="439"/>
                  </a:lnTo>
                  <a:lnTo>
                    <a:pt x="438" y="444"/>
                  </a:lnTo>
                  <a:lnTo>
                    <a:pt x="440" y="449"/>
                  </a:lnTo>
                  <a:lnTo>
                    <a:pt x="441" y="453"/>
                  </a:lnTo>
                  <a:lnTo>
                    <a:pt x="442" y="458"/>
                  </a:lnTo>
                  <a:lnTo>
                    <a:pt x="444" y="463"/>
                  </a:lnTo>
                  <a:lnTo>
                    <a:pt x="445" y="469"/>
                  </a:lnTo>
                  <a:lnTo>
                    <a:pt x="447" y="473"/>
                  </a:lnTo>
                  <a:lnTo>
                    <a:pt x="448" y="479"/>
                  </a:lnTo>
                  <a:lnTo>
                    <a:pt x="449" y="485"/>
                  </a:lnTo>
                  <a:lnTo>
                    <a:pt x="451" y="489"/>
                  </a:lnTo>
                  <a:lnTo>
                    <a:pt x="452" y="493"/>
                  </a:lnTo>
                  <a:lnTo>
                    <a:pt x="452" y="499"/>
                  </a:lnTo>
                  <a:lnTo>
                    <a:pt x="454" y="503"/>
                  </a:lnTo>
                  <a:lnTo>
                    <a:pt x="455" y="509"/>
                  </a:lnTo>
                  <a:lnTo>
                    <a:pt x="457" y="513"/>
                  </a:lnTo>
                  <a:lnTo>
                    <a:pt x="457" y="517"/>
                  </a:lnTo>
                  <a:lnTo>
                    <a:pt x="458" y="523"/>
                  </a:lnTo>
                  <a:lnTo>
                    <a:pt x="458" y="527"/>
                  </a:lnTo>
                  <a:lnTo>
                    <a:pt x="458" y="532"/>
                  </a:lnTo>
                  <a:lnTo>
                    <a:pt x="459" y="536"/>
                  </a:lnTo>
                  <a:lnTo>
                    <a:pt x="459" y="542"/>
                  </a:lnTo>
                  <a:lnTo>
                    <a:pt x="461" y="544"/>
                  </a:lnTo>
                  <a:lnTo>
                    <a:pt x="461" y="550"/>
                  </a:lnTo>
                  <a:lnTo>
                    <a:pt x="462" y="554"/>
                  </a:lnTo>
                  <a:lnTo>
                    <a:pt x="462" y="559"/>
                  </a:lnTo>
                  <a:lnTo>
                    <a:pt x="462" y="563"/>
                  </a:lnTo>
                  <a:lnTo>
                    <a:pt x="464" y="567"/>
                  </a:lnTo>
                  <a:lnTo>
                    <a:pt x="464" y="571"/>
                  </a:lnTo>
                  <a:lnTo>
                    <a:pt x="464" y="576"/>
                  </a:lnTo>
                  <a:lnTo>
                    <a:pt x="464" y="580"/>
                  </a:lnTo>
                  <a:lnTo>
                    <a:pt x="465" y="584"/>
                  </a:lnTo>
                  <a:lnTo>
                    <a:pt x="465" y="588"/>
                  </a:lnTo>
                  <a:lnTo>
                    <a:pt x="466" y="593"/>
                  </a:lnTo>
                  <a:lnTo>
                    <a:pt x="465" y="594"/>
                  </a:lnTo>
                  <a:lnTo>
                    <a:pt x="465" y="598"/>
                  </a:lnTo>
                  <a:lnTo>
                    <a:pt x="465" y="603"/>
                  </a:lnTo>
                  <a:lnTo>
                    <a:pt x="465" y="608"/>
                  </a:lnTo>
                  <a:lnTo>
                    <a:pt x="464" y="614"/>
                  </a:lnTo>
                  <a:lnTo>
                    <a:pt x="462" y="621"/>
                  </a:lnTo>
                  <a:lnTo>
                    <a:pt x="462" y="624"/>
                  </a:lnTo>
                  <a:lnTo>
                    <a:pt x="462" y="628"/>
                  </a:lnTo>
                  <a:lnTo>
                    <a:pt x="461" y="631"/>
                  </a:lnTo>
                  <a:lnTo>
                    <a:pt x="461" y="635"/>
                  </a:lnTo>
                  <a:lnTo>
                    <a:pt x="459" y="640"/>
                  </a:lnTo>
                  <a:lnTo>
                    <a:pt x="459" y="644"/>
                  </a:lnTo>
                  <a:lnTo>
                    <a:pt x="458" y="647"/>
                  </a:lnTo>
                  <a:lnTo>
                    <a:pt x="458" y="652"/>
                  </a:lnTo>
                  <a:lnTo>
                    <a:pt x="457" y="657"/>
                  </a:lnTo>
                  <a:lnTo>
                    <a:pt x="457" y="661"/>
                  </a:lnTo>
                  <a:lnTo>
                    <a:pt x="455" y="665"/>
                  </a:lnTo>
                  <a:lnTo>
                    <a:pt x="455" y="671"/>
                  </a:lnTo>
                  <a:lnTo>
                    <a:pt x="454" y="675"/>
                  </a:lnTo>
                  <a:lnTo>
                    <a:pt x="452" y="681"/>
                  </a:lnTo>
                  <a:lnTo>
                    <a:pt x="451" y="685"/>
                  </a:lnTo>
                  <a:lnTo>
                    <a:pt x="449" y="691"/>
                  </a:lnTo>
                  <a:lnTo>
                    <a:pt x="448" y="695"/>
                  </a:lnTo>
                  <a:lnTo>
                    <a:pt x="447" y="701"/>
                  </a:lnTo>
                  <a:lnTo>
                    <a:pt x="445" y="706"/>
                  </a:lnTo>
                  <a:lnTo>
                    <a:pt x="444" y="712"/>
                  </a:lnTo>
                  <a:lnTo>
                    <a:pt x="442" y="716"/>
                  </a:lnTo>
                  <a:lnTo>
                    <a:pt x="441" y="722"/>
                  </a:lnTo>
                  <a:lnTo>
                    <a:pt x="438" y="728"/>
                  </a:lnTo>
                  <a:lnTo>
                    <a:pt x="437" y="733"/>
                  </a:lnTo>
                  <a:lnTo>
                    <a:pt x="434" y="739"/>
                  </a:lnTo>
                  <a:lnTo>
                    <a:pt x="432" y="745"/>
                  </a:lnTo>
                  <a:lnTo>
                    <a:pt x="430" y="749"/>
                  </a:lnTo>
                  <a:lnTo>
                    <a:pt x="428" y="756"/>
                  </a:lnTo>
                  <a:lnTo>
                    <a:pt x="425" y="762"/>
                  </a:lnTo>
                  <a:lnTo>
                    <a:pt x="422" y="766"/>
                  </a:lnTo>
                  <a:lnTo>
                    <a:pt x="420" y="772"/>
                  </a:lnTo>
                  <a:lnTo>
                    <a:pt x="418" y="777"/>
                  </a:lnTo>
                  <a:lnTo>
                    <a:pt x="415" y="783"/>
                  </a:lnTo>
                  <a:lnTo>
                    <a:pt x="413" y="789"/>
                  </a:lnTo>
                  <a:lnTo>
                    <a:pt x="410" y="795"/>
                  </a:lnTo>
                  <a:lnTo>
                    <a:pt x="407" y="802"/>
                  </a:lnTo>
                  <a:lnTo>
                    <a:pt x="403" y="806"/>
                  </a:lnTo>
                  <a:lnTo>
                    <a:pt x="400" y="812"/>
                  </a:lnTo>
                  <a:lnTo>
                    <a:pt x="396" y="817"/>
                  </a:lnTo>
                  <a:lnTo>
                    <a:pt x="393" y="823"/>
                  </a:lnTo>
                  <a:lnTo>
                    <a:pt x="388" y="829"/>
                  </a:lnTo>
                  <a:lnTo>
                    <a:pt x="384" y="834"/>
                  </a:lnTo>
                  <a:lnTo>
                    <a:pt x="380" y="839"/>
                  </a:lnTo>
                  <a:lnTo>
                    <a:pt x="377" y="846"/>
                  </a:lnTo>
                  <a:lnTo>
                    <a:pt x="373" y="850"/>
                  </a:lnTo>
                  <a:lnTo>
                    <a:pt x="369" y="856"/>
                  </a:lnTo>
                  <a:lnTo>
                    <a:pt x="363" y="861"/>
                  </a:lnTo>
                  <a:lnTo>
                    <a:pt x="359" y="866"/>
                  </a:lnTo>
                  <a:lnTo>
                    <a:pt x="354" y="871"/>
                  </a:lnTo>
                  <a:lnTo>
                    <a:pt x="349" y="877"/>
                  </a:lnTo>
                  <a:lnTo>
                    <a:pt x="344" y="881"/>
                  </a:lnTo>
                  <a:lnTo>
                    <a:pt x="340" y="887"/>
                  </a:lnTo>
                  <a:lnTo>
                    <a:pt x="337" y="887"/>
                  </a:lnTo>
                  <a:lnTo>
                    <a:pt x="335" y="891"/>
                  </a:lnTo>
                  <a:lnTo>
                    <a:pt x="332" y="893"/>
                  </a:lnTo>
                  <a:lnTo>
                    <a:pt x="329" y="897"/>
                  </a:lnTo>
                  <a:lnTo>
                    <a:pt x="325" y="901"/>
                  </a:lnTo>
                  <a:lnTo>
                    <a:pt x="320" y="905"/>
                  </a:lnTo>
                  <a:lnTo>
                    <a:pt x="315" y="908"/>
                  </a:lnTo>
                  <a:lnTo>
                    <a:pt x="309" y="914"/>
                  </a:lnTo>
                  <a:lnTo>
                    <a:pt x="302" y="918"/>
                  </a:lnTo>
                  <a:lnTo>
                    <a:pt x="296" y="924"/>
                  </a:lnTo>
                  <a:lnTo>
                    <a:pt x="292" y="927"/>
                  </a:lnTo>
                  <a:lnTo>
                    <a:pt x="288" y="930"/>
                  </a:lnTo>
                  <a:lnTo>
                    <a:pt x="285" y="932"/>
                  </a:lnTo>
                  <a:lnTo>
                    <a:pt x="281" y="935"/>
                  </a:lnTo>
                  <a:lnTo>
                    <a:pt x="276" y="938"/>
                  </a:lnTo>
                  <a:lnTo>
                    <a:pt x="272" y="941"/>
                  </a:lnTo>
                  <a:lnTo>
                    <a:pt x="268" y="944"/>
                  </a:lnTo>
                  <a:lnTo>
                    <a:pt x="264" y="948"/>
                  </a:lnTo>
                  <a:lnTo>
                    <a:pt x="258" y="949"/>
                  </a:lnTo>
                  <a:lnTo>
                    <a:pt x="254" y="952"/>
                  </a:lnTo>
                  <a:lnTo>
                    <a:pt x="248" y="955"/>
                  </a:lnTo>
                  <a:lnTo>
                    <a:pt x="244" y="958"/>
                  </a:lnTo>
                  <a:lnTo>
                    <a:pt x="238" y="961"/>
                  </a:lnTo>
                  <a:lnTo>
                    <a:pt x="232" y="964"/>
                  </a:lnTo>
                  <a:lnTo>
                    <a:pt x="227" y="966"/>
                  </a:lnTo>
                  <a:lnTo>
                    <a:pt x="221" y="969"/>
                  </a:lnTo>
                  <a:lnTo>
                    <a:pt x="215" y="972"/>
                  </a:lnTo>
                  <a:lnTo>
                    <a:pt x="208" y="975"/>
                  </a:lnTo>
                  <a:lnTo>
                    <a:pt x="203" y="978"/>
                  </a:lnTo>
                  <a:lnTo>
                    <a:pt x="197" y="979"/>
                  </a:lnTo>
                  <a:lnTo>
                    <a:pt x="190" y="982"/>
                  </a:lnTo>
                  <a:lnTo>
                    <a:pt x="183" y="985"/>
                  </a:lnTo>
                  <a:lnTo>
                    <a:pt x="176" y="988"/>
                  </a:lnTo>
                  <a:lnTo>
                    <a:pt x="170" y="991"/>
                  </a:lnTo>
                  <a:lnTo>
                    <a:pt x="161" y="992"/>
                  </a:lnTo>
                  <a:lnTo>
                    <a:pt x="154" y="995"/>
                  </a:lnTo>
                  <a:lnTo>
                    <a:pt x="147" y="996"/>
                  </a:lnTo>
                  <a:lnTo>
                    <a:pt x="140" y="998"/>
                  </a:lnTo>
                  <a:lnTo>
                    <a:pt x="132" y="999"/>
                  </a:lnTo>
                  <a:lnTo>
                    <a:pt x="123" y="1002"/>
                  </a:lnTo>
                  <a:lnTo>
                    <a:pt x="116" y="1003"/>
                  </a:lnTo>
                  <a:lnTo>
                    <a:pt x="108" y="1005"/>
                  </a:lnTo>
                  <a:lnTo>
                    <a:pt x="99" y="1006"/>
                  </a:lnTo>
                  <a:lnTo>
                    <a:pt x="91" y="1008"/>
                  </a:lnTo>
                  <a:lnTo>
                    <a:pt x="82" y="1009"/>
                  </a:lnTo>
                  <a:lnTo>
                    <a:pt x="73" y="1009"/>
                  </a:lnTo>
                  <a:lnTo>
                    <a:pt x="64" y="1011"/>
                  </a:lnTo>
                  <a:lnTo>
                    <a:pt x="55" y="1011"/>
                  </a:lnTo>
                  <a:lnTo>
                    <a:pt x="47" y="1012"/>
                  </a:lnTo>
                  <a:lnTo>
                    <a:pt x="38" y="1012"/>
                  </a:lnTo>
                  <a:lnTo>
                    <a:pt x="38" y="1012"/>
                  </a:lnTo>
                  <a:close/>
                </a:path>
              </a:pathLst>
            </a:custGeom>
            <a:grpFill/>
            <a:ln w="25400" cap="flat" cmpd="sng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5" name="矩形 64">
            <a:extLst>
              <a:ext uri="{FF2B5EF4-FFF2-40B4-BE49-F238E27FC236}">
                <a16:creationId xmlns:a16="http://schemas.microsoft.com/office/drawing/2014/main" xmlns="" id="{798788AB-7657-4C48-BAE1-A5978E067436}"/>
              </a:ext>
            </a:extLst>
          </p:cNvPr>
          <p:cNvSpPr/>
          <p:nvPr/>
        </p:nvSpPr>
        <p:spPr>
          <a:xfrm>
            <a:off x="406437" y="4845297"/>
            <a:ext cx="1991023" cy="704796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 defTabSz="1659301">
              <a:lnSpc>
                <a:spcPct val="90000"/>
              </a:lnSpc>
              <a:spcAft>
                <a:spcPts val="0"/>
              </a:spcAft>
            </a:pPr>
            <a:r>
              <a:rPr lang="zh-TW" altLang="en-US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未保存</a:t>
            </a: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登記</a:t>
            </a:r>
            <a:endParaRPr lang="en-US" altLang="zh-TW" sz="2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1659301">
              <a:lnSpc>
                <a:spcPct val="90000"/>
              </a:lnSpc>
              <a:spcAft>
                <a:spcPts val="0"/>
              </a:spcAft>
            </a:pP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建物承租戶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xmlns="" id="{19CF246D-5854-4DF7-8CFB-BB66ACE5F87A}"/>
              </a:ext>
            </a:extLst>
          </p:cNvPr>
          <p:cNvSpPr/>
          <p:nvPr/>
        </p:nvSpPr>
        <p:spPr>
          <a:xfrm>
            <a:off x="614226" y="5440919"/>
            <a:ext cx="1567781" cy="372398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 defTabSz="1659301">
              <a:lnSpc>
                <a:spcPct val="90000"/>
              </a:lnSpc>
              <a:spcAft>
                <a:spcPts val="0"/>
              </a:spcAft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萬戶</a:t>
            </a:r>
          </a:p>
        </p:txBody>
      </p:sp>
      <p:grpSp>
        <p:nvGrpSpPr>
          <p:cNvPr id="13" name="群組 66"/>
          <p:cNvGrpSpPr/>
          <p:nvPr/>
        </p:nvGrpSpPr>
        <p:grpSpPr>
          <a:xfrm>
            <a:off x="2380367" y="5455039"/>
            <a:ext cx="819072" cy="614384"/>
            <a:chOff x="1149110" y="771854"/>
            <a:chExt cx="614384" cy="614384"/>
          </a:xfrm>
          <a:solidFill>
            <a:schemeClr val="accent2">
              <a:lumMod val="75000"/>
            </a:schemeClr>
          </a:solidFill>
        </p:grpSpPr>
        <p:sp>
          <p:nvSpPr>
            <p:cNvPr id="68" name="加號 67"/>
            <p:cNvSpPr/>
            <p:nvPr/>
          </p:nvSpPr>
          <p:spPr>
            <a:xfrm>
              <a:off x="1149110" y="771854"/>
              <a:ext cx="614384" cy="614384"/>
            </a:xfrm>
            <a:prstGeom prst="mathPlus">
              <a:avLst/>
            </a:prstGeom>
            <a:grpFill/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9" name="加號 4"/>
            <p:cNvSpPr txBox="1"/>
            <p:nvPr/>
          </p:nvSpPr>
          <p:spPr>
            <a:xfrm>
              <a:off x="1230547" y="1006794"/>
              <a:ext cx="451510" cy="1445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185215">
                <a:lnSpc>
                  <a:spcPct val="90000"/>
                </a:lnSpc>
                <a:spcAft>
                  <a:spcPct val="35000"/>
                </a:spcAft>
              </a:pPr>
              <a:endParaRPr lang="zh-TW" altLang="en-US" sz="2700" dirty="0">
                <a:solidFill>
                  <a:srgbClr val="94B6D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4" name="群組 69"/>
          <p:cNvGrpSpPr/>
          <p:nvPr/>
        </p:nvGrpSpPr>
        <p:grpSpPr>
          <a:xfrm>
            <a:off x="5059807" y="5493480"/>
            <a:ext cx="819072" cy="614384"/>
            <a:chOff x="1149110" y="771854"/>
            <a:chExt cx="614384" cy="614384"/>
          </a:xfrm>
          <a:solidFill>
            <a:schemeClr val="accent2">
              <a:lumMod val="75000"/>
            </a:schemeClr>
          </a:solidFill>
        </p:grpSpPr>
        <p:sp>
          <p:nvSpPr>
            <p:cNvPr id="71" name="加號 70"/>
            <p:cNvSpPr/>
            <p:nvPr/>
          </p:nvSpPr>
          <p:spPr>
            <a:xfrm>
              <a:off x="1149110" y="771854"/>
              <a:ext cx="614384" cy="614384"/>
            </a:xfrm>
            <a:prstGeom prst="mathPlus">
              <a:avLst/>
            </a:prstGeom>
            <a:grpFill/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2" name="加號 4"/>
            <p:cNvSpPr txBox="1"/>
            <p:nvPr/>
          </p:nvSpPr>
          <p:spPr>
            <a:xfrm>
              <a:off x="1230547" y="1006794"/>
              <a:ext cx="451510" cy="1445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185215">
                <a:lnSpc>
                  <a:spcPct val="90000"/>
                </a:lnSpc>
                <a:spcAft>
                  <a:spcPct val="35000"/>
                </a:spcAft>
              </a:pPr>
              <a:endParaRPr lang="zh-TW" altLang="en-US" sz="2700" dirty="0">
                <a:solidFill>
                  <a:srgbClr val="94B6D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5" name="群組 1"/>
          <p:cNvGrpSpPr/>
          <p:nvPr/>
        </p:nvGrpSpPr>
        <p:grpSpPr>
          <a:xfrm>
            <a:off x="7846247" y="3960917"/>
            <a:ext cx="704750" cy="286585"/>
            <a:chOff x="5848315" y="5371688"/>
            <a:chExt cx="478031" cy="358837"/>
          </a:xfrm>
        </p:grpSpPr>
        <p:sp>
          <p:nvSpPr>
            <p:cNvPr id="73" name="矩形 72"/>
            <p:cNvSpPr/>
            <p:nvPr/>
          </p:nvSpPr>
          <p:spPr>
            <a:xfrm>
              <a:off x="5848315" y="5371688"/>
              <a:ext cx="478031" cy="14450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5848315" y="5586021"/>
              <a:ext cx="478031" cy="14450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Group 9">
            <a:extLst>
              <a:ext uri="{FF2B5EF4-FFF2-40B4-BE49-F238E27FC236}">
                <a16:creationId xmlns:a16="http://schemas.microsoft.com/office/drawing/2014/main" xmlns="" id="{64A8CCF4-460F-4B3B-9493-C6C9E431E671}"/>
              </a:ext>
            </a:extLst>
          </p:cNvPr>
          <p:cNvGrpSpPr>
            <a:grpSpLocks/>
          </p:cNvGrpSpPr>
          <p:nvPr/>
        </p:nvGrpSpPr>
        <p:grpSpPr bwMode="auto">
          <a:xfrm rot="11700000">
            <a:off x="275814" y="4130935"/>
            <a:ext cx="2233845" cy="2221800"/>
            <a:chOff x="5464" y="2227"/>
            <a:chExt cx="587" cy="589"/>
          </a:xfrm>
          <a:solidFill>
            <a:schemeClr val="accent1">
              <a:lumMod val="75000"/>
            </a:schemeClr>
          </a:solidFill>
        </p:grpSpPr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xmlns="" id="{D7B17FEF-943F-4491-BD11-F3DB189D897F}"/>
                </a:ext>
              </a:extLst>
            </p:cNvPr>
            <p:cNvSpPr>
              <a:spLocks/>
            </p:cNvSpPr>
            <p:nvPr/>
          </p:nvSpPr>
          <p:spPr bwMode="gray">
            <a:xfrm>
              <a:off x="5464" y="2227"/>
              <a:ext cx="310" cy="589"/>
            </a:xfrm>
            <a:custGeom>
              <a:avLst/>
              <a:gdLst/>
              <a:ahLst/>
              <a:cxnLst>
                <a:cxn ang="0">
                  <a:pos x="404" y="105"/>
                </a:cxn>
                <a:cxn ang="0">
                  <a:pos x="114" y="238"/>
                </a:cxn>
                <a:cxn ang="0">
                  <a:pos x="2" y="528"/>
                </a:cxn>
                <a:cxn ang="0">
                  <a:pos x="0" y="562"/>
                </a:cxn>
                <a:cxn ang="0">
                  <a:pos x="0" y="582"/>
                </a:cxn>
                <a:cxn ang="0">
                  <a:pos x="0" y="602"/>
                </a:cxn>
                <a:cxn ang="0">
                  <a:pos x="0" y="622"/>
                </a:cxn>
                <a:cxn ang="0">
                  <a:pos x="3" y="643"/>
                </a:cxn>
                <a:cxn ang="0">
                  <a:pos x="187" y="922"/>
                </a:cxn>
                <a:cxn ang="0">
                  <a:pos x="511" y="1105"/>
                </a:cxn>
                <a:cxn ang="0">
                  <a:pos x="586" y="1013"/>
                </a:cxn>
                <a:cxn ang="0">
                  <a:pos x="568" y="1012"/>
                </a:cxn>
                <a:cxn ang="0">
                  <a:pos x="543" y="1010"/>
                </a:cxn>
                <a:cxn ang="0">
                  <a:pos x="522" y="1007"/>
                </a:cxn>
                <a:cxn ang="0">
                  <a:pos x="497" y="1000"/>
                </a:cxn>
                <a:cxn ang="0">
                  <a:pos x="468" y="994"/>
                </a:cxn>
                <a:cxn ang="0">
                  <a:pos x="437" y="985"/>
                </a:cxn>
                <a:cxn ang="0">
                  <a:pos x="407" y="973"/>
                </a:cxn>
                <a:cxn ang="0">
                  <a:pos x="376" y="958"/>
                </a:cxn>
                <a:cxn ang="0">
                  <a:pos x="346" y="938"/>
                </a:cxn>
                <a:cxn ang="0">
                  <a:pos x="316" y="916"/>
                </a:cxn>
                <a:cxn ang="0">
                  <a:pos x="291" y="889"/>
                </a:cxn>
                <a:cxn ang="0">
                  <a:pos x="274" y="874"/>
                </a:cxn>
                <a:cxn ang="0">
                  <a:pos x="251" y="847"/>
                </a:cxn>
                <a:cxn ang="0">
                  <a:pos x="237" y="827"/>
                </a:cxn>
                <a:cxn ang="0">
                  <a:pos x="223" y="804"/>
                </a:cxn>
                <a:cxn ang="0">
                  <a:pos x="209" y="776"/>
                </a:cxn>
                <a:cxn ang="0">
                  <a:pos x="196" y="746"/>
                </a:cxn>
                <a:cxn ang="0">
                  <a:pos x="183" y="712"/>
                </a:cxn>
                <a:cxn ang="0">
                  <a:pos x="173" y="673"/>
                </a:cxn>
                <a:cxn ang="0">
                  <a:pos x="166" y="631"/>
                </a:cxn>
                <a:cxn ang="0">
                  <a:pos x="163" y="587"/>
                </a:cxn>
                <a:cxn ang="0">
                  <a:pos x="163" y="565"/>
                </a:cxn>
                <a:cxn ang="0">
                  <a:pos x="167" y="537"/>
                </a:cxn>
                <a:cxn ang="0">
                  <a:pos x="170" y="514"/>
                </a:cxn>
                <a:cxn ang="0">
                  <a:pos x="176" y="490"/>
                </a:cxn>
                <a:cxn ang="0">
                  <a:pos x="183" y="463"/>
                </a:cxn>
                <a:cxn ang="0">
                  <a:pos x="192" y="435"/>
                </a:cxn>
                <a:cxn ang="0">
                  <a:pos x="204" y="405"/>
                </a:cxn>
                <a:cxn ang="0">
                  <a:pos x="220" y="376"/>
                </a:cxn>
                <a:cxn ang="0">
                  <a:pos x="237" y="346"/>
                </a:cxn>
                <a:cxn ang="0">
                  <a:pos x="257" y="319"/>
                </a:cxn>
                <a:cxn ang="0">
                  <a:pos x="282" y="294"/>
                </a:cxn>
                <a:cxn ang="0">
                  <a:pos x="299" y="278"/>
                </a:cxn>
                <a:cxn ang="0">
                  <a:pos x="324" y="256"/>
                </a:cxn>
                <a:cxn ang="0">
                  <a:pos x="346" y="238"/>
                </a:cxn>
                <a:cxn ang="0">
                  <a:pos x="368" y="224"/>
                </a:cxn>
                <a:cxn ang="0">
                  <a:pos x="394" y="210"/>
                </a:cxn>
                <a:cxn ang="0">
                  <a:pos x="424" y="196"/>
                </a:cxn>
                <a:cxn ang="0">
                  <a:pos x="458" y="186"/>
                </a:cxn>
                <a:cxn ang="0">
                  <a:pos x="495" y="175"/>
                </a:cxn>
                <a:cxn ang="0">
                  <a:pos x="536" y="167"/>
                </a:cxn>
                <a:cxn ang="0">
                  <a:pos x="582" y="165"/>
                </a:cxn>
              </a:cxnLst>
              <a:rect l="0" t="0" r="r" b="b"/>
              <a:pathLst>
                <a:path w="620" h="1178">
                  <a:moveTo>
                    <a:pt x="593" y="165"/>
                  </a:moveTo>
                  <a:lnTo>
                    <a:pt x="589" y="0"/>
                  </a:lnTo>
                  <a:lnTo>
                    <a:pt x="536" y="1"/>
                  </a:lnTo>
                  <a:lnTo>
                    <a:pt x="515" y="75"/>
                  </a:lnTo>
                  <a:lnTo>
                    <a:pt x="404" y="105"/>
                  </a:lnTo>
                  <a:lnTo>
                    <a:pt x="333" y="57"/>
                  </a:lnTo>
                  <a:lnTo>
                    <a:pt x="253" y="102"/>
                  </a:lnTo>
                  <a:lnTo>
                    <a:pt x="257" y="187"/>
                  </a:lnTo>
                  <a:lnTo>
                    <a:pt x="197" y="251"/>
                  </a:lnTo>
                  <a:lnTo>
                    <a:pt x="114" y="238"/>
                  </a:lnTo>
                  <a:lnTo>
                    <a:pt x="58" y="328"/>
                  </a:lnTo>
                  <a:lnTo>
                    <a:pt x="108" y="398"/>
                  </a:lnTo>
                  <a:lnTo>
                    <a:pt x="75" y="503"/>
                  </a:lnTo>
                  <a:lnTo>
                    <a:pt x="3" y="523"/>
                  </a:lnTo>
                  <a:lnTo>
                    <a:pt x="2" y="528"/>
                  </a:lnTo>
                  <a:lnTo>
                    <a:pt x="2" y="534"/>
                  </a:lnTo>
                  <a:lnTo>
                    <a:pt x="0" y="541"/>
                  </a:lnTo>
                  <a:lnTo>
                    <a:pt x="0" y="548"/>
                  </a:lnTo>
                  <a:lnTo>
                    <a:pt x="0" y="555"/>
                  </a:lnTo>
                  <a:lnTo>
                    <a:pt x="0" y="562"/>
                  </a:lnTo>
                  <a:lnTo>
                    <a:pt x="0" y="567"/>
                  </a:lnTo>
                  <a:lnTo>
                    <a:pt x="0" y="571"/>
                  </a:lnTo>
                  <a:lnTo>
                    <a:pt x="0" y="574"/>
                  </a:lnTo>
                  <a:lnTo>
                    <a:pt x="0" y="578"/>
                  </a:lnTo>
                  <a:lnTo>
                    <a:pt x="0" y="582"/>
                  </a:lnTo>
                  <a:lnTo>
                    <a:pt x="0" y="587"/>
                  </a:lnTo>
                  <a:lnTo>
                    <a:pt x="0" y="589"/>
                  </a:lnTo>
                  <a:lnTo>
                    <a:pt x="0" y="594"/>
                  </a:lnTo>
                  <a:lnTo>
                    <a:pt x="0" y="598"/>
                  </a:lnTo>
                  <a:lnTo>
                    <a:pt x="0" y="602"/>
                  </a:lnTo>
                  <a:lnTo>
                    <a:pt x="0" y="607"/>
                  </a:lnTo>
                  <a:lnTo>
                    <a:pt x="0" y="611"/>
                  </a:lnTo>
                  <a:lnTo>
                    <a:pt x="0" y="615"/>
                  </a:lnTo>
                  <a:lnTo>
                    <a:pt x="0" y="618"/>
                  </a:lnTo>
                  <a:lnTo>
                    <a:pt x="0" y="622"/>
                  </a:lnTo>
                  <a:lnTo>
                    <a:pt x="2" y="626"/>
                  </a:lnTo>
                  <a:lnTo>
                    <a:pt x="2" y="631"/>
                  </a:lnTo>
                  <a:lnTo>
                    <a:pt x="2" y="635"/>
                  </a:lnTo>
                  <a:lnTo>
                    <a:pt x="3" y="639"/>
                  </a:lnTo>
                  <a:lnTo>
                    <a:pt x="3" y="643"/>
                  </a:lnTo>
                  <a:lnTo>
                    <a:pt x="75" y="663"/>
                  </a:lnTo>
                  <a:lnTo>
                    <a:pt x="105" y="774"/>
                  </a:lnTo>
                  <a:lnTo>
                    <a:pt x="57" y="844"/>
                  </a:lnTo>
                  <a:lnTo>
                    <a:pt x="102" y="926"/>
                  </a:lnTo>
                  <a:lnTo>
                    <a:pt x="187" y="922"/>
                  </a:lnTo>
                  <a:lnTo>
                    <a:pt x="251" y="980"/>
                  </a:lnTo>
                  <a:lnTo>
                    <a:pt x="238" y="1066"/>
                  </a:lnTo>
                  <a:lnTo>
                    <a:pt x="329" y="1121"/>
                  </a:lnTo>
                  <a:lnTo>
                    <a:pt x="396" y="1073"/>
                  </a:lnTo>
                  <a:lnTo>
                    <a:pt x="511" y="1105"/>
                  </a:lnTo>
                  <a:lnTo>
                    <a:pt x="524" y="1174"/>
                  </a:lnTo>
                  <a:lnTo>
                    <a:pt x="589" y="1178"/>
                  </a:lnTo>
                  <a:lnTo>
                    <a:pt x="620" y="1110"/>
                  </a:lnTo>
                  <a:lnTo>
                    <a:pt x="587" y="1013"/>
                  </a:lnTo>
                  <a:lnTo>
                    <a:pt x="586" y="1013"/>
                  </a:lnTo>
                  <a:lnTo>
                    <a:pt x="585" y="1013"/>
                  </a:lnTo>
                  <a:lnTo>
                    <a:pt x="582" y="1013"/>
                  </a:lnTo>
                  <a:lnTo>
                    <a:pt x="579" y="1013"/>
                  </a:lnTo>
                  <a:lnTo>
                    <a:pt x="573" y="1012"/>
                  </a:lnTo>
                  <a:lnTo>
                    <a:pt x="568" y="1012"/>
                  </a:lnTo>
                  <a:lnTo>
                    <a:pt x="562" y="1012"/>
                  </a:lnTo>
                  <a:lnTo>
                    <a:pt x="556" y="1012"/>
                  </a:lnTo>
                  <a:lnTo>
                    <a:pt x="552" y="1010"/>
                  </a:lnTo>
                  <a:lnTo>
                    <a:pt x="548" y="1010"/>
                  </a:lnTo>
                  <a:lnTo>
                    <a:pt x="543" y="1010"/>
                  </a:lnTo>
                  <a:lnTo>
                    <a:pt x="539" y="1009"/>
                  </a:lnTo>
                  <a:lnTo>
                    <a:pt x="535" y="1009"/>
                  </a:lnTo>
                  <a:lnTo>
                    <a:pt x="531" y="1007"/>
                  </a:lnTo>
                  <a:lnTo>
                    <a:pt x="526" y="1007"/>
                  </a:lnTo>
                  <a:lnTo>
                    <a:pt x="522" y="1007"/>
                  </a:lnTo>
                  <a:lnTo>
                    <a:pt x="517" y="1006"/>
                  </a:lnTo>
                  <a:lnTo>
                    <a:pt x="512" y="1004"/>
                  </a:lnTo>
                  <a:lnTo>
                    <a:pt x="507" y="1003"/>
                  </a:lnTo>
                  <a:lnTo>
                    <a:pt x="502" y="1002"/>
                  </a:lnTo>
                  <a:lnTo>
                    <a:pt x="497" y="1000"/>
                  </a:lnTo>
                  <a:lnTo>
                    <a:pt x="491" y="1000"/>
                  </a:lnTo>
                  <a:lnTo>
                    <a:pt x="485" y="999"/>
                  </a:lnTo>
                  <a:lnTo>
                    <a:pt x="480" y="997"/>
                  </a:lnTo>
                  <a:lnTo>
                    <a:pt x="474" y="996"/>
                  </a:lnTo>
                  <a:lnTo>
                    <a:pt x="468" y="994"/>
                  </a:lnTo>
                  <a:lnTo>
                    <a:pt x="463" y="993"/>
                  </a:lnTo>
                  <a:lnTo>
                    <a:pt x="455" y="992"/>
                  </a:lnTo>
                  <a:lnTo>
                    <a:pt x="450" y="989"/>
                  </a:lnTo>
                  <a:lnTo>
                    <a:pt x="444" y="987"/>
                  </a:lnTo>
                  <a:lnTo>
                    <a:pt x="437" y="985"/>
                  </a:lnTo>
                  <a:lnTo>
                    <a:pt x="433" y="983"/>
                  </a:lnTo>
                  <a:lnTo>
                    <a:pt x="426" y="980"/>
                  </a:lnTo>
                  <a:lnTo>
                    <a:pt x="420" y="977"/>
                  </a:lnTo>
                  <a:lnTo>
                    <a:pt x="413" y="975"/>
                  </a:lnTo>
                  <a:lnTo>
                    <a:pt x="407" y="973"/>
                  </a:lnTo>
                  <a:lnTo>
                    <a:pt x="402" y="969"/>
                  </a:lnTo>
                  <a:lnTo>
                    <a:pt x="396" y="966"/>
                  </a:lnTo>
                  <a:lnTo>
                    <a:pt x="389" y="965"/>
                  </a:lnTo>
                  <a:lnTo>
                    <a:pt x="383" y="962"/>
                  </a:lnTo>
                  <a:lnTo>
                    <a:pt x="376" y="958"/>
                  </a:lnTo>
                  <a:lnTo>
                    <a:pt x="370" y="953"/>
                  </a:lnTo>
                  <a:lnTo>
                    <a:pt x="365" y="950"/>
                  </a:lnTo>
                  <a:lnTo>
                    <a:pt x="358" y="946"/>
                  </a:lnTo>
                  <a:lnTo>
                    <a:pt x="352" y="942"/>
                  </a:lnTo>
                  <a:lnTo>
                    <a:pt x="346" y="938"/>
                  </a:lnTo>
                  <a:lnTo>
                    <a:pt x="339" y="935"/>
                  </a:lnTo>
                  <a:lnTo>
                    <a:pt x="335" y="931"/>
                  </a:lnTo>
                  <a:lnTo>
                    <a:pt x="328" y="925"/>
                  </a:lnTo>
                  <a:lnTo>
                    <a:pt x="322" y="921"/>
                  </a:lnTo>
                  <a:lnTo>
                    <a:pt x="316" y="916"/>
                  </a:lnTo>
                  <a:lnTo>
                    <a:pt x="311" y="911"/>
                  </a:lnTo>
                  <a:lnTo>
                    <a:pt x="305" y="906"/>
                  </a:lnTo>
                  <a:lnTo>
                    <a:pt x="301" y="901"/>
                  </a:lnTo>
                  <a:lnTo>
                    <a:pt x="295" y="895"/>
                  </a:lnTo>
                  <a:lnTo>
                    <a:pt x="291" y="889"/>
                  </a:lnTo>
                  <a:lnTo>
                    <a:pt x="288" y="888"/>
                  </a:lnTo>
                  <a:lnTo>
                    <a:pt x="284" y="884"/>
                  </a:lnTo>
                  <a:lnTo>
                    <a:pt x="281" y="881"/>
                  </a:lnTo>
                  <a:lnTo>
                    <a:pt x="278" y="878"/>
                  </a:lnTo>
                  <a:lnTo>
                    <a:pt x="274" y="874"/>
                  </a:lnTo>
                  <a:lnTo>
                    <a:pt x="271" y="871"/>
                  </a:lnTo>
                  <a:lnTo>
                    <a:pt x="265" y="865"/>
                  </a:lnTo>
                  <a:lnTo>
                    <a:pt x="261" y="859"/>
                  </a:lnTo>
                  <a:lnTo>
                    <a:pt x="255" y="852"/>
                  </a:lnTo>
                  <a:lnTo>
                    <a:pt x="251" y="847"/>
                  </a:lnTo>
                  <a:lnTo>
                    <a:pt x="248" y="842"/>
                  </a:lnTo>
                  <a:lnTo>
                    <a:pt x="246" y="838"/>
                  </a:lnTo>
                  <a:lnTo>
                    <a:pt x="243" y="835"/>
                  </a:lnTo>
                  <a:lnTo>
                    <a:pt x="240" y="831"/>
                  </a:lnTo>
                  <a:lnTo>
                    <a:pt x="237" y="827"/>
                  </a:lnTo>
                  <a:lnTo>
                    <a:pt x="234" y="823"/>
                  </a:lnTo>
                  <a:lnTo>
                    <a:pt x="231" y="818"/>
                  </a:lnTo>
                  <a:lnTo>
                    <a:pt x="229" y="814"/>
                  </a:lnTo>
                  <a:lnTo>
                    <a:pt x="226" y="808"/>
                  </a:lnTo>
                  <a:lnTo>
                    <a:pt x="223" y="804"/>
                  </a:lnTo>
                  <a:lnTo>
                    <a:pt x="220" y="798"/>
                  </a:lnTo>
                  <a:lnTo>
                    <a:pt x="217" y="793"/>
                  </a:lnTo>
                  <a:lnTo>
                    <a:pt x="213" y="788"/>
                  </a:lnTo>
                  <a:lnTo>
                    <a:pt x="211" y="783"/>
                  </a:lnTo>
                  <a:lnTo>
                    <a:pt x="209" y="776"/>
                  </a:lnTo>
                  <a:lnTo>
                    <a:pt x="206" y="771"/>
                  </a:lnTo>
                  <a:lnTo>
                    <a:pt x="203" y="764"/>
                  </a:lnTo>
                  <a:lnTo>
                    <a:pt x="200" y="759"/>
                  </a:lnTo>
                  <a:lnTo>
                    <a:pt x="197" y="751"/>
                  </a:lnTo>
                  <a:lnTo>
                    <a:pt x="196" y="746"/>
                  </a:lnTo>
                  <a:lnTo>
                    <a:pt x="193" y="739"/>
                  </a:lnTo>
                  <a:lnTo>
                    <a:pt x="190" y="733"/>
                  </a:lnTo>
                  <a:lnTo>
                    <a:pt x="187" y="726"/>
                  </a:lnTo>
                  <a:lnTo>
                    <a:pt x="186" y="719"/>
                  </a:lnTo>
                  <a:lnTo>
                    <a:pt x="183" y="712"/>
                  </a:lnTo>
                  <a:lnTo>
                    <a:pt x="182" y="705"/>
                  </a:lnTo>
                  <a:lnTo>
                    <a:pt x="179" y="697"/>
                  </a:lnTo>
                  <a:lnTo>
                    <a:pt x="177" y="689"/>
                  </a:lnTo>
                  <a:lnTo>
                    <a:pt x="175" y="682"/>
                  </a:lnTo>
                  <a:lnTo>
                    <a:pt x="173" y="673"/>
                  </a:lnTo>
                  <a:lnTo>
                    <a:pt x="172" y="665"/>
                  </a:lnTo>
                  <a:lnTo>
                    <a:pt x="170" y="658"/>
                  </a:lnTo>
                  <a:lnTo>
                    <a:pt x="169" y="649"/>
                  </a:lnTo>
                  <a:lnTo>
                    <a:pt x="167" y="641"/>
                  </a:lnTo>
                  <a:lnTo>
                    <a:pt x="166" y="631"/>
                  </a:lnTo>
                  <a:lnTo>
                    <a:pt x="166" y="624"/>
                  </a:lnTo>
                  <a:lnTo>
                    <a:pt x="165" y="614"/>
                  </a:lnTo>
                  <a:lnTo>
                    <a:pt x="163" y="605"/>
                  </a:lnTo>
                  <a:lnTo>
                    <a:pt x="163" y="595"/>
                  </a:lnTo>
                  <a:lnTo>
                    <a:pt x="163" y="587"/>
                  </a:lnTo>
                  <a:lnTo>
                    <a:pt x="163" y="584"/>
                  </a:lnTo>
                  <a:lnTo>
                    <a:pt x="163" y="581"/>
                  </a:lnTo>
                  <a:lnTo>
                    <a:pt x="163" y="575"/>
                  </a:lnTo>
                  <a:lnTo>
                    <a:pt x="163" y="572"/>
                  </a:lnTo>
                  <a:lnTo>
                    <a:pt x="163" y="565"/>
                  </a:lnTo>
                  <a:lnTo>
                    <a:pt x="165" y="560"/>
                  </a:lnTo>
                  <a:lnTo>
                    <a:pt x="165" y="553"/>
                  </a:lnTo>
                  <a:lnTo>
                    <a:pt x="166" y="545"/>
                  </a:lnTo>
                  <a:lnTo>
                    <a:pt x="166" y="541"/>
                  </a:lnTo>
                  <a:lnTo>
                    <a:pt x="167" y="537"/>
                  </a:lnTo>
                  <a:lnTo>
                    <a:pt x="167" y="533"/>
                  </a:lnTo>
                  <a:lnTo>
                    <a:pt x="169" y="528"/>
                  </a:lnTo>
                  <a:lnTo>
                    <a:pt x="169" y="524"/>
                  </a:lnTo>
                  <a:lnTo>
                    <a:pt x="170" y="518"/>
                  </a:lnTo>
                  <a:lnTo>
                    <a:pt x="170" y="514"/>
                  </a:lnTo>
                  <a:lnTo>
                    <a:pt x="172" y="510"/>
                  </a:lnTo>
                  <a:lnTo>
                    <a:pt x="172" y="504"/>
                  </a:lnTo>
                  <a:lnTo>
                    <a:pt x="173" y="500"/>
                  </a:lnTo>
                  <a:lnTo>
                    <a:pt x="175" y="494"/>
                  </a:lnTo>
                  <a:lnTo>
                    <a:pt x="176" y="490"/>
                  </a:lnTo>
                  <a:lnTo>
                    <a:pt x="177" y="484"/>
                  </a:lnTo>
                  <a:lnTo>
                    <a:pt x="179" y="479"/>
                  </a:lnTo>
                  <a:lnTo>
                    <a:pt x="180" y="473"/>
                  </a:lnTo>
                  <a:lnTo>
                    <a:pt x="182" y="469"/>
                  </a:lnTo>
                  <a:lnTo>
                    <a:pt x="183" y="463"/>
                  </a:lnTo>
                  <a:lnTo>
                    <a:pt x="185" y="457"/>
                  </a:lnTo>
                  <a:lnTo>
                    <a:pt x="186" y="452"/>
                  </a:lnTo>
                  <a:lnTo>
                    <a:pt x="187" y="446"/>
                  </a:lnTo>
                  <a:lnTo>
                    <a:pt x="190" y="440"/>
                  </a:lnTo>
                  <a:lnTo>
                    <a:pt x="192" y="435"/>
                  </a:lnTo>
                  <a:lnTo>
                    <a:pt x="194" y="429"/>
                  </a:lnTo>
                  <a:lnTo>
                    <a:pt x="197" y="423"/>
                  </a:lnTo>
                  <a:lnTo>
                    <a:pt x="199" y="418"/>
                  </a:lnTo>
                  <a:lnTo>
                    <a:pt x="202" y="412"/>
                  </a:lnTo>
                  <a:lnTo>
                    <a:pt x="204" y="405"/>
                  </a:lnTo>
                  <a:lnTo>
                    <a:pt x="207" y="399"/>
                  </a:lnTo>
                  <a:lnTo>
                    <a:pt x="210" y="393"/>
                  </a:lnTo>
                  <a:lnTo>
                    <a:pt x="213" y="388"/>
                  </a:lnTo>
                  <a:lnTo>
                    <a:pt x="216" y="382"/>
                  </a:lnTo>
                  <a:lnTo>
                    <a:pt x="220" y="376"/>
                  </a:lnTo>
                  <a:lnTo>
                    <a:pt x="223" y="371"/>
                  </a:lnTo>
                  <a:lnTo>
                    <a:pt x="226" y="365"/>
                  </a:lnTo>
                  <a:lnTo>
                    <a:pt x="229" y="358"/>
                  </a:lnTo>
                  <a:lnTo>
                    <a:pt x="233" y="354"/>
                  </a:lnTo>
                  <a:lnTo>
                    <a:pt x="237" y="346"/>
                  </a:lnTo>
                  <a:lnTo>
                    <a:pt x="240" y="341"/>
                  </a:lnTo>
                  <a:lnTo>
                    <a:pt x="244" y="337"/>
                  </a:lnTo>
                  <a:lnTo>
                    <a:pt x="250" y="331"/>
                  </a:lnTo>
                  <a:lnTo>
                    <a:pt x="254" y="325"/>
                  </a:lnTo>
                  <a:lnTo>
                    <a:pt x="257" y="319"/>
                  </a:lnTo>
                  <a:lnTo>
                    <a:pt x="263" y="314"/>
                  </a:lnTo>
                  <a:lnTo>
                    <a:pt x="268" y="310"/>
                  </a:lnTo>
                  <a:lnTo>
                    <a:pt x="272" y="304"/>
                  </a:lnTo>
                  <a:lnTo>
                    <a:pt x="278" y="298"/>
                  </a:lnTo>
                  <a:lnTo>
                    <a:pt x="282" y="294"/>
                  </a:lnTo>
                  <a:lnTo>
                    <a:pt x="290" y="290"/>
                  </a:lnTo>
                  <a:lnTo>
                    <a:pt x="290" y="287"/>
                  </a:lnTo>
                  <a:lnTo>
                    <a:pt x="294" y="284"/>
                  </a:lnTo>
                  <a:lnTo>
                    <a:pt x="295" y="281"/>
                  </a:lnTo>
                  <a:lnTo>
                    <a:pt x="299" y="278"/>
                  </a:lnTo>
                  <a:lnTo>
                    <a:pt x="302" y="274"/>
                  </a:lnTo>
                  <a:lnTo>
                    <a:pt x="308" y="270"/>
                  </a:lnTo>
                  <a:lnTo>
                    <a:pt x="311" y="265"/>
                  </a:lnTo>
                  <a:lnTo>
                    <a:pt x="318" y="260"/>
                  </a:lnTo>
                  <a:lnTo>
                    <a:pt x="324" y="256"/>
                  </a:lnTo>
                  <a:lnTo>
                    <a:pt x="331" y="251"/>
                  </a:lnTo>
                  <a:lnTo>
                    <a:pt x="333" y="247"/>
                  </a:lnTo>
                  <a:lnTo>
                    <a:pt x="338" y="244"/>
                  </a:lnTo>
                  <a:lnTo>
                    <a:pt x="341" y="241"/>
                  </a:lnTo>
                  <a:lnTo>
                    <a:pt x="346" y="238"/>
                  </a:lnTo>
                  <a:lnTo>
                    <a:pt x="351" y="236"/>
                  </a:lnTo>
                  <a:lnTo>
                    <a:pt x="353" y="234"/>
                  </a:lnTo>
                  <a:lnTo>
                    <a:pt x="359" y="230"/>
                  </a:lnTo>
                  <a:lnTo>
                    <a:pt x="365" y="229"/>
                  </a:lnTo>
                  <a:lnTo>
                    <a:pt x="368" y="224"/>
                  </a:lnTo>
                  <a:lnTo>
                    <a:pt x="373" y="223"/>
                  </a:lnTo>
                  <a:lnTo>
                    <a:pt x="377" y="219"/>
                  </a:lnTo>
                  <a:lnTo>
                    <a:pt x="383" y="216"/>
                  </a:lnTo>
                  <a:lnTo>
                    <a:pt x="389" y="213"/>
                  </a:lnTo>
                  <a:lnTo>
                    <a:pt x="394" y="210"/>
                  </a:lnTo>
                  <a:lnTo>
                    <a:pt x="400" y="207"/>
                  </a:lnTo>
                  <a:lnTo>
                    <a:pt x="406" y="206"/>
                  </a:lnTo>
                  <a:lnTo>
                    <a:pt x="412" y="202"/>
                  </a:lnTo>
                  <a:lnTo>
                    <a:pt x="417" y="199"/>
                  </a:lnTo>
                  <a:lnTo>
                    <a:pt x="424" y="196"/>
                  </a:lnTo>
                  <a:lnTo>
                    <a:pt x="430" y="194"/>
                  </a:lnTo>
                  <a:lnTo>
                    <a:pt x="437" y="192"/>
                  </a:lnTo>
                  <a:lnTo>
                    <a:pt x="444" y="190"/>
                  </a:lnTo>
                  <a:lnTo>
                    <a:pt x="451" y="187"/>
                  </a:lnTo>
                  <a:lnTo>
                    <a:pt x="458" y="186"/>
                  </a:lnTo>
                  <a:lnTo>
                    <a:pt x="465" y="183"/>
                  </a:lnTo>
                  <a:lnTo>
                    <a:pt x="473" y="180"/>
                  </a:lnTo>
                  <a:lnTo>
                    <a:pt x="480" y="179"/>
                  </a:lnTo>
                  <a:lnTo>
                    <a:pt x="488" y="177"/>
                  </a:lnTo>
                  <a:lnTo>
                    <a:pt x="495" y="175"/>
                  </a:lnTo>
                  <a:lnTo>
                    <a:pt x="504" y="173"/>
                  </a:lnTo>
                  <a:lnTo>
                    <a:pt x="511" y="172"/>
                  </a:lnTo>
                  <a:lnTo>
                    <a:pt x="521" y="170"/>
                  </a:lnTo>
                  <a:lnTo>
                    <a:pt x="528" y="169"/>
                  </a:lnTo>
                  <a:lnTo>
                    <a:pt x="536" y="167"/>
                  </a:lnTo>
                  <a:lnTo>
                    <a:pt x="545" y="166"/>
                  </a:lnTo>
                  <a:lnTo>
                    <a:pt x="555" y="166"/>
                  </a:lnTo>
                  <a:lnTo>
                    <a:pt x="563" y="165"/>
                  </a:lnTo>
                  <a:lnTo>
                    <a:pt x="573" y="165"/>
                  </a:lnTo>
                  <a:lnTo>
                    <a:pt x="582" y="165"/>
                  </a:lnTo>
                  <a:lnTo>
                    <a:pt x="593" y="165"/>
                  </a:lnTo>
                  <a:lnTo>
                    <a:pt x="593" y="165"/>
                  </a:lnTo>
                  <a:close/>
                </a:path>
              </a:pathLst>
            </a:custGeom>
            <a:grpFill/>
            <a:ln w="25400" cap="flat" cmpd="sng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xmlns="" id="{C57E8692-DD0C-4A66-AF0C-39C0EDC0E2A5}"/>
                </a:ext>
              </a:extLst>
            </p:cNvPr>
            <p:cNvSpPr>
              <a:spLocks/>
            </p:cNvSpPr>
            <p:nvPr/>
          </p:nvSpPr>
          <p:spPr bwMode="gray">
            <a:xfrm>
              <a:off x="5738" y="2228"/>
              <a:ext cx="313" cy="588"/>
            </a:xfrm>
            <a:custGeom>
              <a:avLst/>
              <a:gdLst/>
              <a:ahLst/>
              <a:cxnLst>
                <a:cxn ang="0">
                  <a:pos x="224" y="1072"/>
                </a:cxn>
                <a:cxn ang="0">
                  <a:pos x="513" y="938"/>
                </a:cxn>
                <a:cxn ang="0">
                  <a:pos x="625" y="650"/>
                </a:cxn>
                <a:cxn ang="0">
                  <a:pos x="625" y="630"/>
                </a:cxn>
                <a:cxn ang="0">
                  <a:pos x="625" y="613"/>
                </a:cxn>
                <a:cxn ang="0">
                  <a:pos x="625" y="586"/>
                </a:cxn>
                <a:cxn ang="0">
                  <a:pos x="625" y="569"/>
                </a:cxn>
                <a:cxn ang="0">
                  <a:pos x="625" y="536"/>
                </a:cxn>
                <a:cxn ang="0">
                  <a:pos x="441" y="256"/>
                </a:cxn>
                <a:cxn ang="0">
                  <a:pos x="116" y="74"/>
                </a:cxn>
                <a:cxn ang="0">
                  <a:pos x="41" y="164"/>
                </a:cxn>
                <a:cxn ang="0">
                  <a:pos x="62" y="164"/>
                </a:cxn>
                <a:cxn ang="0">
                  <a:pos x="85" y="166"/>
                </a:cxn>
                <a:cxn ang="0">
                  <a:pos x="108" y="169"/>
                </a:cxn>
                <a:cxn ang="0">
                  <a:pos x="134" y="176"/>
                </a:cxn>
                <a:cxn ang="0">
                  <a:pos x="163" y="183"/>
                </a:cxn>
                <a:cxn ang="0">
                  <a:pos x="194" y="193"/>
                </a:cxn>
                <a:cxn ang="0">
                  <a:pos x="224" y="206"/>
                </a:cxn>
                <a:cxn ang="0">
                  <a:pos x="257" y="223"/>
                </a:cxn>
                <a:cxn ang="0">
                  <a:pos x="286" y="243"/>
                </a:cxn>
                <a:cxn ang="0">
                  <a:pos x="315" y="267"/>
                </a:cxn>
                <a:cxn ang="0">
                  <a:pos x="342" y="294"/>
                </a:cxn>
                <a:cxn ang="0">
                  <a:pos x="364" y="316"/>
                </a:cxn>
                <a:cxn ang="0">
                  <a:pos x="383" y="338"/>
                </a:cxn>
                <a:cxn ang="0">
                  <a:pos x="400" y="363"/>
                </a:cxn>
                <a:cxn ang="0">
                  <a:pos x="413" y="387"/>
                </a:cxn>
                <a:cxn ang="0">
                  <a:pos x="425" y="412"/>
                </a:cxn>
                <a:cxn ang="0">
                  <a:pos x="437" y="439"/>
                </a:cxn>
                <a:cxn ang="0">
                  <a:pos x="444" y="463"/>
                </a:cxn>
                <a:cxn ang="0">
                  <a:pos x="451" y="489"/>
                </a:cxn>
                <a:cxn ang="0">
                  <a:pos x="457" y="513"/>
                </a:cxn>
                <a:cxn ang="0">
                  <a:pos x="459" y="536"/>
                </a:cxn>
                <a:cxn ang="0">
                  <a:pos x="462" y="559"/>
                </a:cxn>
                <a:cxn ang="0">
                  <a:pos x="464" y="580"/>
                </a:cxn>
                <a:cxn ang="0">
                  <a:pos x="465" y="598"/>
                </a:cxn>
                <a:cxn ang="0">
                  <a:pos x="462" y="624"/>
                </a:cxn>
                <a:cxn ang="0">
                  <a:pos x="459" y="644"/>
                </a:cxn>
                <a:cxn ang="0">
                  <a:pos x="455" y="665"/>
                </a:cxn>
                <a:cxn ang="0">
                  <a:pos x="449" y="691"/>
                </a:cxn>
                <a:cxn ang="0">
                  <a:pos x="442" y="716"/>
                </a:cxn>
                <a:cxn ang="0">
                  <a:pos x="432" y="745"/>
                </a:cxn>
                <a:cxn ang="0">
                  <a:pos x="420" y="772"/>
                </a:cxn>
                <a:cxn ang="0">
                  <a:pos x="407" y="802"/>
                </a:cxn>
                <a:cxn ang="0">
                  <a:pos x="388" y="829"/>
                </a:cxn>
                <a:cxn ang="0">
                  <a:pos x="369" y="856"/>
                </a:cxn>
                <a:cxn ang="0">
                  <a:pos x="344" y="881"/>
                </a:cxn>
                <a:cxn ang="0">
                  <a:pos x="329" y="897"/>
                </a:cxn>
                <a:cxn ang="0">
                  <a:pos x="302" y="918"/>
                </a:cxn>
                <a:cxn ang="0">
                  <a:pos x="281" y="935"/>
                </a:cxn>
                <a:cxn ang="0">
                  <a:pos x="258" y="949"/>
                </a:cxn>
                <a:cxn ang="0">
                  <a:pos x="232" y="964"/>
                </a:cxn>
                <a:cxn ang="0">
                  <a:pos x="203" y="978"/>
                </a:cxn>
                <a:cxn ang="0">
                  <a:pos x="170" y="991"/>
                </a:cxn>
                <a:cxn ang="0">
                  <a:pos x="132" y="999"/>
                </a:cxn>
                <a:cxn ang="0">
                  <a:pos x="91" y="1008"/>
                </a:cxn>
                <a:cxn ang="0">
                  <a:pos x="47" y="1012"/>
                </a:cxn>
              </a:cxnLst>
              <a:rect l="0" t="0" r="r" b="b"/>
              <a:pathLst>
                <a:path w="625" h="1177">
                  <a:moveTo>
                    <a:pt x="38" y="1012"/>
                  </a:moveTo>
                  <a:lnTo>
                    <a:pt x="41" y="1177"/>
                  </a:lnTo>
                  <a:lnTo>
                    <a:pt x="93" y="1175"/>
                  </a:lnTo>
                  <a:lnTo>
                    <a:pt x="115" y="1103"/>
                  </a:lnTo>
                  <a:lnTo>
                    <a:pt x="224" y="1072"/>
                  </a:lnTo>
                  <a:lnTo>
                    <a:pt x="296" y="1121"/>
                  </a:lnTo>
                  <a:lnTo>
                    <a:pt x="376" y="1073"/>
                  </a:lnTo>
                  <a:lnTo>
                    <a:pt x="373" y="989"/>
                  </a:lnTo>
                  <a:lnTo>
                    <a:pt x="432" y="927"/>
                  </a:lnTo>
                  <a:lnTo>
                    <a:pt x="513" y="938"/>
                  </a:lnTo>
                  <a:lnTo>
                    <a:pt x="570" y="849"/>
                  </a:lnTo>
                  <a:lnTo>
                    <a:pt x="522" y="779"/>
                  </a:lnTo>
                  <a:lnTo>
                    <a:pt x="554" y="665"/>
                  </a:lnTo>
                  <a:lnTo>
                    <a:pt x="625" y="654"/>
                  </a:lnTo>
                  <a:lnTo>
                    <a:pt x="625" y="650"/>
                  </a:lnTo>
                  <a:lnTo>
                    <a:pt x="625" y="645"/>
                  </a:lnTo>
                  <a:lnTo>
                    <a:pt x="625" y="642"/>
                  </a:lnTo>
                  <a:lnTo>
                    <a:pt x="625" y="638"/>
                  </a:lnTo>
                  <a:lnTo>
                    <a:pt x="625" y="634"/>
                  </a:lnTo>
                  <a:lnTo>
                    <a:pt x="625" y="630"/>
                  </a:lnTo>
                  <a:lnTo>
                    <a:pt x="625" y="627"/>
                  </a:lnTo>
                  <a:lnTo>
                    <a:pt x="625" y="624"/>
                  </a:lnTo>
                  <a:lnTo>
                    <a:pt x="625" y="620"/>
                  </a:lnTo>
                  <a:lnTo>
                    <a:pt x="625" y="615"/>
                  </a:lnTo>
                  <a:lnTo>
                    <a:pt x="625" y="613"/>
                  </a:lnTo>
                  <a:lnTo>
                    <a:pt x="625" y="608"/>
                  </a:lnTo>
                  <a:lnTo>
                    <a:pt x="625" y="601"/>
                  </a:lnTo>
                  <a:lnTo>
                    <a:pt x="625" y="594"/>
                  </a:lnTo>
                  <a:lnTo>
                    <a:pt x="625" y="590"/>
                  </a:lnTo>
                  <a:lnTo>
                    <a:pt x="625" y="586"/>
                  </a:lnTo>
                  <a:lnTo>
                    <a:pt x="625" y="583"/>
                  </a:lnTo>
                  <a:lnTo>
                    <a:pt x="625" y="580"/>
                  </a:lnTo>
                  <a:lnTo>
                    <a:pt x="625" y="576"/>
                  </a:lnTo>
                  <a:lnTo>
                    <a:pt x="625" y="571"/>
                  </a:lnTo>
                  <a:lnTo>
                    <a:pt x="625" y="569"/>
                  </a:lnTo>
                  <a:lnTo>
                    <a:pt x="625" y="564"/>
                  </a:lnTo>
                  <a:lnTo>
                    <a:pt x="625" y="557"/>
                  </a:lnTo>
                  <a:lnTo>
                    <a:pt x="625" y="550"/>
                  </a:lnTo>
                  <a:lnTo>
                    <a:pt x="625" y="543"/>
                  </a:lnTo>
                  <a:lnTo>
                    <a:pt x="625" y="536"/>
                  </a:lnTo>
                  <a:lnTo>
                    <a:pt x="553" y="515"/>
                  </a:lnTo>
                  <a:lnTo>
                    <a:pt x="522" y="405"/>
                  </a:lnTo>
                  <a:lnTo>
                    <a:pt x="571" y="333"/>
                  </a:lnTo>
                  <a:lnTo>
                    <a:pt x="525" y="252"/>
                  </a:lnTo>
                  <a:lnTo>
                    <a:pt x="441" y="256"/>
                  </a:lnTo>
                  <a:lnTo>
                    <a:pt x="379" y="196"/>
                  </a:lnTo>
                  <a:lnTo>
                    <a:pt x="388" y="114"/>
                  </a:lnTo>
                  <a:lnTo>
                    <a:pt x="299" y="57"/>
                  </a:lnTo>
                  <a:lnTo>
                    <a:pt x="231" y="107"/>
                  </a:lnTo>
                  <a:lnTo>
                    <a:pt x="116" y="74"/>
                  </a:lnTo>
                  <a:lnTo>
                    <a:pt x="105" y="3"/>
                  </a:lnTo>
                  <a:lnTo>
                    <a:pt x="37" y="0"/>
                  </a:lnTo>
                  <a:lnTo>
                    <a:pt x="0" y="75"/>
                  </a:lnTo>
                  <a:lnTo>
                    <a:pt x="39" y="164"/>
                  </a:lnTo>
                  <a:lnTo>
                    <a:pt x="41" y="164"/>
                  </a:lnTo>
                  <a:lnTo>
                    <a:pt x="44" y="164"/>
                  </a:lnTo>
                  <a:lnTo>
                    <a:pt x="47" y="164"/>
                  </a:lnTo>
                  <a:lnTo>
                    <a:pt x="51" y="164"/>
                  </a:lnTo>
                  <a:lnTo>
                    <a:pt x="56" y="164"/>
                  </a:lnTo>
                  <a:lnTo>
                    <a:pt x="62" y="164"/>
                  </a:lnTo>
                  <a:lnTo>
                    <a:pt x="69" y="165"/>
                  </a:lnTo>
                  <a:lnTo>
                    <a:pt x="73" y="165"/>
                  </a:lnTo>
                  <a:lnTo>
                    <a:pt x="76" y="165"/>
                  </a:lnTo>
                  <a:lnTo>
                    <a:pt x="81" y="165"/>
                  </a:lnTo>
                  <a:lnTo>
                    <a:pt x="85" y="166"/>
                  </a:lnTo>
                  <a:lnTo>
                    <a:pt x="89" y="166"/>
                  </a:lnTo>
                  <a:lnTo>
                    <a:pt x="93" y="168"/>
                  </a:lnTo>
                  <a:lnTo>
                    <a:pt x="99" y="168"/>
                  </a:lnTo>
                  <a:lnTo>
                    <a:pt x="103" y="169"/>
                  </a:lnTo>
                  <a:lnTo>
                    <a:pt x="108" y="169"/>
                  </a:lnTo>
                  <a:lnTo>
                    <a:pt x="113" y="171"/>
                  </a:lnTo>
                  <a:lnTo>
                    <a:pt x="117" y="172"/>
                  </a:lnTo>
                  <a:lnTo>
                    <a:pt x="125" y="174"/>
                  </a:lnTo>
                  <a:lnTo>
                    <a:pt x="129" y="175"/>
                  </a:lnTo>
                  <a:lnTo>
                    <a:pt x="134" y="176"/>
                  </a:lnTo>
                  <a:lnTo>
                    <a:pt x="140" y="178"/>
                  </a:lnTo>
                  <a:lnTo>
                    <a:pt x="146" y="179"/>
                  </a:lnTo>
                  <a:lnTo>
                    <a:pt x="152" y="179"/>
                  </a:lnTo>
                  <a:lnTo>
                    <a:pt x="157" y="181"/>
                  </a:lnTo>
                  <a:lnTo>
                    <a:pt x="163" y="183"/>
                  </a:lnTo>
                  <a:lnTo>
                    <a:pt x="170" y="185"/>
                  </a:lnTo>
                  <a:lnTo>
                    <a:pt x="176" y="186"/>
                  </a:lnTo>
                  <a:lnTo>
                    <a:pt x="181" y="189"/>
                  </a:lnTo>
                  <a:lnTo>
                    <a:pt x="187" y="191"/>
                  </a:lnTo>
                  <a:lnTo>
                    <a:pt x="194" y="193"/>
                  </a:lnTo>
                  <a:lnTo>
                    <a:pt x="200" y="195"/>
                  </a:lnTo>
                  <a:lnTo>
                    <a:pt x="205" y="198"/>
                  </a:lnTo>
                  <a:lnTo>
                    <a:pt x="213" y="201"/>
                  </a:lnTo>
                  <a:lnTo>
                    <a:pt x="218" y="203"/>
                  </a:lnTo>
                  <a:lnTo>
                    <a:pt x="224" y="206"/>
                  </a:lnTo>
                  <a:lnTo>
                    <a:pt x="231" y="209"/>
                  </a:lnTo>
                  <a:lnTo>
                    <a:pt x="237" y="212"/>
                  </a:lnTo>
                  <a:lnTo>
                    <a:pt x="244" y="216"/>
                  </a:lnTo>
                  <a:lnTo>
                    <a:pt x="249" y="219"/>
                  </a:lnTo>
                  <a:lnTo>
                    <a:pt x="257" y="223"/>
                  </a:lnTo>
                  <a:lnTo>
                    <a:pt x="262" y="226"/>
                  </a:lnTo>
                  <a:lnTo>
                    <a:pt x="268" y="230"/>
                  </a:lnTo>
                  <a:lnTo>
                    <a:pt x="274" y="235"/>
                  </a:lnTo>
                  <a:lnTo>
                    <a:pt x="281" y="237"/>
                  </a:lnTo>
                  <a:lnTo>
                    <a:pt x="286" y="243"/>
                  </a:lnTo>
                  <a:lnTo>
                    <a:pt x="292" y="247"/>
                  </a:lnTo>
                  <a:lnTo>
                    <a:pt x="298" y="252"/>
                  </a:lnTo>
                  <a:lnTo>
                    <a:pt x="303" y="256"/>
                  </a:lnTo>
                  <a:lnTo>
                    <a:pt x="309" y="262"/>
                  </a:lnTo>
                  <a:lnTo>
                    <a:pt x="315" y="267"/>
                  </a:lnTo>
                  <a:lnTo>
                    <a:pt x="320" y="272"/>
                  </a:lnTo>
                  <a:lnTo>
                    <a:pt x="326" y="277"/>
                  </a:lnTo>
                  <a:lnTo>
                    <a:pt x="332" y="283"/>
                  </a:lnTo>
                  <a:lnTo>
                    <a:pt x="337" y="290"/>
                  </a:lnTo>
                  <a:lnTo>
                    <a:pt x="342" y="294"/>
                  </a:lnTo>
                  <a:lnTo>
                    <a:pt x="346" y="297"/>
                  </a:lnTo>
                  <a:lnTo>
                    <a:pt x="352" y="301"/>
                  </a:lnTo>
                  <a:lnTo>
                    <a:pt x="356" y="307"/>
                  </a:lnTo>
                  <a:lnTo>
                    <a:pt x="360" y="310"/>
                  </a:lnTo>
                  <a:lnTo>
                    <a:pt x="364" y="316"/>
                  </a:lnTo>
                  <a:lnTo>
                    <a:pt x="369" y="320"/>
                  </a:lnTo>
                  <a:lnTo>
                    <a:pt x="373" y="324"/>
                  </a:lnTo>
                  <a:lnTo>
                    <a:pt x="376" y="328"/>
                  </a:lnTo>
                  <a:lnTo>
                    <a:pt x="379" y="334"/>
                  </a:lnTo>
                  <a:lnTo>
                    <a:pt x="383" y="338"/>
                  </a:lnTo>
                  <a:lnTo>
                    <a:pt x="387" y="343"/>
                  </a:lnTo>
                  <a:lnTo>
                    <a:pt x="390" y="348"/>
                  </a:lnTo>
                  <a:lnTo>
                    <a:pt x="393" y="353"/>
                  </a:lnTo>
                  <a:lnTo>
                    <a:pt x="397" y="357"/>
                  </a:lnTo>
                  <a:lnTo>
                    <a:pt x="400" y="363"/>
                  </a:lnTo>
                  <a:lnTo>
                    <a:pt x="403" y="367"/>
                  </a:lnTo>
                  <a:lnTo>
                    <a:pt x="405" y="372"/>
                  </a:lnTo>
                  <a:lnTo>
                    <a:pt x="408" y="377"/>
                  </a:lnTo>
                  <a:lnTo>
                    <a:pt x="411" y="382"/>
                  </a:lnTo>
                  <a:lnTo>
                    <a:pt x="413" y="387"/>
                  </a:lnTo>
                  <a:lnTo>
                    <a:pt x="415" y="392"/>
                  </a:lnTo>
                  <a:lnTo>
                    <a:pt x="418" y="397"/>
                  </a:lnTo>
                  <a:lnTo>
                    <a:pt x="421" y="402"/>
                  </a:lnTo>
                  <a:lnTo>
                    <a:pt x="424" y="408"/>
                  </a:lnTo>
                  <a:lnTo>
                    <a:pt x="425" y="412"/>
                  </a:lnTo>
                  <a:lnTo>
                    <a:pt x="428" y="418"/>
                  </a:lnTo>
                  <a:lnTo>
                    <a:pt x="430" y="424"/>
                  </a:lnTo>
                  <a:lnTo>
                    <a:pt x="432" y="428"/>
                  </a:lnTo>
                  <a:lnTo>
                    <a:pt x="434" y="434"/>
                  </a:lnTo>
                  <a:lnTo>
                    <a:pt x="437" y="439"/>
                  </a:lnTo>
                  <a:lnTo>
                    <a:pt x="438" y="444"/>
                  </a:lnTo>
                  <a:lnTo>
                    <a:pt x="440" y="449"/>
                  </a:lnTo>
                  <a:lnTo>
                    <a:pt x="441" y="453"/>
                  </a:lnTo>
                  <a:lnTo>
                    <a:pt x="442" y="458"/>
                  </a:lnTo>
                  <a:lnTo>
                    <a:pt x="444" y="463"/>
                  </a:lnTo>
                  <a:lnTo>
                    <a:pt x="445" y="469"/>
                  </a:lnTo>
                  <a:lnTo>
                    <a:pt x="447" y="473"/>
                  </a:lnTo>
                  <a:lnTo>
                    <a:pt x="448" y="479"/>
                  </a:lnTo>
                  <a:lnTo>
                    <a:pt x="449" y="485"/>
                  </a:lnTo>
                  <a:lnTo>
                    <a:pt x="451" y="489"/>
                  </a:lnTo>
                  <a:lnTo>
                    <a:pt x="452" y="493"/>
                  </a:lnTo>
                  <a:lnTo>
                    <a:pt x="452" y="499"/>
                  </a:lnTo>
                  <a:lnTo>
                    <a:pt x="454" y="503"/>
                  </a:lnTo>
                  <a:lnTo>
                    <a:pt x="455" y="509"/>
                  </a:lnTo>
                  <a:lnTo>
                    <a:pt x="457" y="513"/>
                  </a:lnTo>
                  <a:lnTo>
                    <a:pt x="457" y="517"/>
                  </a:lnTo>
                  <a:lnTo>
                    <a:pt x="458" y="523"/>
                  </a:lnTo>
                  <a:lnTo>
                    <a:pt x="458" y="527"/>
                  </a:lnTo>
                  <a:lnTo>
                    <a:pt x="458" y="532"/>
                  </a:lnTo>
                  <a:lnTo>
                    <a:pt x="459" y="536"/>
                  </a:lnTo>
                  <a:lnTo>
                    <a:pt x="459" y="542"/>
                  </a:lnTo>
                  <a:lnTo>
                    <a:pt x="461" y="544"/>
                  </a:lnTo>
                  <a:lnTo>
                    <a:pt x="461" y="550"/>
                  </a:lnTo>
                  <a:lnTo>
                    <a:pt x="462" y="554"/>
                  </a:lnTo>
                  <a:lnTo>
                    <a:pt x="462" y="559"/>
                  </a:lnTo>
                  <a:lnTo>
                    <a:pt x="462" y="563"/>
                  </a:lnTo>
                  <a:lnTo>
                    <a:pt x="464" y="567"/>
                  </a:lnTo>
                  <a:lnTo>
                    <a:pt x="464" y="571"/>
                  </a:lnTo>
                  <a:lnTo>
                    <a:pt x="464" y="576"/>
                  </a:lnTo>
                  <a:lnTo>
                    <a:pt x="464" y="580"/>
                  </a:lnTo>
                  <a:lnTo>
                    <a:pt x="465" y="584"/>
                  </a:lnTo>
                  <a:lnTo>
                    <a:pt x="465" y="588"/>
                  </a:lnTo>
                  <a:lnTo>
                    <a:pt x="466" y="593"/>
                  </a:lnTo>
                  <a:lnTo>
                    <a:pt x="465" y="594"/>
                  </a:lnTo>
                  <a:lnTo>
                    <a:pt x="465" y="598"/>
                  </a:lnTo>
                  <a:lnTo>
                    <a:pt x="465" y="603"/>
                  </a:lnTo>
                  <a:lnTo>
                    <a:pt x="465" y="608"/>
                  </a:lnTo>
                  <a:lnTo>
                    <a:pt x="464" y="614"/>
                  </a:lnTo>
                  <a:lnTo>
                    <a:pt x="462" y="621"/>
                  </a:lnTo>
                  <a:lnTo>
                    <a:pt x="462" y="624"/>
                  </a:lnTo>
                  <a:lnTo>
                    <a:pt x="462" y="628"/>
                  </a:lnTo>
                  <a:lnTo>
                    <a:pt x="461" y="631"/>
                  </a:lnTo>
                  <a:lnTo>
                    <a:pt x="461" y="635"/>
                  </a:lnTo>
                  <a:lnTo>
                    <a:pt x="459" y="640"/>
                  </a:lnTo>
                  <a:lnTo>
                    <a:pt x="459" y="644"/>
                  </a:lnTo>
                  <a:lnTo>
                    <a:pt x="458" y="647"/>
                  </a:lnTo>
                  <a:lnTo>
                    <a:pt x="458" y="652"/>
                  </a:lnTo>
                  <a:lnTo>
                    <a:pt x="457" y="657"/>
                  </a:lnTo>
                  <a:lnTo>
                    <a:pt x="457" y="661"/>
                  </a:lnTo>
                  <a:lnTo>
                    <a:pt x="455" y="665"/>
                  </a:lnTo>
                  <a:lnTo>
                    <a:pt x="455" y="671"/>
                  </a:lnTo>
                  <a:lnTo>
                    <a:pt x="454" y="675"/>
                  </a:lnTo>
                  <a:lnTo>
                    <a:pt x="452" y="681"/>
                  </a:lnTo>
                  <a:lnTo>
                    <a:pt x="451" y="685"/>
                  </a:lnTo>
                  <a:lnTo>
                    <a:pt x="449" y="691"/>
                  </a:lnTo>
                  <a:lnTo>
                    <a:pt x="448" y="695"/>
                  </a:lnTo>
                  <a:lnTo>
                    <a:pt x="447" y="701"/>
                  </a:lnTo>
                  <a:lnTo>
                    <a:pt x="445" y="706"/>
                  </a:lnTo>
                  <a:lnTo>
                    <a:pt x="444" y="712"/>
                  </a:lnTo>
                  <a:lnTo>
                    <a:pt x="442" y="716"/>
                  </a:lnTo>
                  <a:lnTo>
                    <a:pt x="441" y="722"/>
                  </a:lnTo>
                  <a:lnTo>
                    <a:pt x="438" y="728"/>
                  </a:lnTo>
                  <a:lnTo>
                    <a:pt x="437" y="733"/>
                  </a:lnTo>
                  <a:lnTo>
                    <a:pt x="434" y="739"/>
                  </a:lnTo>
                  <a:lnTo>
                    <a:pt x="432" y="745"/>
                  </a:lnTo>
                  <a:lnTo>
                    <a:pt x="430" y="749"/>
                  </a:lnTo>
                  <a:lnTo>
                    <a:pt x="428" y="756"/>
                  </a:lnTo>
                  <a:lnTo>
                    <a:pt x="425" y="762"/>
                  </a:lnTo>
                  <a:lnTo>
                    <a:pt x="422" y="766"/>
                  </a:lnTo>
                  <a:lnTo>
                    <a:pt x="420" y="772"/>
                  </a:lnTo>
                  <a:lnTo>
                    <a:pt x="418" y="777"/>
                  </a:lnTo>
                  <a:lnTo>
                    <a:pt x="415" y="783"/>
                  </a:lnTo>
                  <a:lnTo>
                    <a:pt x="413" y="789"/>
                  </a:lnTo>
                  <a:lnTo>
                    <a:pt x="410" y="795"/>
                  </a:lnTo>
                  <a:lnTo>
                    <a:pt x="407" y="802"/>
                  </a:lnTo>
                  <a:lnTo>
                    <a:pt x="403" y="806"/>
                  </a:lnTo>
                  <a:lnTo>
                    <a:pt x="400" y="812"/>
                  </a:lnTo>
                  <a:lnTo>
                    <a:pt x="396" y="817"/>
                  </a:lnTo>
                  <a:lnTo>
                    <a:pt x="393" y="823"/>
                  </a:lnTo>
                  <a:lnTo>
                    <a:pt x="388" y="829"/>
                  </a:lnTo>
                  <a:lnTo>
                    <a:pt x="384" y="834"/>
                  </a:lnTo>
                  <a:lnTo>
                    <a:pt x="380" y="839"/>
                  </a:lnTo>
                  <a:lnTo>
                    <a:pt x="377" y="846"/>
                  </a:lnTo>
                  <a:lnTo>
                    <a:pt x="373" y="850"/>
                  </a:lnTo>
                  <a:lnTo>
                    <a:pt x="369" y="856"/>
                  </a:lnTo>
                  <a:lnTo>
                    <a:pt x="363" y="861"/>
                  </a:lnTo>
                  <a:lnTo>
                    <a:pt x="359" y="866"/>
                  </a:lnTo>
                  <a:lnTo>
                    <a:pt x="354" y="871"/>
                  </a:lnTo>
                  <a:lnTo>
                    <a:pt x="349" y="877"/>
                  </a:lnTo>
                  <a:lnTo>
                    <a:pt x="344" y="881"/>
                  </a:lnTo>
                  <a:lnTo>
                    <a:pt x="340" y="887"/>
                  </a:lnTo>
                  <a:lnTo>
                    <a:pt x="337" y="887"/>
                  </a:lnTo>
                  <a:lnTo>
                    <a:pt x="335" y="891"/>
                  </a:lnTo>
                  <a:lnTo>
                    <a:pt x="332" y="893"/>
                  </a:lnTo>
                  <a:lnTo>
                    <a:pt x="329" y="897"/>
                  </a:lnTo>
                  <a:lnTo>
                    <a:pt x="325" y="901"/>
                  </a:lnTo>
                  <a:lnTo>
                    <a:pt x="320" y="905"/>
                  </a:lnTo>
                  <a:lnTo>
                    <a:pt x="315" y="908"/>
                  </a:lnTo>
                  <a:lnTo>
                    <a:pt x="309" y="914"/>
                  </a:lnTo>
                  <a:lnTo>
                    <a:pt x="302" y="918"/>
                  </a:lnTo>
                  <a:lnTo>
                    <a:pt x="296" y="924"/>
                  </a:lnTo>
                  <a:lnTo>
                    <a:pt x="292" y="927"/>
                  </a:lnTo>
                  <a:lnTo>
                    <a:pt x="288" y="930"/>
                  </a:lnTo>
                  <a:lnTo>
                    <a:pt x="285" y="932"/>
                  </a:lnTo>
                  <a:lnTo>
                    <a:pt x="281" y="935"/>
                  </a:lnTo>
                  <a:lnTo>
                    <a:pt x="276" y="938"/>
                  </a:lnTo>
                  <a:lnTo>
                    <a:pt x="272" y="941"/>
                  </a:lnTo>
                  <a:lnTo>
                    <a:pt x="268" y="944"/>
                  </a:lnTo>
                  <a:lnTo>
                    <a:pt x="264" y="948"/>
                  </a:lnTo>
                  <a:lnTo>
                    <a:pt x="258" y="949"/>
                  </a:lnTo>
                  <a:lnTo>
                    <a:pt x="254" y="952"/>
                  </a:lnTo>
                  <a:lnTo>
                    <a:pt x="248" y="955"/>
                  </a:lnTo>
                  <a:lnTo>
                    <a:pt x="244" y="958"/>
                  </a:lnTo>
                  <a:lnTo>
                    <a:pt x="238" y="961"/>
                  </a:lnTo>
                  <a:lnTo>
                    <a:pt x="232" y="964"/>
                  </a:lnTo>
                  <a:lnTo>
                    <a:pt x="227" y="966"/>
                  </a:lnTo>
                  <a:lnTo>
                    <a:pt x="221" y="969"/>
                  </a:lnTo>
                  <a:lnTo>
                    <a:pt x="215" y="972"/>
                  </a:lnTo>
                  <a:lnTo>
                    <a:pt x="208" y="975"/>
                  </a:lnTo>
                  <a:lnTo>
                    <a:pt x="203" y="978"/>
                  </a:lnTo>
                  <a:lnTo>
                    <a:pt x="197" y="979"/>
                  </a:lnTo>
                  <a:lnTo>
                    <a:pt x="190" y="982"/>
                  </a:lnTo>
                  <a:lnTo>
                    <a:pt x="183" y="985"/>
                  </a:lnTo>
                  <a:lnTo>
                    <a:pt x="176" y="988"/>
                  </a:lnTo>
                  <a:lnTo>
                    <a:pt x="170" y="991"/>
                  </a:lnTo>
                  <a:lnTo>
                    <a:pt x="161" y="992"/>
                  </a:lnTo>
                  <a:lnTo>
                    <a:pt x="154" y="995"/>
                  </a:lnTo>
                  <a:lnTo>
                    <a:pt x="147" y="996"/>
                  </a:lnTo>
                  <a:lnTo>
                    <a:pt x="140" y="998"/>
                  </a:lnTo>
                  <a:lnTo>
                    <a:pt x="132" y="999"/>
                  </a:lnTo>
                  <a:lnTo>
                    <a:pt x="123" y="1002"/>
                  </a:lnTo>
                  <a:lnTo>
                    <a:pt x="116" y="1003"/>
                  </a:lnTo>
                  <a:lnTo>
                    <a:pt x="108" y="1005"/>
                  </a:lnTo>
                  <a:lnTo>
                    <a:pt x="99" y="1006"/>
                  </a:lnTo>
                  <a:lnTo>
                    <a:pt x="91" y="1008"/>
                  </a:lnTo>
                  <a:lnTo>
                    <a:pt x="82" y="1009"/>
                  </a:lnTo>
                  <a:lnTo>
                    <a:pt x="73" y="1009"/>
                  </a:lnTo>
                  <a:lnTo>
                    <a:pt x="64" y="1011"/>
                  </a:lnTo>
                  <a:lnTo>
                    <a:pt x="55" y="1011"/>
                  </a:lnTo>
                  <a:lnTo>
                    <a:pt x="47" y="1012"/>
                  </a:lnTo>
                  <a:lnTo>
                    <a:pt x="38" y="1012"/>
                  </a:lnTo>
                  <a:lnTo>
                    <a:pt x="38" y="1012"/>
                  </a:lnTo>
                  <a:close/>
                </a:path>
              </a:pathLst>
            </a:custGeom>
            <a:grpFill/>
            <a:ln w="25400" cap="flat" cmpd="sng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矩形 77">
            <a:extLst>
              <a:ext uri="{FF2B5EF4-FFF2-40B4-BE49-F238E27FC236}">
                <a16:creationId xmlns:a16="http://schemas.microsoft.com/office/drawing/2014/main" xmlns="" id="{798788AB-7657-4C48-BAE1-A5978E067436}"/>
              </a:ext>
            </a:extLst>
          </p:cNvPr>
          <p:cNvSpPr/>
          <p:nvPr/>
        </p:nvSpPr>
        <p:spPr>
          <a:xfrm>
            <a:off x="3234976" y="4832785"/>
            <a:ext cx="1991023" cy="704796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 defTabSz="1659301">
              <a:lnSpc>
                <a:spcPct val="90000"/>
              </a:lnSpc>
              <a:spcAft>
                <a:spcPts val="0"/>
              </a:spcAft>
            </a:pPr>
            <a:r>
              <a:rPr lang="zh-TW" altLang="en-US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包租代管</a:t>
            </a:r>
            <a:endParaRPr lang="en-US" altLang="zh-TW" sz="21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1659301">
              <a:lnSpc>
                <a:spcPct val="90000"/>
              </a:lnSpc>
              <a:spcAft>
                <a:spcPts val="0"/>
              </a:spcAft>
            </a:pP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承租戶轉軌</a:t>
            </a: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xmlns="" id="{19CF246D-5854-4DF7-8CFB-BB66ACE5F87A}"/>
              </a:ext>
            </a:extLst>
          </p:cNvPr>
          <p:cNvSpPr/>
          <p:nvPr/>
        </p:nvSpPr>
        <p:spPr>
          <a:xfrm>
            <a:off x="3446599" y="5460495"/>
            <a:ext cx="1567781" cy="372398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 defTabSz="1659301">
              <a:lnSpc>
                <a:spcPct val="90000"/>
              </a:lnSpc>
              <a:spcAft>
                <a:spcPts val="0"/>
              </a:spcAft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萬戶</a:t>
            </a: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xmlns="" id="{798788AB-7657-4C48-BAE1-A5978E067436}"/>
              </a:ext>
            </a:extLst>
          </p:cNvPr>
          <p:cNvSpPr/>
          <p:nvPr/>
        </p:nvSpPr>
        <p:spPr>
          <a:xfrm>
            <a:off x="5855222" y="4840746"/>
            <a:ext cx="1991023" cy="704796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 defTabSz="1659301">
              <a:lnSpc>
                <a:spcPct val="90000"/>
              </a:lnSpc>
              <a:spcAft>
                <a:spcPts val="0"/>
              </a:spcAft>
            </a:pPr>
            <a:r>
              <a:rPr lang="zh-TW" altLang="en-US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加強宣傳</a:t>
            </a:r>
            <a:endParaRPr lang="en-US" altLang="zh-TW" sz="21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1659301">
              <a:lnSpc>
                <a:spcPct val="90000"/>
              </a:lnSpc>
              <a:spcAft>
                <a:spcPts val="0"/>
              </a:spcAft>
            </a:pP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新申請戶</a:t>
            </a: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xmlns="" id="{19CF246D-5854-4DF7-8CFB-BB66ACE5F87A}"/>
              </a:ext>
            </a:extLst>
          </p:cNvPr>
          <p:cNvSpPr/>
          <p:nvPr/>
        </p:nvSpPr>
        <p:spPr>
          <a:xfrm>
            <a:off x="6066844" y="5434588"/>
            <a:ext cx="1567781" cy="372398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 defTabSz="1659301">
              <a:lnSpc>
                <a:spcPct val="90000"/>
              </a:lnSpc>
              <a:spcAft>
                <a:spcPts val="0"/>
              </a:spcAft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萬戶</a:t>
            </a:r>
          </a:p>
        </p:txBody>
      </p:sp>
      <p:sp>
        <p:nvSpPr>
          <p:cNvPr id="82" name="Freeform 73"/>
          <p:cNvSpPr>
            <a:spLocks noEditPoints="1"/>
          </p:cNvSpPr>
          <p:nvPr/>
        </p:nvSpPr>
        <p:spPr bwMode="auto">
          <a:xfrm>
            <a:off x="8550997" y="3088609"/>
            <a:ext cx="3536386" cy="2703656"/>
          </a:xfrm>
          <a:custGeom>
            <a:avLst/>
            <a:gdLst>
              <a:gd name="T0" fmla="*/ 508444 w 256"/>
              <a:gd name="T1" fmla="*/ 254023 h 244"/>
              <a:gd name="T2" fmla="*/ 484611 w 256"/>
              <a:gd name="T3" fmla="*/ 277838 h 244"/>
              <a:gd name="T4" fmla="*/ 468722 w 256"/>
              <a:gd name="T5" fmla="*/ 271884 h 244"/>
              <a:gd name="T6" fmla="*/ 468722 w 256"/>
              <a:gd name="T7" fmla="*/ 271884 h 244"/>
              <a:gd name="T8" fmla="*/ 254222 w 256"/>
              <a:gd name="T9" fmla="*/ 57552 h 244"/>
              <a:gd name="T10" fmla="*/ 254222 w 256"/>
              <a:gd name="T11" fmla="*/ 57552 h 244"/>
              <a:gd name="T12" fmla="*/ 254222 w 256"/>
              <a:gd name="T13" fmla="*/ 57552 h 244"/>
              <a:gd name="T14" fmla="*/ 39722 w 256"/>
              <a:gd name="T15" fmla="*/ 271884 h 244"/>
              <a:gd name="T16" fmla="*/ 39722 w 256"/>
              <a:gd name="T17" fmla="*/ 271884 h 244"/>
              <a:gd name="T18" fmla="*/ 23833 w 256"/>
              <a:gd name="T19" fmla="*/ 277838 h 244"/>
              <a:gd name="T20" fmla="*/ 0 w 256"/>
              <a:gd name="T21" fmla="*/ 254023 h 244"/>
              <a:gd name="T22" fmla="*/ 7944 w 256"/>
              <a:gd name="T23" fmla="*/ 236162 h 244"/>
              <a:gd name="T24" fmla="*/ 236347 w 256"/>
              <a:gd name="T25" fmla="*/ 7938 h 244"/>
              <a:gd name="T26" fmla="*/ 254222 w 256"/>
              <a:gd name="T27" fmla="*/ 0 h 244"/>
              <a:gd name="T28" fmla="*/ 254222 w 256"/>
              <a:gd name="T29" fmla="*/ 0 h 244"/>
              <a:gd name="T30" fmla="*/ 256208 w 256"/>
              <a:gd name="T31" fmla="*/ 0 h 244"/>
              <a:gd name="T32" fmla="*/ 256208 w 256"/>
              <a:gd name="T33" fmla="*/ 0 h 244"/>
              <a:gd name="T34" fmla="*/ 256208 w 256"/>
              <a:gd name="T35" fmla="*/ 0 h 244"/>
              <a:gd name="T36" fmla="*/ 256208 w 256"/>
              <a:gd name="T37" fmla="*/ 0 h 244"/>
              <a:gd name="T38" fmla="*/ 272097 w 256"/>
              <a:gd name="T39" fmla="*/ 7938 h 244"/>
              <a:gd name="T40" fmla="*/ 272097 w 256"/>
              <a:gd name="T41" fmla="*/ 7938 h 244"/>
              <a:gd name="T42" fmla="*/ 365444 w 256"/>
              <a:gd name="T43" fmla="*/ 101212 h 244"/>
              <a:gd name="T44" fmla="*/ 365444 w 256"/>
              <a:gd name="T45" fmla="*/ 79382 h 244"/>
              <a:gd name="T46" fmla="*/ 389277 w 256"/>
              <a:gd name="T47" fmla="*/ 55568 h 244"/>
              <a:gd name="T48" fmla="*/ 413111 w 256"/>
              <a:gd name="T49" fmla="*/ 79382 h 244"/>
              <a:gd name="T50" fmla="*/ 413111 w 256"/>
              <a:gd name="T51" fmla="*/ 148842 h 244"/>
              <a:gd name="T52" fmla="*/ 502486 w 256"/>
              <a:gd name="T53" fmla="*/ 238147 h 244"/>
              <a:gd name="T54" fmla="*/ 502486 w 256"/>
              <a:gd name="T55" fmla="*/ 238147 h 244"/>
              <a:gd name="T56" fmla="*/ 508444 w 256"/>
              <a:gd name="T57" fmla="*/ 254023 h 244"/>
              <a:gd name="T58" fmla="*/ 460777 w 256"/>
              <a:gd name="T59" fmla="*/ 293714 h 244"/>
              <a:gd name="T60" fmla="*/ 460777 w 256"/>
              <a:gd name="T61" fmla="*/ 365159 h 244"/>
              <a:gd name="T62" fmla="*/ 460777 w 256"/>
              <a:gd name="T63" fmla="*/ 396911 h 244"/>
              <a:gd name="T64" fmla="*/ 460777 w 256"/>
              <a:gd name="T65" fmla="*/ 460417 h 244"/>
              <a:gd name="T66" fmla="*/ 436944 w 256"/>
              <a:gd name="T67" fmla="*/ 484232 h 244"/>
              <a:gd name="T68" fmla="*/ 389277 w 256"/>
              <a:gd name="T69" fmla="*/ 484232 h 244"/>
              <a:gd name="T70" fmla="*/ 389277 w 256"/>
              <a:gd name="T71" fmla="*/ 293714 h 244"/>
              <a:gd name="T72" fmla="*/ 293944 w 256"/>
              <a:gd name="T73" fmla="*/ 293714 h 244"/>
              <a:gd name="T74" fmla="*/ 293944 w 256"/>
              <a:gd name="T75" fmla="*/ 484232 h 244"/>
              <a:gd name="T76" fmla="*/ 71500 w 256"/>
              <a:gd name="T77" fmla="*/ 484232 h 244"/>
              <a:gd name="T78" fmla="*/ 47667 w 256"/>
              <a:gd name="T79" fmla="*/ 460417 h 244"/>
              <a:gd name="T80" fmla="*/ 47667 w 256"/>
              <a:gd name="T81" fmla="*/ 396911 h 244"/>
              <a:gd name="T82" fmla="*/ 47667 w 256"/>
              <a:gd name="T83" fmla="*/ 365159 h 244"/>
              <a:gd name="T84" fmla="*/ 47667 w 256"/>
              <a:gd name="T85" fmla="*/ 293714 h 244"/>
              <a:gd name="T86" fmla="*/ 254222 w 256"/>
              <a:gd name="T87" fmla="*/ 87321 h 244"/>
              <a:gd name="T88" fmla="*/ 460777 w 256"/>
              <a:gd name="T89" fmla="*/ 293714 h 244"/>
              <a:gd name="T90" fmla="*/ 214500 w 256"/>
              <a:gd name="T91" fmla="*/ 293714 h 244"/>
              <a:gd name="T92" fmla="*/ 119167 w 256"/>
              <a:gd name="T93" fmla="*/ 293714 h 244"/>
              <a:gd name="T94" fmla="*/ 119167 w 256"/>
              <a:gd name="T95" fmla="*/ 388973 h 244"/>
              <a:gd name="T96" fmla="*/ 214500 w 256"/>
              <a:gd name="T97" fmla="*/ 388973 h 244"/>
              <a:gd name="T98" fmla="*/ 214500 w 256"/>
              <a:gd name="T99" fmla="*/ 293714 h 2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6" h="244">
                <a:moveTo>
                  <a:pt x="256" y="128"/>
                </a:moveTo>
                <a:cubicBezTo>
                  <a:pt x="256" y="135"/>
                  <a:pt x="251" y="140"/>
                  <a:pt x="244" y="140"/>
                </a:cubicBezTo>
                <a:cubicBezTo>
                  <a:pt x="241" y="140"/>
                  <a:pt x="238" y="139"/>
                  <a:pt x="236" y="137"/>
                </a:cubicBezTo>
                <a:cubicBezTo>
                  <a:pt x="236" y="137"/>
                  <a:pt x="236" y="137"/>
                  <a:pt x="236" y="137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20" y="137"/>
                  <a:pt x="20" y="137"/>
                  <a:pt x="20" y="137"/>
                </a:cubicBezTo>
                <a:cubicBezTo>
                  <a:pt x="20" y="137"/>
                  <a:pt x="20" y="137"/>
                  <a:pt x="20" y="137"/>
                </a:cubicBezTo>
                <a:cubicBezTo>
                  <a:pt x="18" y="139"/>
                  <a:pt x="15" y="140"/>
                  <a:pt x="12" y="140"/>
                </a:cubicBezTo>
                <a:cubicBezTo>
                  <a:pt x="5" y="140"/>
                  <a:pt x="0" y="135"/>
                  <a:pt x="0" y="128"/>
                </a:cubicBezTo>
                <a:cubicBezTo>
                  <a:pt x="0" y="125"/>
                  <a:pt x="1" y="122"/>
                  <a:pt x="4" y="119"/>
                </a:cubicBezTo>
                <a:cubicBezTo>
                  <a:pt x="119" y="4"/>
                  <a:pt x="119" y="4"/>
                  <a:pt x="119" y="4"/>
                </a:cubicBezTo>
                <a:cubicBezTo>
                  <a:pt x="122" y="1"/>
                  <a:pt x="125" y="0"/>
                  <a:pt x="128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8" y="0"/>
                  <a:pt x="128" y="0"/>
                  <a:pt x="129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32" y="0"/>
                  <a:pt x="135" y="2"/>
                  <a:pt x="137" y="4"/>
                </a:cubicBezTo>
                <a:cubicBezTo>
                  <a:pt x="137" y="4"/>
                  <a:pt x="137" y="4"/>
                  <a:pt x="137" y="4"/>
                </a:cubicBezTo>
                <a:cubicBezTo>
                  <a:pt x="184" y="51"/>
                  <a:pt x="184" y="51"/>
                  <a:pt x="184" y="51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4" y="33"/>
                  <a:pt x="189" y="28"/>
                  <a:pt x="196" y="28"/>
                </a:cubicBezTo>
                <a:cubicBezTo>
                  <a:pt x="203" y="28"/>
                  <a:pt x="208" y="33"/>
                  <a:pt x="208" y="40"/>
                </a:cubicBezTo>
                <a:cubicBezTo>
                  <a:pt x="208" y="75"/>
                  <a:pt x="208" y="75"/>
                  <a:pt x="208" y="75"/>
                </a:cubicBezTo>
                <a:cubicBezTo>
                  <a:pt x="253" y="120"/>
                  <a:pt x="253" y="120"/>
                  <a:pt x="253" y="120"/>
                </a:cubicBezTo>
                <a:cubicBezTo>
                  <a:pt x="253" y="120"/>
                  <a:pt x="253" y="120"/>
                  <a:pt x="253" y="120"/>
                </a:cubicBezTo>
                <a:cubicBezTo>
                  <a:pt x="255" y="122"/>
                  <a:pt x="256" y="125"/>
                  <a:pt x="256" y="128"/>
                </a:cubicBezTo>
                <a:moveTo>
                  <a:pt x="232" y="148"/>
                </a:moveTo>
                <a:cubicBezTo>
                  <a:pt x="232" y="184"/>
                  <a:pt x="232" y="184"/>
                  <a:pt x="232" y="184"/>
                </a:cubicBezTo>
                <a:cubicBezTo>
                  <a:pt x="232" y="200"/>
                  <a:pt x="232" y="200"/>
                  <a:pt x="232" y="200"/>
                </a:cubicBezTo>
                <a:cubicBezTo>
                  <a:pt x="232" y="232"/>
                  <a:pt x="232" y="232"/>
                  <a:pt x="232" y="232"/>
                </a:cubicBezTo>
                <a:cubicBezTo>
                  <a:pt x="232" y="239"/>
                  <a:pt x="227" y="244"/>
                  <a:pt x="220" y="244"/>
                </a:cubicBezTo>
                <a:cubicBezTo>
                  <a:pt x="196" y="244"/>
                  <a:pt x="196" y="244"/>
                  <a:pt x="196" y="244"/>
                </a:cubicBezTo>
                <a:cubicBezTo>
                  <a:pt x="196" y="148"/>
                  <a:pt x="196" y="148"/>
                  <a:pt x="196" y="148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148" y="244"/>
                  <a:pt x="148" y="244"/>
                  <a:pt x="148" y="244"/>
                </a:cubicBezTo>
                <a:cubicBezTo>
                  <a:pt x="36" y="244"/>
                  <a:pt x="36" y="244"/>
                  <a:pt x="36" y="244"/>
                </a:cubicBezTo>
                <a:cubicBezTo>
                  <a:pt x="29" y="244"/>
                  <a:pt x="24" y="239"/>
                  <a:pt x="24" y="232"/>
                </a:cubicBezTo>
                <a:cubicBezTo>
                  <a:pt x="24" y="200"/>
                  <a:pt x="24" y="200"/>
                  <a:pt x="24" y="200"/>
                </a:cubicBezTo>
                <a:cubicBezTo>
                  <a:pt x="24" y="184"/>
                  <a:pt x="24" y="184"/>
                  <a:pt x="24" y="184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128" y="44"/>
                  <a:pt x="128" y="44"/>
                  <a:pt x="128" y="44"/>
                </a:cubicBezTo>
                <a:lnTo>
                  <a:pt x="232" y="148"/>
                </a:lnTo>
                <a:close/>
                <a:moveTo>
                  <a:pt x="108" y="148"/>
                </a:moveTo>
                <a:cubicBezTo>
                  <a:pt x="60" y="148"/>
                  <a:pt x="60" y="148"/>
                  <a:pt x="60" y="148"/>
                </a:cubicBezTo>
                <a:cubicBezTo>
                  <a:pt x="60" y="196"/>
                  <a:pt x="60" y="196"/>
                  <a:pt x="60" y="196"/>
                </a:cubicBezTo>
                <a:cubicBezTo>
                  <a:pt x="108" y="196"/>
                  <a:pt x="108" y="196"/>
                  <a:pt x="108" y="196"/>
                </a:cubicBezTo>
                <a:lnTo>
                  <a:pt x="108" y="148"/>
                </a:lnTo>
                <a:close/>
              </a:path>
            </a:pathLst>
          </a:custGeom>
          <a:solidFill>
            <a:srgbClr val="E15C3E"/>
          </a:solidFill>
          <a:ln>
            <a:solidFill>
              <a:srgbClr val="F5B2A2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21908" tIns="60954" rIns="121908" bIns="60954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9282157" y="2245116"/>
            <a:ext cx="2096062" cy="1031039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lvl="0"/>
            <a:r>
              <a:rPr lang="en-US" altLang="zh-TW" sz="59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50</a:t>
            </a:r>
            <a:r>
              <a:rPr lang="zh-TW" altLang="en-US" sz="3700" b="1" dirty="0">
                <a:latin typeface="微軟正黑體" pitchFamily="34" charset="-120"/>
                <a:ea typeface="微軟正黑體" pitchFamily="34" charset="-120"/>
              </a:rPr>
              <a:t>萬戶</a:t>
            </a:r>
            <a:endParaRPr lang="en-US" altLang="zh-TW" sz="43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xmlns="" id="{EDA8555D-F700-4A29-804B-CD76C028DD25}"/>
              </a:ext>
            </a:extLst>
          </p:cNvPr>
          <p:cNvSpPr/>
          <p:nvPr/>
        </p:nvSpPr>
        <p:spPr>
          <a:xfrm>
            <a:off x="446498" y="1286021"/>
            <a:ext cx="4256417" cy="6155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1908" tIns="60954" rIns="121908" bIns="60954">
            <a:spAutoFit/>
          </a:bodyPr>
          <a:lstStyle/>
          <a:p>
            <a:pPr lvl="0" algn="ctr"/>
            <a:r>
              <a:rPr lang="en-US" altLang="zh-TW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50</a:t>
            </a:r>
            <a:r>
              <a:rPr lang="zh-TW" altLang="en-US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萬戶</a:t>
            </a: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哪裡找？</a:t>
            </a:r>
            <a:endParaRPr lang="en-US" altLang="zh-TW" sz="32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A50E1-F1EF-490A-9A42-82B5FFBDDB17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93525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9"/>
          <p:cNvGrpSpPr/>
          <p:nvPr/>
        </p:nvGrpSpPr>
        <p:grpSpPr>
          <a:xfrm>
            <a:off x="0" y="338985"/>
            <a:ext cx="12190413" cy="801306"/>
            <a:chOff x="0" y="338985"/>
            <a:chExt cx="9144000" cy="801305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="" id="{6D5BF626-B0D5-4AD2-A39D-80E5FE4AA20A}"/>
                </a:ext>
              </a:extLst>
            </p:cNvPr>
            <p:cNvSpPr/>
            <p:nvPr/>
          </p:nvSpPr>
          <p:spPr>
            <a:xfrm>
              <a:off x="0" y="338985"/>
              <a:ext cx="9144000" cy="583904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2266724" algn="ctr" defTabSz="12190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5300" b="1" kern="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3" name="群組 21"/>
            <p:cNvGrpSpPr/>
            <p:nvPr/>
          </p:nvGrpSpPr>
          <p:grpSpPr>
            <a:xfrm>
              <a:off x="6786060" y="632460"/>
              <a:ext cx="2357940" cy="507830"/>
              <a:chOff x="6786060" y="632460"/>
              <a:chExt cx="2357940" cy="507830"/>
            </a:xfrm>
          </p:grpSpPr>
          <p:grpSp>
            <p:nvGrpSpPr>
              <p:cNvPr id="4" name="群組 22"/>
              <p:cNvGrpSpPr/>
              <p:nvPr/>
            </p:nvGrpSpPr>
            <p:grpSpPr>
              <a:xfrm>
                <a:off x="6786060" y="632460"/>
                <a:ext cx="2357940" cy="507830"/>
                <a:chOff x="6786060" y="632460"/>
                <a:chExt cx="2357940" cy="507830"/>
              </a:xfrm>
            </p:grpSpPr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xmlns="" id="{6D5BF626-B0D5-4AD2-A39D-80E5FE4AA20A}"/>
                    </a:ext>
                  </a:extLst>
                </p:cNvPr>
                <p:cNvSpPr/>
                <p:nvPr/>
              </p:nvSpPr>
              <p:spPr>
                <a:xfrm>
                  <a:off x="6786060" y="708453"/>
                  <a:ext cx="2357940" cy="90000"/>
                </a:xfrm>
                <a:prstGeom prst="rect">
                  <a:avLst/>
                </a:prstGeom>
                <a:gradFill flip="none" rotWithShape="1">
                  <a:gsLst>
                    <a:gs pos="81000">
                      <a:srgbClr val="D7E2DC"/>
                    </a:gs>
                    <a:gs pos="16000">
                      <a:srgbClr val="D7E2DC">
                        <a:alpha val="0"/>
                      </a:srgbClr>
                    </a:gs>
                    <a:gs pos="51000">
                      <a:srgbClr val="D7E2DC"/>
                    </a:gs>
                  </a:gsLst>
                  <a:lin ang="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2266724" algn="ctr" defTabSz="1219078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TW" altLang="en-US" sz="5300" b="1" kern="0" dirty="0">
                    <a:solidFill>
                      <a:schemeClr val="accent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xmlns="" id="{6D5BF626-B0D5-4AD2-A39D-80E5FE4AA20A}"/>
                    </a:ext>
                  </a:extLst>
                </p:cNvPr>
                <p:cNvSpPr/>
                <p:nvPr/>
              </p:nvSpPr>
              <p:spPr>
                <a:xfrm rot="16200000">
                  <a:off x="8097729" y="787580"/>
                  <a:ext cx="180000" cy="90617"/>
                </a:xfrm>
                <a:prstGeom prst="rect">
                  <a:avLst/>
                </a:prstGeom>
                <a:solidFill>
                  <a:srgbClr val="D7E2D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2266724" algn="ctr" defTabSz="1219078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TW" altLang="en-US" sz="5300" b="1" kern="0" dirty="0">
                    <a:solidFill>
                      <a:schemeClr val="accent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文字方塊 27"/>
                <p:cNvSpPr txBox="1"/>
                <p:nvPr/>
              </p:nvSpPr>
              <p:spPr>
                <a:xfrm>
                  <a:off x="8031480" y="632460"/>
                  <a:ext cx="1062449" cy="507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700" dirty="0">
                      <a:solidFill>
                        <a:srgbClr val="D7E2DC"/>
                      </a:solidFill>
                      <a:latin typeface="Britannic Bold" panose="020B0903060703020204" pitchFamily="34" charset="0"/>
                    </a:rPr>
                    <a:t>Taiwan</a:t>
                  </a:r>
                  <a:endParaRPr lang="zh-TW" altLang="en-US" sz="2700" dirty="0">
                    <a:solidFill>
                      <a:srgbClr val="D7E2DC"/>
                    </a:solidFill>
                    <a:latin typeface="Britannic Bold" panose="020B0903060703020204" pitchFamily="34" charset="0"/>
                  </a:endParaRPr>
                </a:p>
              </p:txBody>
            </p:sp>
          </p:grpSp>
          <p:sp>
            <p:nvSpPr>
              <p:cNvPr id="24" name="橢圓 23"/>
              <p:cNvSpPr/>
              <p:nvPr/>
            </p:nvSpPr>
            <p:spPr>
              <a:xfrm>
                <a:off x="8396830" y="726761"/>
                <a:ext cx="54000" cy="54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5253965" y="338551"/>
            <a:ext cx="1682488" cy="553986"/>
          </a:xfrm>
          <a:prstGeom prst="rect">
            <a:avLst/>
          </a:prstGeom>
          <a:noFill/>
        </p:spPr>
        <p:txBody>
          <a:bodyPr wrap="none" lIns="121908" tIns="60954" rIns="121908" bIns="60954">
            <a:spAutoFit/>
          </a:bodyPr>
          <a:lstStyle/>
          <a:p>
            <a:pPr algn="ctr" defTabSz="914309">
              <a:defRPr/>
            </a:pPr>
            <a:r>
              <a:rPr lang="zh-TW" altLang="en-US" sz="2800" b="1" dirty="0" smtClean="0">
                <a:solidFill>
                  <a:schemeClr val="bg1"/>
                </a:solidFill>
                <a:effectLst>
                  <a:outerShdw blurRad="139700" dir="15000000" sy="30000" kx="-1800000" algn="bl" rotWithShape="0">
                    <a:prstClr val="black">
                      <a:alpha val="21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ontserrat" charset="0"/>
              </a:rPr>
              <a:t>政策目的</a:t>
            </a:r>
            <a:endParaRPr lang="zh-TW" altLang="en-US" sz="2800" b="1" dirty="0">
              <a:solidFill>
                <a:schemeClr val="bg1"/>
              </a:solidFill>
              <a:effectLst>
                <a:outerShdw blurRad="139700" dir="15000000" sy="30000" kx="-1800000" algn="bl" rotWithShape="0">
                  <a:prstClr val="black">
                    <a:alpha val="21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ontserrat" charset="0"/>
            </a:endParaRPr>
          </a:p>
        </p:txBody>
      </p:sp>
      <p:sp>
        <p:nvSpPr>
          <p:cNvPr id="67" name="文字版面配置區 2"/>
          <p:cNvSpPr txBox="1">
            <a:spLocks/>
          </p:cNvSpPr>
          <p:nvPr/>
        </p:nvSpPr>
        <p:spPr bwMode="auto">
          <a:xfrm>
            <a:off x="0" y="1183239"/>
            <a:ext cx="12190413" cy="141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TW" altLang="en-US" sz="3200" b="1" dirty="0">
                <a:solidFill>
                  <a:srgbClr val="1E5E7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戶數</a:t>
            </a:r>
            <a:r>
              <a:rPr lang="en-US" altLang="zh-TW" sz="3200" b="1" dirty="0">
                <a:solidFill>
                  <a:srgbClr val="1E5E7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3200" b="1" dirty="0">
                <a:solidFill>
                  <a:srgbClr val="1E5E7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萬戶→</a:t>
            </a:r>
            <a:r>
              <a:rPr lang="en-US" altLang="zh-TW" sz="3200" b="1" dirty="0">
                <a:solidFill>
                  <a:srgbClr val="1E5E7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sz="3200" b="1" dirty="0">
                <a:solidFill>
                  <a:srgbClr val="1E5E7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萬戶，</a:t>
            </a:r>
            <a:r>
              <a:rPr lang="zh-TW" altLang="en-US" sz="3200" b="1" dirty="0" smtClean="0">
                <a:solidFill>
                  <a:srgbClr val="1E5E7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增加為</a:t>
            </a:r>
            <a:r>
              <a:rPr lang="en-US" altLang="zh-TW" sz="3200" b="1" dirty="0" smtClean="0">
                <a:solidFill>
                  <a:srgbClr val="1E5E7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4.17</a:t>
            </a:r>
            <a:r>
              <a:rPr lang="zh-TW" altLang="en-US" sz="3200" b="1" dirty="0">
                <a:solidFill>
                  <a:srgbClr val="1E5E7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endParaRPr lang="en-US" altLang="zh-TW" sz="3200" b="1" dirty="0">
              <a:solidFill>
                <a:srgbClr val="1E5E7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914400" eaLnBrk="1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TW" altLang="en-US" sz="3200" b="1" dirty="0">
                <a:solidFill>
                  <a:srgbClr val="1E5E7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預算</a:t>
            </a:r>
            <a:r>
              <a:rPr lang="en-US" altLang="zh-TW" sz="3200" b="1" dirty="0">
                <a:solidFill>
                  <a:srgbClr val="1E5E7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57</a:t>
            </a:r>
            <a:r>
              <a:rPr lang="zh-TW" altLang="en-US" sz="3200" b="1" dirty="0">
                <a:solidFill>
                  <a:srgbClr val="1E5E7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億元→</a:t>
            </a:r>
            <a:r>
              <a:rPr lang="en-US" altLang="zh-TW" sz="3200" b="1" dirty="0">
                <a:solidFill>
                  <a:srgbClr val="1E5E7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300</a:t>
            </a:r>
            <a:r>
              <a:rPr lang="zh-TW" altLang="en-US" sz="3200" b="1" dirty="0">
                <a:solidFill>
                  <a:srgbClr val="1E5E7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億元，</a:t>
            </a:r>
            <a:r>
              <a:rPr lang="zh-TW" altLang="en-US" sz="3200" b="1" dirty="0" smtClean="0">
                <a:solidFill>
                  <a:srgbClr val="1E5E7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提高為</a:t>
            </a:r>
            <a:r>
              <a:rPr lang="en-US" altLang="zh-TW" sz="3200" b="1" dirty="0" smtClean="0">
                <a:solidFill>
                  <a:srgbClr val="1E5E7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5.26</a:t>
            </a:r>
            <a:r>
              <a:rPr lang="zh-TW" altLang="en-US" sz="3200" b="1" dirty="0">
                <a:solidFill>
                  <a:srgbClr val="1E5E7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endParaRPr lang="en-US" altLang="zh-TW" sz="3200" b="1" dirty="0">
              <a:solidFill>
                <a:srgbClr val="1E5E7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0" name="資料庫圖表 69"/>
          <p:cNvGraphicFramePr/>
          <p:nvPr/>
        </p:nvGraphicFramePr>
        <p:xfrm>
          <a:off x="711107" y="2637109"/>
          <a:ext cx="5485686" cy="351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5" name="矩形 74"/>
          <p:cNvSpPr/>
          <p:nvPr/>
        </p:nvSpPr>
        <p:spPr>
          <a:xfrm>
            <a:off x="981911" y="2736569"/>
            <a:ext cx="27768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 defTabSz="685800">
              <a:defRPr/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" charset="0"/>
              </a:rPr>
              <a:t>增加為</a:t>
            </a:r>
            <a:r>
              <a:rPr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" charset="0"/>
              </a:rPr>
              <a:t>4.17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" charset="0"/>
              </a:rPr>
              <a:t>倍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ontserrat" charset="0"/>
            </a:endParaRPr>
          </a:p>
        </p:txBody>
      </p:sp>
      <p:graphicFrame>
        <p:nvGraphicFramePr>
          <p:cNvPr id="84" name="資料庫圖表 83"/>
          <p:cNvGraphicFramePr/>
          <p:nvPr/>
        </p:nvGraphicFramePr>
        <p:xfrm>
          <a:off x="6196793" y="2599009"/>
          <a:ext cx="5485686" cy="351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5" name="矩形 84"/>
          <p:cNvSpPr/>
          <p:nvPr/>
        </p:nvSpPr>
        <p:spPr>
          <a:xfrm>
            <a:off x="6467597" y="2698469"/>
            <a:ext cx="27768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 defTabSz="685800">
              <a:defRPr/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" charset="0"/>
              </a:rPr>
              <a:t>提高為</a:t>
            </a:r>
            <a:r>
              <a:rPr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" charset="0"/>
              </a:rPr>
              <a:t>5.26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" charset="0"/>
              </a:rPr>
              <a:t>倍</a:t>
            </a:r>
            <a:endParaRPr lang="en-US" altLang="zh-TW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ontserrat" charset="0"/>
            </a:endParaRPr>
          </a:p>
        </p:txBody>
      </p:sp>
      <p:sp>
        <p:nvSpPr>
          <p:cNvPr id="16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9898362" y="6459539"/>
            <a:ext cx="1312163" cy="365125"/>
          </a:xfrm>
        </p:spPr>
        <p:txBody>
          <a:bodyPr/>
          <a:lstStyle/>
          <a:p>
            <a:pPr>
              <a:defRPr/>
            </a:pPr>
            <a:fld id="{015A50E1-F1EF-490A-9A42-82B5FFBDDB17}" type="slidenum">
              <a:rPr lang="zh-TW" altLang="en-US" smtClean="0"/>
              <a:pPr>
                <a:defRPr/>
              </a:pPr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093525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5"/>
          <p:cNvGrpSpPr/>
          <p:nvPr/>
        </p:nvGrpSpPr>
        <p:grpSpPr>
          <a:xfrm>
            <a:off x="0" y="338986"/>
            <a:ext cx="12190413" cy="693585"/>
            <a:chOff x="0" y="338985"/>
            <a:chExt cx="9144000" cy="693585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6D5BF626-B0D5-4AD2-A39D-80E5FE4AA20A}"/>
                </a:ext>
              </a:extLst>
            </p:cNvPr>
            <p:cNvSpPr/>
            <p:nvPr/>
          </p:nvSpPr>
          <p:spPr>
            <a:xfrm>
              <a:off x="0" y="338985"/>
              <a:ext cx="9144000" cy="583904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1700213"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3" name="群組 25"/>
            <p:cNvGrpSpPr/>
            <p:nvPr/>
          </p:nvGrpSpPr>
          <p:grpSpPr>
            <a:xfrm>
              <a:off x="6786060" y="632460"/>
              <a:ext cx="2357940" cy="400110"/>
              <a:chOff x="6786060" y="632460"/>
              <a:chExt cx="2357940" cy="400110"/>
            </a:xfrm>
          </p:grpSpPr>
          <p:grpSp>
            <p:nvGrpSpPr>
              <p:cNvPr id="4" name="群組 27"/>
              <p:cNvGrpSpPr/>
              <p:nvPr/>
            </p:nvGrpSpPr>
            <p:grpSpPr>
              <a:xfrm>
                <a:off x="6786060" y="632460"/>
                <a:ext cx="2357940" cy="400110"/>
                <a:chOff x="6786060" y="632460"/>
                <a:chExt cx="2357940" cy="400110"/>
              </a:xfrm>
            </p:grpSpPr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xmlns="" id="{6D5BF626-B0D5-4AD2-A39D-80E5FE4AA20A}"/>
                    </a:ext>
                  </a:extLst>
                </p:cNvPr>
                <p:cNvSpPr/>
                <p:nvPr/>
              </p:nvSpPr>
              <p:spPr>
                <a:xfrm>
                  <a:off x="6786060" y="708453"/>
                  <a:ext cx="2357940" cy="90000"/>
                </a:xfrm>
                <a:prstGeom prst="rect">
                  <a:avLst/>
                </a:prstGeom>
                <a:gradFill flip="none" rotWithShape="1">
                  <a:gsLst>
                    <a:gs pos="81000">
                      <a:srgbClr val="D7E2DC"/>
                    </a:gs>
                    <a:gs pos="16000">
                      <a:srgbClr val="D7E2DC">
                        <a:alpha val="0"/>
                      </a:srgbClr>
                    </a:gs>
                    <a:gs pos="51000">
                      <a:srgbClr val="D7E2DC"/>
                    </a:gs>
                  </a:gsLst>
                  <a:lin ang="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1700213" marR="0" lvl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xmlns="" id="{6D5BF626-B0D5-4AD2-A39D-80E5FE4AA20A}"/>
                    </a:ext>
                  </a:extLst>
                </p:cNvPr>
                <p:cNvSpPr/>
                <p:nvPr/>
              </p:nvSpPr>
              <p:spPr>
                <a:xfrm rot="16200000">
                  <a:off x="8097729" y="787580"/>
                  <a:ext cx="180000" cy="90617"/>
                </a:xfrm>
                <a:prstGeom prst="rect">
                  <a:avLst/>
                </a:prstGeom>
                <a:solidFill>
                  <a:srgbClr val="D7E2D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1700213" marR="0" lvl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文字方塊 12"/>
                <p:cNvSpPr txBox="1"/>
                <p:nvPr/>
              </p:nvSpPr>
              <p:spPr>
                <a:xfrm>
                  <a:off x="8031480" y="632460"/>
                  <a:ext cx="106244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000" dirty="0">
                      <a:solidFill>
                        <a:srgbClr val="D7E2DC"/>
                      </a:solidFill>
                      <a:latin typeface="Britannic Bold" panose="020B0903060703020204" pitchFamily="34" charset="0"/>
                    </a:rPr>
                    <a:t>Taiwan</a:t>
                  </a:r>
                  <a:endParaRPr lang="zh-TW" altLang="en-US" sz="2000" dirty="0">
                    <a:solidFill>
                      <a:srgbClr val="D7E2DC"/>
                    </a:solidFill>
                    <a:latin typeface="Britannic Bold" panose="020B0903060703020204" pitchFamily="34" charset="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>
                <a:off x="8396830" y="726761"/>
                <a:ext cx="54000" cy="54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19" name="矩形 18"/>
          <p:cNvSpPr/>
          <p:nvPr/>
        </p:nvSpPr>
        <p:spPr>
          <a:xfrm>
            <a:off x="5284728" y="338550"/>
            <a:ext cx="162095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zh-TW" altLang="en-US" sz="2800" b="1" dirty="0">
                <a:solidFill>
                  <a:schemeClr val="bg1"/>
                </a:solidFill>
                <a:effectLst>
                  <a:outerShdw blurRad="139700" dir="15000000" sy="30000" kx="-1800000" algn="bl" rotWithShape="0">
                    <a:prstClr val="black">
                      <a:alpha val="21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ontserrat" charset="0"/>
              </a:rPr>
              <a:t>所得標準</a:t>
            </a:r>
          </a:p>
        </p:txBody>
      </p:sp>
      <p:graphicFrame>
        <p:nvGraphicFramePr>
          <p:cNvPr id="38" name="表格 3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28970779"/>
              </p:ext>
            </p:extLst>
          </p:nvPr>
        </p:nvGraphicFramePr>
        <p:xfrm>
          <a:off x="883658" y="2244432"/>
          <a:ext cx="10346654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61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252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252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6533">
                <a:tc rowSpan="2"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itchFamily="34" charset="-120"/>
                          <a:ea typeface="微軟正黑體" pitchFamily="34" charset="-120"/>
                        </a:rPr>
                        <a:t>租賃住宅所在地</a:t>
                      </a:r>
                    </a:p>
                  </a:txBody>
                  <a:tcPr marL="121904" marR="12190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itchFamily="34" charset="-120"/>
                          <a:ea typeface="微軟正黑體" pitchFamily="34" charset="-120"/>
                        </a:rPr>
                        <a:t>每人每月平均</a:t>
                      </a:r>
                      <a:r>
                        <a:rPr lang="zh-TW" altLang="en-US" u="sng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所得</a:t>
                      </a:r>
                      <a:r>
                        <a:rPr lang="zh-TW" altLang="en-US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標準低於最低生活費之金額</a:t>
                      </a:r>
                    </a:p>
                  </a:txBody>
                  <a:tcPr marL="121904" marR="121904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3355">
                <a:tc vMerge="1"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微軟正黑體" pitchFamily="34" charset="-120"/>
                          <a:ea typeface="微軟正黑體" pitchFamily="34" charset="-120"/>
                        </a:rPr>
                        <a:t>2.5</a:t>
                      </a:r>
                      <a:r>
                        <a:rPr lang="zh-TW" altLang="en-US" sz="2000" dirty="0">
                          <a:latin typeface="微軟正黑體" pitchFamily="34" charset="-120"/>
                          <a:ea typeface="微軟正黑體" pitchFamily="34" charset="-120"/>
                        </a:rPr>
                        <a:t>倍</a:t>
                      </a:r>
                      <a:endParaRPr lang="en-US" altLang="zh-TW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en-US" altLang="zh-TW" sz="2000" dirty="0"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000" dirty="0">
                          <a:latin typeface="微軟正黑體" pitchFamily="34" charset="-120"/>
                          <a:ea typeface="微軟正黑體" pitchFamily="34" charset="-120"/>
                        </a:rPr>
                        <a:t>現行</a:t>
                      </a:r>
                      <a:r>
                        <a:rPr lang="en-US" altLang="zh-TW" sz="2000" dirty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21904" marR="1219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r>
                        <a:rPr lang="zh-TW" altLang="en-US" sz="20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倍</a:t>
                      </a:r>
                    </a:p>
                  </a:txBody>
                  <a:tcPr marL="121904" marR="12190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2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itchFamily="34" charset="-120"/>
                          <a:ea typeface="微軟正黑體" pitchFamily="34" charset="-120"/>
                        </a:rPr>
                        <a:t>臺北市</a:t>
                      </a: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46,705 </a:t>
                      </a:r>
                    </a:p>
                  </a:txBody>
                  <a:tcPr marL="8466" marR="8466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56,046 </a:t>
                      </a:r>
                    </a:p>
                  </a:txBody>
                  <a:tcPr marL="8466" marR="8466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62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itchFamily="34" charset="-120"/>
                          <a:ea typeface="微軟正黑體" pitchFamily="34" charset="-120"/>
                        </a:rPr>
                        <a:t>新北市</a:t>
                      </a: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39,500 </a:t>
                      </a:r>
                    </a:p>
                  </a:txBody>
                  <a:tcPr marL="8466" marR="8466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47,400 </a:t>
                      </a:r>
                    </a:p>
                  </a:txBody>
                  <a:tcPr marL="8466" marR="8466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0508021"/>
                  </a:ext>
                </a:extLst>
              </a:tr>
              <a:tr h="3862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桃園市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38,203 </a:t>
                      </a:r>
                    </a:p>
                  </a:txBody>
                  <a:tcPr marL="8466" marR="8466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45,843 </a:t>
                      </a:r>
                    </a:p>
                  </a:txBody>
                  <a:tcPr marL="8466" marR="8466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8387202"/>
                  </a:ext>
                </a:extLst>
              </a:tr>
              <a:tr h="3862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臺中市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38,680 </a:t>
                      </a:r>
                    </a:p>
                  </a:txBody>
                  <a:tcPr marL="8466" marR="8466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46,416 </a:t>
                      </a:r>
                    </a:p>
                  </a:txBody>
                  <a:tcPr marL="8466" marR="8466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2009187"/>
                  </a:ext>
                </a:extLst>
              </a:tr>
              <a:tr h="3862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臺南市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35,575 </a:t>
                      </a:r>
                    </a:p>
                  </a:txBody>
                  <a:tcPr marL="8466" marR="8466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42,690 </a:t>
                      </a:r>
                    </a:p>
                  </a:txBody>
                  <a:tcPr marL="8466" marR="8466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2755749"/>
                  </a:ext>
                </a:extLst>
              </a:tr>
              <a:tr h="3862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高雄市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36,048 </a:t>
                      </a:r>
                    </a:p>
                  </a:txBody>
                  <a:tcPr marL="8466" marR="8466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43,257 </a:t>
                      </a:r>
                    </a:p>
                  </a:txBody>
                  <a:tcPr marL="8466" marR="8466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62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金門縣、連江縣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31,980 </a:t>
                      </a:r>
                    </a:p>
                  </a:txBody>
                  <a:tcPr marL="8466" marR="8466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38,376 </a:t>
                      </a:r>
                    </a:p>
                  </a:txBody>
                  <a:tcPr marL="8466" marR="8466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62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itchFamily="34" charset="-120"/>
                          <a:ea typeface="微軟正黑體" pitchFamily="34" charset="-120"/>
                        </a:rPr>
                        <a:t>其餘縣市</a:t>
                      </a: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35,575 </a:t>
                      </a:r>
                    </a:p>
                  </a:txBody>
                  <a:tcPr marL="8466" marR="8466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42,690 </a:t>
                      </a:r>
                    </a:p>
                  </a:txBody>
                  <a:tcPr marL="8466" marR="8466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0" name="框架 19"/>
          <p:cNvSpPr/>
          <p:nvPr/>
        </p:nvSpPr>
        <p:spPr>
          <a:xfrm>
            <a:off x="7632852" y="2588820"/>
            <a:ext cx="3561463" cy="3976429"/>
          </a:xfrm>
          <a:prstGeom prst="frame">
            <a:avLst>
              <a:gd name="adj1" fmla="val 25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1" name="文本框 17"/>
          <p:cNvSpPr txBox="1"/>
          <p:nvPr/>
        </p:nvSpPr>
        <p:spPr>
          <a:xfrm>
            <a:off x="886667" y="1495538"/>
            <a:ext cx="3839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28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申請資格再放寬</a:t>
            </a:r>
          </a:p>
        </p:txBody>
      </p:sp>
      <p:sp>
        <p:nvSpPr>
          <p:cNvPr id="18" name="TextBox 35"/>
          <p:cNvSpPr txBox="1"/>
          <p:nvPr/>
        </p:nvSpPr>
        <p:spPr>
          <a:xfrm>
            <a:off x="3645726" y="967173"/>
            <a:ext cx="831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 defTabSz="914400">
              <a:spcBef>
                <a:spcPts val="0"/>
              </a:spcBef>
              <a:spcAft>
                <a:spcPts val="0"/>
              </a:spcAft>
            </a:pPr>
            <a:r>
              <a:rPr kumimoji="1" lang="en-US" altLang="zh-TW" sz="2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1.</a:t>
            </a:r>
            <a:r>
              <a:rPr kumimoji="1" lang="zh-TW" altLang="en-US" sz="2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所得自最低生活費</a:t>
            </a:r>
            <a:r>
              <a:rPr kumimoji="1" lang="en-US" altLang="zh-TW" sz="2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&lt;</a:t>
            </a:r>
            <a:r>
              <a:rPr kumimoji="1" lang="en-US" altLang="zh-TW" sz="20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2.5</a:t>
            </a:r>
            <a:r>
              <a:rPr kumimoji="1" lang="zh-TW" altLang="en-US" sz="20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倍→</a:t>
            </a:r>
            <a:r>
              <a:rPr kumimoji="1"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&lt;3</a:t>
            </a:r>
            <a:r>
              <a:rPr kumimoji="1"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倍</a:t>
            </a:r>
            <a:endParaRPr kumimoji="1" lang="en-US" altLang="zh-TW" sz="20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355600" indent="-355600" algn="just" defTabSz="914400">
              <a:spcBef>
                <a:spcPts val="0"/>
              </a:spcBef>
              <a:spcAft>
                <a:spcPts val="0"/>
              </a:spcAft>
            </a:pPr>
            <a:r>
              <a:rPr kumimoji="1" lang="en-US" altLang="zh-TW" sz="20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2.</a:t>
            </a:r>
            <a:r>
              <a:rPr kumimoji="1" lang="zh-TW" altLang="en-US" sz="20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家庭成員</a:t>
            </a:r>
            <a:r>
              <a:rPr kumimoji="1"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只看申請人、配偶、未成年子女</a:t>
            </a:r>
            <a:endParaRPr kumimoji="1" lang="en-US" altLang="zh-TW" sz="2000" b="1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182563" lvl="0" indent="-182563" algn="just" defTabSz="914400">
              <a:spcBef>
                <a:spcPts val="0"/>
              </a:spcBef>
              <a:spcAft>
                <a:spcPts val="0"/>
              </a:spcAft>
            </a:pPr>
            <a:r>
              <a:rPr kumimoji="1" lang="en-US" altLang="zh-TW" sz="20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3.</a:t>
            </a:r>
            <a:r>
              <a:rPr kumimoji="1" lang="zh-TW" altLang="en-US" sz="20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承租住宅僅限合法住宅→</a:t>
            </a:r>
            <a:r>
              <a:rPr kumimoji="1"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未保存登記建物承租戶也可</a:t>
            </a:r>
            <a:r>
              <a:rPr kumimoji="1"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申請</a:t>
            </a:r>
            <a:endParaRPr kumimoji="1" lang="en-US" altLang="zh-TW" sz="20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182563" lvl="0" indent="3498850" algn="just" defTabSz="914400">
              <a:spcBef>
                <a:spcPts val="0"/>
              </a:spcBef>
              <a:spcAft>
                <a:spcPts val="0"/>
              </a:spcAft>
            </a:pPr>
            <a:r>
              <a:rPr kumimoji="1"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kumimoji="1"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須具房屋稅籍且課住家用稅率</a:t>
            </a:r>
            <a:r>
              <a:rPr kumimoji="1"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endParaRPr kumimoji="1" lang="zh-TW" altLang="en-US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A50E1-F1EF-490A-9A42-82B5FFBDDB17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62298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5"/>
          <p:cNvGrpSpPr/>
          <p:nvPr/>
        </p:nvGrpSpPr>
        <p:grpSpPr>
          <a:xfrm>
            <a:off x="0" y="338986"/>
            <a:ext cx="12190413" cy="693585"/>
            <a:chOff x="0" y="338985"/>
            <a:chExt cx="9144000" cy="693585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6D5BF626-B0D5-4AD2-A39D-80E5FE4AA20A}"/>
                </a:ext>
              </a:extLst>
            </p:cNvPr>
            <p:cNvSpPr/>
            <p:nvPr/>
          </p:nvSpPr>
          <p:spPr>
            <a:xfrm>
              <a:off x="0" y="338985"/>
              <a:ext cx="9144000" cy="583904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1700213"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3" name="群組 25"/>
            <p:cNvGrpSpPr/>
            <p:nvPr/>
          </p:nvGrpSpPr>
          <p:grpSpPr>
            <a:xfrm>
              <a:off x="6786060" y="632460"/>
              <a:ext cx="2357940" cy="400110"/>
              <a:chOff x="6786060" y="632460"/>
              <a:chExt cx="2357940" cy="400110"/>
            </a:xfrm>
          </p:grpSpPr>
          <p:grpSp>
            <p:nvGrpSpPr>
              <p:cNvPr id="4" name="群組 27"/>
              <p:cNvGrpSpPr/>
              <p:nvPr/>
            </p:nvGrpSpPr>
            <p:grpSpPr>
              <a:xfrm>
                <a:off x="6786060" y="632460"/>
                <a:ext cx="2357940" cy="400110"/>
                <a:chOff x="6786060" y="632460"/>
                <a:chExt cx="2357940" cy="400110"/>
              </a:xfrm>
            </p:grpSpPr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xmlns="" id="{6D5BF626-B0D5-4AD2-A39D-80E5FE4AA20A}"/>
                    </a:ext>
                  </a:extLst>
                </p:cNvPr>
                <p:cNvSpPr/>
                <p:nvPr/>
              </p:nvSpPr>
              <p:spPr>
                <a:xfrm>
                  <a:off x="6786060" y="708453"/>
                  <a:ext cx="2357940" cy="90000"/>
                </a:xfrm>
                <a:prstGeom prst="rect">
                  <a:avLst/>
                </a:prstGeom>
                <a:gradFill flip="none" rotWithShape="1">
                  <a:gsLst>
                    <a:gs pos="81000">
                      <a:srgbClr val="D7E2DC"/>
                    </a:gs>
                    <a:gs pos="16000">
                      <a:srgbClr val="D7E2DC">
                        <a:alpha val="0"/>
                      </a:srgbClr>
                    </a:gs>
                    <a:gs pos="51000">
                      <a:srgbClr val="D7E2DC"/>
                    </a:gs>
                  </a:gsLst>
                  <a:lin ang="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1700213" marR="0" lvl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xmlns="" id="{6D5BF626-B0D5-4AD2-A39D-80E5FE4AA20A}"/>
                    </a:ext>
                  </a:extLst>
                </p:cNvPr>
                <p:cNvSpPr/>
                <p:nvPr/>
              </p:nvSpPr>
              <p:spPr>
                <a:xfrm rot="16200000">
                  <a:off x="8097729" y="787580"/>
                  <a:ext cx="180000" cy="90617"/>
                </a:xfrm>
                <a:prstGeom prst="rect">
                  <a:avLst/>
                </a:prstGeom>
                <a:solidFill>
                  <a:srgbClr val="D7E2D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1700213" marR="0" lvl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文字方塊 12"/>
                <p:cNvSpPr txBox="1"/>
                <p:nvPr/>
              </p:nvSpPr>
              <p:spPr>
                <a:xfrm>
                  <a:off x="8031480" y="632460"/>
                  <a:ext cx="106244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000" dirty="0">
                      <a:solidFill>
                        <a:srgbClr val="D7E2DC"/>
                      </a:solidFill>
                      <a:latin typeface="Britannic Bold" panose="020B0903060703020204" pitchFamily="34" charset="0"/>
                    </a:rPr>
                    <a:t>Taiwan</a:t>
                  </a:r>
                  <a:endParaRPr lang="zh-TW" altLang="en-US" sz="2000" dirty="0">
                    <a:solidFill>
                      <a:srgbClr val="D7E2DC"/>
                    </a:solidFill>
                    <a:latin typeface="Britannic Bold" panose="020B0903060703020204" pitchFamily="34" charset="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>
                <a:off x="8396830" y="726761"/>
                <a:ext cx="54000" cy="54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19" name="矩形 18"/>
          <p:cNvSpPr/>
          <p:nvPr/>
        </p:nvSpPr>
        <p:spPr>
          <a:xfrm>
            <a:off x="935522" y="338985"/>
            <a:ext cx="103193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zh-TW" altLang="en-US" sz="2800" b="1" dirty="0" smtClean="0">
                <a:solidFill>
                  <a:schemeClr val="bg1"/>
                </a:solidFill>
                <a:effectLst>
                  <a:outerShdw blurRad="139700" dir="15000000" sy="30000" kx="-1800000" algn="bl" rotWithShape="0">
                    <a:prstClr val="black">
                      <a:alpha val="21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ontserrat" charset="0"/>
              </a:rPr>
              <a:t>租金補貼</a:t>
            </a:r>
            <a:r>
              <a:rPr lang="zh-TW" altLang="en-US" sz="2800" b="1" dirty="0">
                <a:solidFill>
                  <a:schemeClr val="bg1"/>
                </a:solidFill>
                <a:effectLst>
                  <a:outerShdw blurRad="139700" dir="15000000" sy="30000" kx="-1800000" algn="bl" rotWithShape="0">
                    <a:prstClr val="black">
                      <a:alpha val="21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ontserrat" charset="0"/>
              </a:rPr>
              <a:t>基礎</a:t>
            </a:r>
            <a:r>
              <a:rPr lang="zh-TW" altLang="en-US" sz="2800" b="1" dirty="0" smtClean="0">
                <a:solidFill>
                  <a:schemeClr val="bg1"/>
                </a:solidFill>
                <a:effectLst>
                  <a:outerShdw blurRad="139700" dir="15000000" sy="30000" kx="-1800000" algn="bl" rotWithShape="0">
                    <a:prstClr val="black">
                      <a:alpha val="21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ontserrat" charset="0"/>
              </a:rPr>
              <a:t>額度</a:t>
            </a:r>
            <a:endParaRPr lang="zh-TW" altLang="en-US" sz="2800" b="1" dirty="0">
              <a:solidFill>
                <a:schemeClr val="bg1"/>
              </a:solidFill>
              <a:effectLst>
                <a:outerShdw blurRad="139700" dir="15000000" sy="30000" kx="-1800000" algn="bl" rotWithShape="0">
                  <a:prstClr val="black">
                    <a:alpha val="21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ontserrat" charset="0"/>
            </a:endParaRPr>
          </a:p>
        </p:txBody>
      </p:sp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58883808"/>
              </p:ext>
            </p:extLst>
          </p:nvPr>
        </p:nvGraphicFramePr>
        <p:xfrm>
          <a:off x="193496" y="1060412"/>
          <a:ext cx="11711775" cy="5632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9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13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38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975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975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8975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21940">
                <a:tc rowSpan="3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區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7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租屋地的</a:t>
                      </a:r>
                      <a:r>
                        <a:rPr lang="zh-TW" sz="17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直轄市、縣（市）</a:t>
                      </a:r>
                      <a:endParaRPr lang="zh-TW" sz="17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補貼金額上限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79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第一級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第二級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第三級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71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r>
                        <a:rPr lang="zh-TW" altLang="en-US" sz="1800" b="1" kern="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人</a:t>
                      </a:r>
                      <a:r>
                        <a:rPr lang="en-US" altLang="zh-TW" sz="1800" b="0" kern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+</a:t>
                      </a:r>
                      <a:r>
                        <a:rPr lang="zh-TW" sz="1800" b="1" u="sng" kern="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低</a:t>
                      </a:r>
                      <a:r>
                        <a:rPr lang="zh-TW" sz="1800" b="1" kern="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收入戶</a:t>
                      </a:r>
                      <a:r>
                        <a:rPr lang="zh-TW" altLang="en-US" sz="1800" b="0" kern="0" dirty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或</a:t>
                      </a:r>
                      <a:endParaRPr lang="en-US" altLang="zh-TW" sz="1800" b="0" kern="0" dirty="0">
                        <a:solidFill>
                          <a:schemeClr val="dk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r>
                        <a:rPr lang="zh-TW" altLang="en-US" sz="1800" b="1" kern="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人</a:t>
                      </a:r>
                      <a:r>
                        <a:rPr lang="en-US" altLang="zh-TW" sz="1800" b="0" kern="0" dirty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+</a:t>
                      </a:r>
                      <a:r>
                        <a:rPr lang="zh-TW" sz="1800" b="1" u="sng" kern="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中低</a:t>
                      </a:r>
                      <a:r>
                        <a:rPr lang="zh-TW" sz="1800" b="1" kern="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收入戶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非屬第一級及第三級條件者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單身</a:t>
                      </a:r>
                      <a:r>
                        <a:rPr lang="en-US" sz="1800" b="1" kern="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sz="1800" b="1" kern="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人未滿</a:t>
                      </a:r>
                      <a:r>
                        <a:rPr lang="en-US" sz="1800" b="1" kern="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40</a:t>
                      </a:r>
                      <a:r>
                        <a:rPr lang="zh-TW" sz="1800" b="1" kern="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歲</a:t>
                      </a:r>
                      <a:r>
                        <a:rPr lang="zh-TW" sz="18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，且</a:t>
                      </a:r>
                      <a:r>
                        <a:rPr lang="zh-TW" altLang="en-US" sz="1800" b="1" kern="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非</a:t>
                      </a:r>
                      <a:r>
                        <a:rPr lang="zh-TW" sz="1800" b="1" kern="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弱勢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4769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一</a:t>
                      </a:r>
                      <a:endParaRPr lang="zh-TW" sz="1800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臺北市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8,000</a:t>
                      </a:r>
                      <a:r>
                        <a:rPr lang="zh-TW" sz="1800" b="0" kern="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endParaRPr lang="zh-TW" sz="1800" b="0" kern="100" dirty="0"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5,000</a:t>
                      </a:r>
                      <a:r>
                        <a:rPr lang="zh-TW" sz="18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3,000</a:t>
                      </a:r>
                      <a:r>
                        <a:rPr lang="zh-TW" sz="18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8230">
                <a:tc rowSpan="2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二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新北市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市區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5,000</a:t>
                      </a: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4,000</a:t>
                      </a: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2,400</a:t>
                      </a: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21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郊區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3,600</a:t>
                      </a:r>
                      <a:r>
                        <a:rPr lang="zh-TW" sz="1800" b="0" kern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3,200</a:t>
                      </a:r>
                      <a:r>
                        <a:rPr lang="zh-TW" sz="1800" kern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2,000</a:t>
                      </a:r>
                      <a:r>
                        <a:rPr lang="zh-TW" sz="1800" kern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4769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三</a:t>
                      </a:r>
                      <a:endParaRPr lang="zh-TW" sz="1800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新竹縣、新竹市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5,000</a:t>
                      </a:r>
                      <a:r>
                        <a:rPr lang="zh-TW" sz="1800" b="0" kern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4,000</a:t>
                      </a:r>
                      <a:r>
                        <a:rPr lang="zh-TW" sz="18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2,400</a:t>
                      </a:r>
                      <a:r>
                        <a:rPr lang="zh-TW" sz="1800" kern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4769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四</a:t>
                      </a:r>
                      <a:endParaRPr lang="zh-TW" sz="1800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桃園市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5,000</a:t>
                      </a:r>
                      <a:r>
                        <a:rPr lang="zh-TW" sz="1800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endParaRPr lang="zh-TW" sz="1800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4,000</a:t>
                      </a:r>
                      <a:r>
                        <a:rPr lang="zh-TW" sz="18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2,400</a:t>
                      </a:r>
                      <a:r>
                        <a:rPr lang="zh-TW" sz="1800" kern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0190">
                <a:tc row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五</a:t>
                      </a:r>
                      <a:endParaRPr lang="zh-TW" sz="1800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臺中市</a:t>
                      </a:r>
                      <a:endParaRPr lang="zh-TW" sz="1800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市區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5,000</a:t>
                      </a:r>
                      <a:r>
                        <a:rPr lang="zh-TW" sz="18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4,000</a:t>
                      </a:r>
                      <a:r>
                        <a:rPr lang="zh-TW" sz="18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2,400</a:t>
                      </a:r>
                      <a:r>
                        <a:rPr lang="zh-TW" sz="1800" kern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21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郊區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3,600</a:t>
                      </a:r>
                      <a:r>
                        <a:rPr lang="zh-TW" sz="1800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endParaRPr lang="zh-TW" sz="1800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3,200</a:t>
                      </a:r>
                      <a:r>
                        <a:rPr lang="zh-TW" sz="18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2,000</a:t>
                      </a:r>
                      <a:r>
                        <a:rPr lang="zh-TW" sz="1800" kern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8230">
                <a:tc row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六</a:t>
                      </a:r>
                      <a:endParaRPr lang="zh-TW" sz="1800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臺南市</a:t>
                      </a:r>
                      <a:endParaRPr lang="zh-TW" sz="1800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市區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4,000</a:t>
                      </a:r>
                      <a:r>
                        <a:rPr lang="zh-TW" sz="1800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endParaRPr lang="zh-TW" sz="1800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3,600</a:t>
                      </a:r>
                      <a:r>
                        <a:rPr lang="zh-TW" sz="18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2,200</a:t>
                      </a:r>
                      <a:r>
                        <a:rPr lang="zh-TW" sz="1800" kern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823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郊區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3,600</a:t>
                      </a:r>
                      <a:r>
                        <a:rPr lang="zh-TW" sz="1800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endParaRPr lang="zh-TW" sz="1800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3,200</a:t>
                      </a:r>
                      <a:r>
                        <a:rPr lang="zh-TW" sz="18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2,000</a:t>
                      </a:r>
                      <a:r>
                        <a:rPr lang="zh-TW" sz="1800" kern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12343">
                <a:tc row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七</a:t>
                      </a:r>
                      <a:endParaRPr lang="zh-TW" sz="1800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高雄市</a:t>
                      </a:r>
                      <a:endParaRPr lang="zh-TW" sz="1800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市區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4,000</a:t>
                      </a:r>
                      <a:r>
                        <a:rPr lang="zh-TW" sz="1800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endParaRPr lang="zh-TW" sz="1800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3,600</a:t>
                      </a:r>
                      <a:r>
                        <a:rPr lang="zh-TW" sz="18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2,200</a:t>
                      </a:r>
                      <a:r>
                        <a:rPr lang="zh-TW" sz="1800" kern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411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郊區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3,600</a:t>
                      </a:r>
                      <a:r>
                        <a:rPr lang="zh-TW" sz="1800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endParaRPr lang="zh-TW" sz="1800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3,200</a:t>
                      </a:r>
                      <a:r>
                        <a:rPr lang="zh-TW" sz="1800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endParaRPr lang="zh-TW" sz="1800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2,000</a:t>
                      </a:r>
                      <a:r>
                        <a:rPr lang="zh-TW" sz="1800" kern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8953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八</a:t>
                      </a:r>
                      <a:endParaRPr lang="zh-TW" sz="1800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其他縣（市）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endParaRPr lang="zh-TW" altLang="en-US" sz="2000"/>
                    </a:p>
                  </a:txBody>
                  <a:tcPr marL="38164" marR="38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3,600</a:t>
                      </a:r>
                      <a:r>
                        <a:rPr lang="zh-TW" sz="1800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endParaRPr lang="zh-TW" sz="1800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3,200</a:t>
                      </a:r>
                      <a:r>
                        <a:rPr lang="zh-TW" sz="1800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endParaRPr lang="zh-TW" sz="1800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2,000</a:t>
                      </a:r>
                      <a:r>
                        <a:rPr lang="zh-TW" sz="1800" kern="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endParaRPr lang="zh-TW" sz="1800" kern="100" dirty="0"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64" marR="38164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6" name="投影片編號版面配置區 3">
            <a:extLst>
              <a:ext uri="{FF2B5EF4-FFF2-40B4-BE49-F238E27FC236}">
                <a16:creationId xmlns:a16="http://schemas.microsoft.com/office/drawing/2014/main" xmlns="" id="{F17661AB-491E-4EBA-B503-71DD9B80919C}"/>
              </a:ext>
            </a:extLst>
          </p:cNvPr>
          <p:cNvSpPr txBox="1">
            <a:spLocks/>
          </p:cNvSpPr>
          <p:nvPr/>
        </p:nvSpPr>
        <p:spPr>
          <a:xfrm>
            <a:off x="10941691" y="6527576"/>
            <a:ext cx="13121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15A50E1-F1EF-490A-9A42-82B5FFBDDB17}" type="slidenum">
              <a:rPr lang="zh-TW" altLang="en-US" sz="1800" smtClean="0"/>
              <a:pPr>
                <a:defRPr/>
              </a:pPr>
              <a:t>6</a:t>
            </a:fld>
            <a:endParaRPr lang="zh-TW" alt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33013405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5"/>
          <p:cNvGrpSpPr/>
          <p:nvPr/>
        </p:nvGrpSpPr>
        <p:grpSpPr>
          <a:xfrm>
            <a:off x="0" y="338986"/>
            <a:ext cx="12190413" cy="693585"/>
            <a:chOff x="0" y="338985"/>
            <a:chExt cx="9144000" cy="693585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6D5BF626-B0D5-4AD2-A39D-80E5FE4AA20A}"/>
                </a:ext>
              </a:extLst>
            </p:cNvPr>
            <p:cNvSpPr/>
            <p:nvPr/>
          </p:nvSpPr>
          <p:spPr>
            <a:xfrm>
              <a:off x="0" y="338985"/>
              <a:ext cx="9144000" cy="583904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1700213"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3" name="群組 25"/>
            <p:cNvGrpSpPr/>
            <p:nvPr/>
          </p:nvGrpSpPr>
          <p:grpSpPr>
            <a:xfrm>
              <a:off x="6786060" y="632460"/>
              <a:ext cx="2357940" cy="400110"/>
              <a:chOff x="6786060" y="632460"/>
              <a:chExt cx="2357940" cy="400110"/>
            </a:xfrm>
          </p:grpSpPr>
          <p:grpSp>
            <p:nvGrpSpPr>
              <p:cNvPr id="4" name="群組 27"/>
              <p:cNvGrpSpPr/>
              <p:nvPr/>
            </p:nvGrpSpPr>
            <p:grpSpPr>
              <a:xfrm>
                <a:off x="6786060" y="632460"/>
                <a:ext cx="2357940" cy="400110"/>
                <a:chOff x="6786060" y="632460"/>
                <a:chExt cx="2357940" cy="400110"/>
              </a:xfrm>
            </p:grpSpPr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xmlns="" id="{6D5BF626-B0D5-4AD2-A39D-80E5FE4AA20A}"/>
                    </a:ext>
                  </a:extLst>
                </p:cNvPr>
                <p:cNvSpPr/>
                <p:nvPr/>
              </p:nvSpPr>
              <p:spPr>
                <a:xfrm>
                  <a:off x="6786060" y="708453"/>
                  <a:ext cx="2357940" cy="90000"/>
                </a:xfrm>
                <a:prstGeom prst="rect">
                  <a:avLst/>
                </a:prstGeom>
                <a:gradFill flip="none" rotWithShape="1">
                  <a:gsLst>
                    <a:gs pos="81000">
                      <a:srgbClr val="D7E2DC"/>
                    </a:gs>
                    <a:gs pos="16000">
                      <a:srgbClr val="D7E2DC">
                        <a:alpha val="0"/>
                      </a:srgbClr>
                    </a:gs>
                    <a:gs pos="51000">
                      <a:srgbClr val="D7E2DC"/>
                    </a:gs>
                  </a:gsLst>
                  <a:lin ang="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1700213" marR="0" lvl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xmlns="" id="{6D5BF626-B0D5-4AD2-A39D-80E5FE4AA20A}"/>
                    </a:ext>
                  </a:extLst>
                </p:cNvPr>
                <p:cNvSpPr/>
                <p:nvPr/>
              </p:nvSpPr>
              <p:spPr>
                <a:xfrm rot="16200000">
                  <a:off x="8097729" y="787580"/>
                  <a:ext cx="180000" cy="90617"/>
                </a:xfrm>
                <a:prstGeom prst="rect">
                  <a:avLst/>
                </a:prstGeom>
                <a:solidFill>
                  <a:srgbClr val="D7E2D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1700213" marR="0" lvl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文字方塊 12"/>
                <p:cNvSpPr txBox="1"/>
                <p:nvPr/>
              </p:nvSpPr>
              <p:spPr>
                <a:xfrm>
                  <a:off x="8031480" y="632460"/>
                  <a:ext cx="106244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000" dirty="0">
                      <a:solidFill>
                        <a:srgbClr val="D7E2DC"/>
                      </a:solidFill>
                      <a:latin typeface="Britannic Bold" panose="020B0903060703020204" pitchFamily="34" charset="0"/>
                    </a:rPr>
                    <a:t>Taiwan</a:t>
                  </a:r>
                  <a:endParaRPr lang="zh-TW" altLang="en-US" sz="2000" dirty="0">
                    <a:solidFill>
                      <a:srgbClr val="D7E2DC"/>
                    </a:solidFill>
                    <a:latin typeface="Britannic Bold" panose="020B0903060703020204" pitchFamily="34" charset="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>
                <a:off x="8396830" y="726761"/>
                <a:ext cx="54000" cy="54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19" name="矩形 18"/>
          <p:cNvSpPr/>
          <p:nvPr/>
        </p:nvSpPr>
        <p:spPr>
          <a:xfrm>
            <a:off x="4566582" y="338550"/>
            <a:ext cx="305724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zh-TW" altLang="en-US" sz="2800" b="1" dirty="0">
                <a:solidFill>
                  <a:schemeClr val="bg1"/>
                </a:solidFill>
                <a:effectLst>
                  <a:outerShdw blurRad="139700" dir="15000000" sy="30000" kx="-1800000" algn="bl" rotWithShape="0">
                    <a:prstClr val="black">
                      <a:alpha val="21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ontserrat" charset="0"/>
              </a:rPr>
              <a:t>租金</a:t>
            </a:r>
            <a:r>
              <a:rPr lang="zh-TW" altLang="en-US" sz="2800" b="1" dirty="0" smtClean="0">
                <a:solidFill>
                  <a:schemeClr val="bg1"/>
                </a:solidFill>
                <a:effectLst>
                  <a:outerShdw blurRad="139700" dir="15000000" sy="30000" kx="-1800000" algn="bl" rotWithShape="0">
                    <a:prstClr val="black">
                      <a:alpha val="21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ontserrat" charset="0"/>
              </a:rPr>
              <a:t>補貼加碼金額</a:t>
            </a:r>
            <a:endParaRPr lang="zh-TW" altLang="en-US" sz="2800" b="1" dirty="0">
              <a:solidFill>
                <a:schemeClr val="bg1"/>
              </a:solidFill>
              <a:effectLst>
                <a:outerShdw blurRad="139700" dir="15000000" sy="30000" kx="-1800000" algn="bl" rotWithShape="0">
                  <a:prstClr val="black">
                    <a:alpha val="21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ontserrat" charset="0"/>
            </a:endParaRPr>
          </a:p>
        </p:txBody>
      </p:sp>
      <p:graphicFrame>
        <p:nvGraphicFramePr>
          <p:cNvPr id="41" name="表格 4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76602719"/>
              </p:ext>
            </p:extLst>
          </p:nvPr>
        </p:nvGraphicFramePr>
        <p:xfrm>
          <a:off x="377681" y="2319026"/>
          <a:ext cx="11278500" cy="443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50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07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5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225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23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2239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3382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金額加碼對象</a:t>
                      </a:r>
                    </a:p>
                    <a:p>
                      <a:endParaRPr lang="zh-TW" altLang="en-US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初入社會青年</a:t>
                      </a:r>
                      <a:endParaRPr lang="en-US" altLang="zh-TW" sz="1800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endParaRPr lang="zh-TW" altLang="en-US" sz="1800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新婚家庭</a:t>
                      </a:r>
                      <a:endParaRPr lang="en-US" altLang="zh-TW" sz="1800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endParaRPr lang="zh-TW" altLang="en-US" sz="1800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育有未成年子女</a:t>
                      </a:r>
                      <a:r>
                        <a:rPr lang="en-US" altLang="zh-TW" sz="1800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1800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含胎兒</a:t>
                      </a:r>
                      <a:r>
                        <a:rPr lang="en-US" altLang="zh-TW" sz="1800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lang="zh-TW" altLang="en-US" sz="1800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家庭</a:t>
                      </a:r>
                    </a:p>
                  </a:txBody>
                  <a:tcPr marL="121904" marR="121904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經濟或社會</a:t>
                      </a:r>
                      <a:r>
                        <a:rPr lang="zh-TW" altLang="en-US" sz="18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弱勢</a:t>
                      </a:r>
                      <a:endParaRPr lang="zh-TW" altLang="en-US" sz="1800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21904" marR="121904"/>
                </a:tc>
                <a:tc hMerge="1"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2084">
                <a:tc vMerge="1">
                  <a:txBody>
                    <a:bodyPr/>
                    <a:lstStyle/>
                    <a:p>
                      <a:endParaRPr lang="zh-TW" altLang="en-US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成年未滿</a:t>
                      </a:r>
                      <a:r>
                        <a:rPr lang="en-US" alt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35</a:t>
                      </a:r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歲單身</a:t>
                      </a: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itchFamily="34" charset="-120"/>
                          <a:ea typeface="微軟正黑體" pitchFamily="34" charset="-120"/>
                        </a:rPr>
                        <a:t>結婚</a:t>
                      </a:r>
                      <a:r>
                        <a:rPr lang="en-US" altLang="zh-TW" sz="2000" dirty="0"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r>
                        <a:rPr lang="zh-TW" altLang="en-US" sz="2000" dirty="0">
                          <a:latin typeface="微軟正黑體" pitchFamily="34" charset="-120"/>
                          <a:ea typeface="微軟正黑體" pitchFamily="34" charset="-120"/>
                        </a:rPr>
                        <a:t>年內</a:t>
                      </a: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zh-TW" altLang="en-US" sz="2000" u="sng" dirty="0">
                          <a:latin typeface="微軟正黑體" pitchFamily="34" charset="-120"/>
                          <a:ea typeface="微軟正黑體" pitchFamily="34" charset="-120"/>
                        </a:rPr>
                        <a:t>經濟</a:t>
                      </a:r>
                      <a:r>
                        <a:rPr lang="zh-TW" altLang="en-US" sz="2000" dirty="0">
                          <a:latin typeface="微軟正黑體" pitchFamily="34" charset="-120"/>
                          <a:ea typeface="微軟正黑體" pitchFamily="34" charset="-120"/>
                        </a:rPr>
                        <a:t>弱勢</a:t>
                      </a: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zh-TW" altLang="en-US" sz="2000" u="sng" dirty="0">
                          <a:latin typeface="微軟正黑體" pitchFamily="34" charset="-120"/>
                          <a:ea typeface="微軟正黑體" pitchFamily="34" charset="-120"/>
                        </a:rPr>
                        <a:t>社會</a:t>
                      </a:r>
                      <a:r>
                        <a:rPr lang="zh-TW" altLang="en-US" sz="2000" dirty="0">
                          <a:latin typeface="微軟正黑體" pitchFamily="34" charset="-120"/>
                          <a:ea typeface="微軟正黑體" pitchFamily="34" charset="-120"/>
                        </a:rPr>
                        <a:t>弱勢</a:t>
                      </a:r>
                    </a:p>
                  </a:txBody>
                  <a:tcPr marL="121904" marR="12190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5835"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補貼金額</a:t>
                      </a:r>
                      <a:endParaRPr lang="en-US" altLang="zh-TW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乘以</a:t>
                      </a: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1.2</a:t>
                      </a:r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倍</a:t>
                      </a:r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1.3</a:t>
                      </a:r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倍</a:t>
                      </a:r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alt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人：</a:t>
                      </a:r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1.4</a:t>
                      </a:r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倍</a:t>
                      </a:r>
                      <a:endParaRPr lang="en-US" altLang="zh-TW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lang="en-US" alt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人：</a:t>
                      </a:r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1.6</a:t>
                      </a:r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倍</a:t>
                      </a:r>
                      <a:endParaRPr lang="en-US" altLang="zh-TW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lang="en-US" alt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r>
                        <a:rPr lang="zh-TW" altLang="en-US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人：</a:t>
                      </a:r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1.8</a:t>
                      </a:r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倍</a:t>
                      </a: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1.4</a:t>
                      </a:r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倍</a:t>
                      </a:r>
                      <a:endParaRPr lang="en-US" altLang="zh-TW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低收</a:t>
                      </a:r>
                      <a:r>
                        <a:rPr lang="en-US" altLang="zh-TW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altLang="en-US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中低收</a:t>
                      </a:r>
                      <a:endParaRPr lang="en-US" altLang="zh-TW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>
                        <a:lnSpc>
                          <a:spcPts val="2600"/>
                        </a:lnSpc>
                      </a:pPr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1.2</a:t>
                      </a:r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倍</a:t>
                      </a:r>
                      <a:endParaRPr lang="en-US" altLang="zh-TW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身障</a:t>
                      </a:r>
                      <a:r>
                        <a:rPr lang="en-US" altLang="zh-TW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altLang="en-US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原住民</a:t>
                      </a:r>
                      <a:r>
                        <a:rPr lang="en-US" altLang="zh-TW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/65</a:t>
                      </a:r>
                      <a:r>
                        <a:rPr lang="zh-TW" altLang="en-US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歲以上等</a:t>
                      </a:r>
                      <a:endParaRPr lang="zh-TW" altLang="en-US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21904" marR="12190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7844">
                <a:tc rowSpan="2">
                  <a:txBody>
                    <a:bodyPr/>
                    <a:lstStyle/>
                    <a:p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以</a:t>
                      </a:r>
                      <a:endParaRPr lang="en-US" altLang="zh-TW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zh-TW" altLang="en-US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新北市</a:t>
                      </a:r>
                      <a:endParaRPr lang="en-US" altLang="zh-TW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zh-TW" altLang="en-US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市區</a:t>
                      </a:r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為例</a:t>
                      </a:r>
                    </a:p>
                  </a:txBody>
                  <a:tcPr marL="121904" marR="12190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原領</a:t>
                      </a:r>
                      <a:endParaRPr lang="en-US" altLang="zh-TW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2,400</a:t>
                      </a:r>
                      <a:r>
                        <a:rPr lang="zh-TW" altLang="en-US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</a:p>
                  </a:txBody>
                  <a:tcPr marL="121904" marR="121904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原領</a:t>
                      </a:r>
                      <a:endParaRPr lang="en-US" altLang="zh-TW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4,000</a:t>
                      </a:r>
                      <a:r>
                        <a:rPr lang="zh-TW" altLang="en-US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</a:p>
                  </a:txBody>
                  <a:tcPr marL="121904" marR="121904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原領</a:t>
                      </a:r>
                      <a:endParaRPr lang="en-US" altLang="zh-TW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4,000</a:t>
                      </a:r>
                      <a:r>
                        <a:rPr lang="zh-TW" altLang="en-US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r>
                        <a:rPr lang="en-US" altLang="zh-TW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不論幾人</a:t>
                      </a:r>
                      <a:r>
                        <a:rPr lang="en-US" altLang="zh-TW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21904" marR="121904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原領</a:t>
                      </a:r>
                      <a:endParaRPr lang="en-US" altLang="zh-TW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5,000</a:t>
                      </a:r>
                      <a:r>
                        <a:rPr lang="zh-TW" altLang="en-US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</a:p>
                  </a:txBody>
                  <a:tcPr marL="121904" marR="121904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原領</a:t>
                      </a:r>
                      <a:endParaRPr lang="en-US" altLang="zh-TW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4,000</a:t>
                      </a:r>
                      <a:r>
                        <a:rPr lang="zh-TW" altLang="en-US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</a:p>
                  </a:txBody>
                  <a:tcPr marL="121904" marR="121904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5835">
                <a:tc vMerge="1">
                  <a:txBody>
                    <a:bodyPr/>
                    <a:lstStyle/>
                    <a:p>
                      <a:endParaRPr lang="zh-TW" altLang="en-US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altLang="zh-TW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x</a:t>
                      </a:r>
                      <a:r>
                        <a:rPr lang="zh-TW" altLang="en-US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1.2</a:t>
                      </a:r>
                      <a:r>
                        <a:rPr lang="zh-TW" altLang="en-US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倍</a:t>
                      </a:r>
                      <a:endParaRPr lang="en-US" altLang="zh-TW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zh-TW" altLang="en-US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→</a:t>
                      </a:r>
                      <a:r>
                        <a:rPr lang="en-US" altLang="zh-TW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2,880</a:t>
                      </a:r>
                      <a:r>
                        <a:rPr lang="zh-TW" altLang="en-US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altLang="zh-TW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x</a:t>
                      </a:r>
                      <a:r>
                        <a:rPr lang="zh-TW" altLang="en-US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1.3</a:t>
                      </a:r>
                      <a:r>
                        <a:rPr lang="zh-TW" altLang="en-US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倍</a:t>
                      </a:r>
                      <a:endParaRPr lang="en-US" altLang="zh-TW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zh-TW" altLang="en-US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→</a:t>
                      </a:r>
                      <a:r>
                        <a:rPr lang="en-US" altLang="zh-TW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5,200</a:t>
                      </a:r>
                      <a:r>
                        <a:rPr lang="zh-TW" altLang="en-US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altLang="zh-TW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x</a:t>
                      </a:r>
                      <a:r>
                        <a:rPr lang="zh-TW" altLang="en-US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1.4~1.8</a:t>
                      </a:r>
                      <a:r>
                        <a:rPr lang="zh-TW" altLang="en-US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倍</a:t>
                      </a:r>
                      <a:endParaRPr lang="en-US" altLang="zh-TW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zh-TW" altLang="en-US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→</a:t>
                      </a:r>
                      <a:r>
                        <a:rPr lang="en-US" altLang="zh-TW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人：</a:t>
                      </a:r>
                      <a:r>
                        <a:rPr lang="en-US" altLang="zh-TW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5,600</a:t>
                      </a:r>
                      <a:r>
                        <a:rPr lang="zh-TW" altLang="en-US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endParaRPr lang="en-US" altLang="zh-TW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182563" indent="0">
                        <a:spcAft>
                          <a:spcPts val="600"/>
                        </a:spcAft>
                      </a:pPr>
                      <a:r>
                        <a:rPr lang="en-US" altLang="zh-TW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r>
                        <a:rPr lang="zh-TW" altLang="en-US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人：</a:t>
                      </a:r>
                      <a:r>
                        <a:rPr lang="en-US" altLang="zh-TW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6,400</a:t>
                      </a:r>
                      <a:r>
                        <a:rPr lang="zh-TW" altLang="en-US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endParaRPr lang="en-US" altLang="zh-TW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182563" indent="0">
                        <a:spcAft>
                          <a:spcPts val="600"/>
                        </a:spcAft>
                      </a:pPr>
                      <a:r>
                        <a:rPr lang="en-US" altLang="zh-TW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r>
                        <a:rPr lang="zh-TW" altLang="en-US" sz="2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人：</a:t>
                      </a:r>
                      <a:r>
                        <a:rPr lang="en-US" altLang="zh-TW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7,200</a:t>
                      </a:r>
                      <a:r>
                        <a:rPr lang="zh-TW" altLang="en-US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altLang="zh-TW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x</a:t>
                      </a:r>
                      <a:r>
                        <a:rPr lang="zh-TW" altLang="en-US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1.4</a:t>
                      </a:r>
                      <a:r>
                        <a:rPr lang="zh-TW" altLang="en-US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倍</a:t>
                      </a:r>
                      <a:endParaRPr lang="en-US" altLang="zh-TW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zh-TW" altLang="en-US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→</a:t>
                      </a:r>
                      <a:r>
                        <a:rPr lang="en-US" altLang="zh-TW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7,000</a:t>
                      </a:r>
                      <a:r>
                        <a:rPr lang="zh-TW" altLang="en-US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zh-TW" altLang="en-US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altLang="zh-TW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x</a:t>
                      </a:r>
                      <a:r>
                        <a:rPr lang="zh-TW" altLang="en-US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1.2</a:t>
                      </a:r>
                      <a:r>
                        <a:rPr lang="zh-TW" altLang="en-US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倍</a:t>
                      </a:r>
                      <a:endParaRPr lang="en-US" altLang="zh-TW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zh-TW" altLang="en-US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→</a:t>
                      </a:r>
                      <a:r>
                        <a:rPr lang="en-US" altLang="zh-TW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4,800</a:t>
                      </a:r>
                      <a:r>
                        <a:rPr lang="zh-TW" altLang="en-US" sz="2000" b="1" dirty="0"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</a:p>
                  </a:txBody>
                  <a:tcPr marL="121904" marR="12190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21207" y="1408196"/>
            <a:ext cx="11313864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1" hangingPunct="1"/>
            <a:r>
              <a:rPr kumimoji="1"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★現行補貼金額</a:t>
            </a:r>
            <a:r>
              <a:rPr kumimoji="1" lang="en-US" altLang="zh-TW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2,000</a:t>
            </a:r>
            <a:r>
              <a:rPr kumimoji="1" lang="zh-TW" altLang="en-US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元至</a:t>
            </a:r>
            <a:r>
              <a:rPr kumimoji="1" lang="en-US" altLang="zh-TW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8,000</a:t>
            </a:r>
            <a:r>
              <a:rPr kumimoji="1" lang="zh-TW" altLang="en-US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元。</a:t>
            </a:r>
          </a:p>
          <a:p>
            <a:pPr lvl="0" defTabSz="914400" eaLnBrk="1" hangingPunct="1"/>
            <a:r>
              <a:rPr kumimoji="1" lang="zh-TW" altLang="en-US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★符合</a:t>
            </a:r>
            <a:r>
              <a:rPr kumimoji="1"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金額加碼</a:t>
            </a:r>
            <a:r>
              <a:rPr kumimoji="1" lang="zh-TW" altLang="en-US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對象者，補貼金額乘以</a:t>
            </a:r>
            <a:r>
              <a:rPr kumimoji="1"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1.2</a:t>
            </a:r>
            <a:r>
              <a:rPr kumimoji="1"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倍</a:t>
            </a:r>
            <a:r>
              <a:rPr kumimoji="1" lang="zh-TW" altLang="en-US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至</a:t>
            </a:r>
            <a:r>
              <a:rPr kumimoji="1"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1.8</a:t>
            </a:r>
            <a:r>
              <a:rPr kumimoji="1"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倍  </a:t>
            </a:r>
            <a:endParaRPr kumimoji="1" lang="zh-TW" altLang="en-US" sz="2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22" name="TextBox 35"/>
          <p:cNvSpPr txBox="1"/>
          <p:nvPr/>
        </p:nvSpPr>
        <p:spPr>
          <a:xfrm>
            <a:off x="2085935" y="1051490"/>
            <a:ext cx="735118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  <a:spcBef>
                <a:spcPts val="2400"/>
              </a:spcBef>
              <a:defRPr/>
            </a:pPr>
            <a:r>
              <a:rPr lang="zh-TW" altLang="en-US" sz="28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單身新婚都支持 生兒育女補助高</a:t>
            </a:r>
          </a:p>
        </p:txBody>
      </p:sp>
      <p:sp>
        <p:nvSpPr>
          <p:cNvPr id="6" name="向右箭號 5"/>
          <p:cNvSpPr/>
          <p:nvPr/>
        </p:nvSpPr>
        <p:spPr>
          <a:xfrm rot="16200000">
            <a:off x="7668267" y="3930381"/>
            <a:ext cx="501674" cy="27329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右箭號 19"/>
          <p:cNvSpPr/>
          <p:nvPr/>
        </p:nvSpPr>
        <p:spPr>
          <a:xfrm rot="16200000">
            <a:off x="7207209" y="1760741"/>
            <a:ext cx="501674" cy="27329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右箭號 20"/>
          <p:cNvSpPr/>
          <p:nvPr/>
        </p:nvSpPr>
        <p:spPr>
          <a:xfrm rot="16200000">
            <a:off x="7966411" y="6269386"/>
            <a:ext cx="501674" cy="27329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A50E1-F1EF-490A-9A42-82B5FFBDDB17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9"/>
          <p:cNvGrpSpPr/>
          <p:nvPr/>
        </p:nvGrpSpPr>
        <p:grpSpPr>
          <a:xfrm>
            <a:off x="0" y="338985"/>
            <a:ext cx="12190413" cy="801306"/>
            <a:chOff x="0" y="338985"/>
            <a:chExt cx="9144000" cy="801305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="" id="{6D5BF626-B0D5-4AD2-A39D-80E5FE4AA20A}"/>
                </a:ext>
              </a:extLst>
            </p:cNvPr>
            <p:cNvSpPr/>
            <p:nvPr/>
          </p:nvSpPr>
          <p:spPr>
            <a:xfrm>
              <a:off x="0" y="338985"/>
              <a:ext cx="9144000" cy="583904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2266724" algn="ctr" defTabSz="12190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5300" b="1" kern="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3" name="群組 21"/>
            <p:cNvGrpSpPr/>
            <p:nvPr/>
          </p:nvGrpSpPr>
          <p:grpSpPr>
            <a:xfrm>
              <a:off x="6786060" y="632460"/>
              <a:ext cx="2357940" cy="507830"/>
              <a:chOff x="6786060" y="632460"/>
              <a:chExt cx="2357940" cy="507830"/>
            </a:xfrm>
          </p:grpSpPr>
          <p:grpSp>
            <p:nvGrpSpPr>
              <p:cNvPr id="4" name="群組 22"/>
              <p:cNvGrpSpPr/>
              <p:nvPr/>
            </p:nvGrpSpPr>
            <p:grpSpPr>
              <a:xfrm>
                <a:off x="6786060" y="632460"/>
                <a:ext cx="2357940" cy="507830"/>
                <a:chOff x="6786060" y="632460"/>
                <a:chExt cx="2357940" cy="507830"/>
              </a:xfrm>
            </p:grpSpPr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xmlns="" id="{6D5BF626-B0D5-4AD2-A39D-80E5FE4AA20A}"/>
                    </a:ext>
                  </a:extLst>
                </p:cNvPr>
                <p:cNvSpPr/>
                <p:nvPr/>
              </p:nvSpPr>
              <p:spPr>
                <a:xfrm>
                  <a:off x="6786060" y="708453"/>
                  <a:ext cx="2357940" cy="90000"/>
                </a:xfrm>
                <a:prstGeom prst="rect">
                  <a:avLst/>
                </a:prstGeom>
                <a:gradFill flip="none" rotWithShape="1">
                  <a:gsLst>
                    <a:gs pos="81000">
                      <a:srgbClr val="D7E2DC"/>
                    </a:gs>
                    <a:gs pos="16000">
                      <a:srgbClr val="D7E2DC">
                        <a:alpha val="0"/>
                      </a:srgbClr>
                    </a:gs>
                    <a:gs pos="51000">
                      <a:srgbClr val="D7E2DC"/>
                    </a:gs>
                  </a:gsLst>
                  <a:lin ang="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2266724" algn="ctr" defTabSz="1219078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TW" altLang="en-US" sz="5300" b="1" kern="0" dirty="0">
                    <a:solidFill>
                      <a:schemeClr val="accent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xmlns="" id="{6D5BF626-B0D5-4AD2-A39D-80E5FE4AA20A}"/>
                    </a:ext>
                  </a:extLst>
                </p:cNvPr>
                <p:cNvSpPr/>
                <p:nvPr/>
              </p:nvSpPr>
              <p:spPr>
                <a:xfrm rot="16200000">
                  <a:off x="8097729" y="787580"/>
                  <a:ext cx="180000" cy="90617"/>
                </a:xfrm>
                <a:prstGeom prst="rect">
                  <a:avLst/>
                </a:prstGeom>
                <a:solidFill>
                  <a:srgbClr val="D7E2D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2266724" algn="ctr" defTabSz="1219078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TW" altLang="en-US" sz="5300" b="1" kern="0" dirty="0">
                    <a:solidFill>
                      <a:schemeClr val="accent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文字方塊 27"/>
                <p:cNvSpPr txBox="1"/>
                <p:nvPr/>
              </p:nvSpPr>
              <p:spPr>
                <a:xfrm>
                  <a:off x="8031480" y="632460"/>
                  <a:ext cx="1062449" cy="507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700" dirty="0">
                      <a:solidFill>
                        <a:srgbClr val="D7E2DC"/>
                      </a:solidFill>
                      <a:latin typeface="Britannic Bold" panose="020B0903060703020204" pitchFamily="34" charset="0"/>
                    </a:rPr>
                    <a:t>Taiwan</a:t>
                  </a:r>
                  <a:endParaRPr lang="zh-TW" altLang="en-US" sz="2700" dirty="0">
                    <a:solidFill>
                      <a:srgbClr val="D7E2DC"/>
                    </a:solidFill>
                    <a:latin typeface="Britannic Bold" panose="020B0903060703020204" pitchFamily="34" charset="0"/>
                  </a:endParaRPr>
                </a:p>
              </p:txBody>
            </p:sp>
          </p:grpSp>
          <p:sp>
            <p:nvSpPr>
              <p:cNvPr id="24" name="橢圓 23"/>
              <p:cNvSpPr/>
              <p:nvPr/>
            </p:nvSpPr>
            <p:spPr>
              <a:xfrm>
                <a:off x="8396830" y="726761"/>
                <a:ext cx="54000" cy="54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4176746" y="338551"/>
            <a:ext cx="3836924" cy="553986"/>
          </a:xfrm>
          <a:prstGeom prst="rect">
            <a:avLst/>
          </a:prstGeom>
          <a:noFill/>
        </p:spPr>
        <p:txBody>
          <a:bodyPr wrap="none" lIns="121908" tIns="60954" rIns="121908" bIns="60954">
            <a:spAutoFit/>
          </a:bodyPr>
          <a:lstStyle/>
          <a:p>
            <a:pPr algn="ctr" defTabSz="914309">
              <a:defRPr/>
            </a:pPr>
            <a:r>
              <a:rPr lang="zh-TW" altLang="en-US" sz="2800" b="1" dirty="0" smtClean="0">
                <a:solidFill>
                  <a:schemeClr val="bg1"/>
                </a:solidFill>
                <a:effectLst>
                  <a:outerShdw blurRad="139700" dir="15000000" sy="30000" kx="-1800000" algn="bl" rotWithShape="0">
                    <a:prstClr val="black">
                      <a:alpha val="21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ontserrat" charset="0"/>
              </a:rPr>
              <a:t>租金補貼新舊制比較表</a:t>
            </a:r>
            <a:endParaRPr lang="zh-TW" altLang="en-US" sz="2800" b="1" dirty="0">
              <a:solidFill>
                <a:schemeClr val="bg1"/>
              </a:solidFill>
              <a:effectLst>
                <a:outerShdw blurRad="139700" dir="15000000" sy="30000" kx="-1800000" algn="bl" rotWithShape="0">
                  <a:prstClr val="black">
                    <a:alpha val="21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ontserrat" charset="0"/>
            </a:endParaRPr>
          </a:p>
        </p:txBody>
      </p:sp>
      <p:sp>
        <p:nvSpPr>
          <p:cNvPr id="16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9898362" y="6459539"/>
            <a:ext cx="1312163" cy="365125"/>
          </a:xfrm>
        </p:spPr>
        <p:txBody>
          <a:bodyPr/>
          <a:lstStyle/>
          <a:p>
            <a:pPr>
              <a:defRPr/>
            </a:pPr>
            <a:fld id="{015A50E1-F1EF-490A-9A42-82B5FFBDDB17}" type="slidenum">
              <a:rPr lang="zh-TW" altLang="en-US" smtClean="0"/>
              <a:pPr>
                <a:defRPr/>
              </a:pPr>
              <a:t>8</a:t>
            </a:fld>
            <a:endParaRPr lang="zh-TW" altLang="en-US" dirty="0"/>
          </a:p>
        </p:txBody>
      </p:sp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244499" y="1135655"/>
          <a:ext cx="11621919" cy="5154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647"/>
                <a:gridCol w="3906981"/>
                <a:gridCol w="4925291"/>
              </a:tblGrid>
              <a:tr h="582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比較項目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住宅補貼方案之租金補貼</a:t>
                      </a:r>
                      <a:r>
                        <a:rPr lang="en-US" sz="2000" b="1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(</a:t>
                      </a:r>
                      <a:r>
                        <a:rPr lang="zh-TW" sz="2000" b="1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舊制</a:t>
                      </a:r>
                      <a:r>
                        <a:rPr lang="en-US" sz="2000" b="1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)</a:t>
                      </a:r>
                      <a:endParaRPr lang="zh-TW" sz="20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110</a:t>
                      </a:r>
                      <a:r>
                        <a:rPr lang="zh-TW" sz="2000" b="1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年</a:t>
                      </a:r>
                      <a:endParaRPr lang="zh-TW" sz="20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300</a:t>
                      </a: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億元中央擴大租金補貼專案計畫</a:t>
                      </a:r>
                      <a:r>
                        <a:rPr lang="en-US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(</a:t>
                      </a: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新制</a:t>
                      </a:r>
                      <a:r>
                        <a:rPr lang="en-US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)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111</a:t>
                      </a: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年開始為期</a:t>
                      </a:r>
                      <a:r>
                        <a:rPr lang="en-US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4</a:t>
                      </a: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年計畫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2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所得限制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每人每月平均所得低於最低生活費</a:t>
                      </a:r>
                      <a:r>
                        <a:rPr lang="en-US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2.5</a:t>
                      </a:r>
                      <a:r>
                        <a:rPr lang="zh-TW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每人每月平均所得低於最低生活費</a:t>
                      </a: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3</a:t>
                      </a: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倍</a:t>
                      </a:r>
                    </a:p>
                  </a:txBody>
                  <a:tcPr marL="68580" marR="68580" marT="0" marB="0"/>
                </a:tc>
              </a:tr>
              <a:tr h="582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家庭成員包含哪些人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1.</a:t>
                      </a: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申請人。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2.</a:t>
                      </a: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申請人之配偶。</a:t>
                      </a:r>
                    </a:p>
                    <a:p>
                      <a:pPr marL="149225" indent="-149225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3.</a:t>
                      </a: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申請人之戶籍內直系親屬。</a:t>
                      </a:r>
                    </a:p>
                    <a:p>
                      <a:pPr marL="149225" indent="-149225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4.</a:t>
                      </a: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申請人配偶之戶籍內直系親屬。</a:t>
                      </a:r>
                    </a:p>
                    <a:p>
                      <a:pPr marL="149225" indent="-149225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5.</a:t>
                      </a: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申請人或其配偶孕有之胎兒。</a:t>
                      </a:r>
                    </a:p>
                    <a:p>
                      <a:pPr marL="176213" indent="-176213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6.</a:t>
                      </a: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申請人父母均已死亡，且其戶籍內需要照顧之未成年或身心障礙兄弟姊妹。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1.</a:t>
                      </a: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申請人。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2.</a:t>
                      </a: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申請人之配偶。</a:t>
                      </a:r>
                    </a:p>
                    <a:p>
                      <a:pPr marL="149225" indent="-149225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3.</a:t>
                      </a: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申請人或其配偶之未成年子女</a:t>
                      </a: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(</a:t>
                      </a: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含胎兒</a:t>
                      </a: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)</a:t>
                      </a: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。</a:t>
                      </a:r>
                    </a:p>
                  </a:txBody>
                  <a:tcPr marL="68580" marR="68580" marT="0" marB="0"/>
                </a:tc>
              </a:tr>
              <a:tr h="582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家庭成員持有共有住宅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家庭成員個別持分小於</a:t>
                      </a: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40</a:t>
                      </a: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平方公尺或持分合計非全部即可視為「無」自有住宅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持分合計非全部即可視為「無」自有住宅</a:t>
                      </a:r>
                    </a:p>
                  </a:txBody>
                  <a:tcPr marL="68580" marR="68580" marT="0" marB="0"/>
                </a:tc>
              </a:tr>
              <a:tr h="582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未租屋者可否先行申請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V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X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93525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9"/>
          <p:cNvGrpSpPr/>
          <p:nvPr/>
        </p:nvGrpSpPr>
        <p:grpSpPr>
          <a:xfrm>
            <a:off x="0" y="338985"/>
            <a:ext cx="12190413" cy="801306"/>
            <a:chOff x="0" y="338985"/>
            <a:chExt cx="9144000" cy="801305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="" id="{6D5BF626-B0D5-4AD2-A39D-80E5FE4AA20A}"/>
                </a:ext>
              </a:extLst>
            </p:cNvPr>
            <p:cNvSpPr/>
            <p:nvPr/>
          </p:nvSpPr>
          <p:spPr>
            <a:xfrm>
              <a:off x="0" y="338985"/>
              <a:ext cx="9144000" cy="583904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2266724" algn="ctr" defTabSz="12190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5300" b="1" kern="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3" name="群組 21"/>
            <p:cNvGrpSpPr/>
            <p:nvPr/>
          </p:nvGrpSpPr>
          <p:grpSpPr>
            <a:xfrm>
              <a:off x="6786060" y="632460"/>
              <a:ext cx="2357940" cy="507830"/>
              <a:chOff x="6786060" y="632460"/>
              <a:chExt cx="2357940" cy="507830"/>
            </a:xfrm>
          </p:grpSpPr>
          <p:grpSp>
            <p:nvGrpSpPr>
              <p:cNvPr id="4" name="群組 22"/>
              <p:cNvGrpSpPr/>
              <p:nvPr/>
            </p:nvGrpSpPr>
            <p:grpSpPr>
              <a:xfrm>
                <a:off x="6786060" y="632460"/>
                <a:ext cx="2357940" cy="507830"/>
                <a:chOff x="6786060" y="632460"/>
                <a:chExt cx="2357940" cy="507830"/>
              </a:xfrm>
            </p:grpSpPr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xmlns="" id="{6D5BF626-B0D5-4AD2-A39D-80E5FE4AA20A}"/>
                    </a:ext>
                  </a:extLst>
                </p:cNvPr>
                <p:cNvSpPr/>
                <p:nvPr/>
              </p:nvSpPr>
              <p:spPr>
                <a:xfrm>
                  <a:off x="6786060" y="708453"/>
                  <a:ext cx="2357940" cy="90000"/>
                </a:xfrm>
                <a:prstGeom prst="rect">
                  <a:avLst/>
                </a:prstGeom>
                <a:gradFill flip="none" rotWithShape="1">
                  <a:gsLst>
                    <a:gs pos="81000">
                      <a:srgbClr val="D7E2DC"/>
                    </a:gs>
                    <a:gs pos="16000">
                      <a:srgbClr val="D7E2DC">
                        <a:alpha val="0"/>
                      </a:srgbClr>
                    </a:gs>
                    <a:gs pos="51000">
                      <a:srgbClr val="D7E2DC"/>
                    </a:gs>
                  </a:gsLst>
                  <a:lin ang="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2266724" algn="ctr" defTabSz="1219078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TW" altLang="en-US" sz="5300" b="1" kern="0" dirty="0">
                    <a:solidFill>
                      <a:schemeClr val="accent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xmlns="" id="{6D5BF626-B0D5-4AD2-A39D-80E5FE4AA20A}"/>
                    </a:ext>
                  </a:extLst>
                </p:cNvPr>
                <p:cNvSpPr/>
                <p:nvPr/>
              </p:nvSpPr>
              <p:spPr>
                <a:xfrm rot="16200000">
                  <a:off x="8097729" y="787580"/>
                  <a:ext cx="180000" cy="90617"/>
                </a:xfrm>
                <a:prstGeom prst="rect">
                  <a:avLst/>
                </a:prstGeom>
                <a:solidFill>
                  <a:srgbClr val="D7E2D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2266724" algn="ctr" defTabSz="1219078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TW" altLang="en-US" sz="5300" b="1" kern="0" dirty="0">
                    <a:solidFill>
                      <a:schemeClr val="accent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文字方塊 27"/>
                <p:cNvSpPr txBox="1"/>
                <p:nvPr/>
              </p:nvSpPr>
              <p:spPr>
                <a:xfrm>
                  <a:off x="8031480" y="632460"/>
                  <a:ext cx="1062449" cy="507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700" dirty="0">
                      <a:solidFill>
                        <a:srgbClr val="D7E2DC"/>
                      </a:solidFill>
                      <a:latin typeface="Britannic Bold" panose="020B0903060703020204" pitchFamily="34" charset="0"/>
                    </a:rPr>
                    <a:t>Taiwan</a:t>
                  </a:r>
                  <a:endParaRPr lang="zh-TW" altLang="en-US" sz="2700" dirty="0">
                    <a:solidFill>
                      <a:srgbClr val="D7E2DC"/>
                    </a:solidFill>
                    <a:latin typeface="Britannic Bold" panose="020B0903060703020204" pitchFamily="34" charset="0"/>
                  </a:endParaRPr>
                </a:p>
              </p:txBody>
            </p:sp>
          </p:grpSp>
          <p:sp>
            <p:nvSpPr>
              <p:cNvPr id="24" name="橢圓 23"/>
              <p:cNvSpPr/>
              <p:nvPr/>
            </p:nvSpPr>
            <p:spPr>
              <a:xfrm>
                <a:off x="8396830" y="726761"/>
                <a:ext cx="54000" cy="54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4176746" y="338551"/>
            <a:ext cx="3836924" cy="553986"/>
          </a:xfrm>
          <a:prstGeom prst="rect">
            <a:avLst/>
          </a:prstGeom>
          <a:noFill/>
        </p:spPr>
        <p:txBody>
          <a:bodyPr wrap="none" lIns="121908" tIns="60954" rIns="121908" bIns="60954">
            <a:spAutoFit/>
          </a:bodyPr>
          <a:lstStyle/>
          <a:p>
            <a:pPr algn="ctr" defTabSz="914309">
              <a:defRPr/>
            </a:pPr>
            <a:r>
              <a:rPr lang="zh-TW" altLang="en-US" sz="2800" b="1" dirty="0" smtClean="0">
                <a:solidFill>
                  <a:schemeClr val="bg1"/>
                </a:solidFill>
                <a:effectLst>
                  <a:outerShdw blurRad="139700" dir="15000000" sy="30000" kx="-1800000" algn="bl" rotWithShape="0">
                    <a:prstClr val="black">
                      <a:alpha val="21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ontserrat" charset="0"/>
              </a:rPr>
              <a:t>租金補貼新舊制比較表</a:t>
            </a:r>
            <a:endParaRPr lang="zh-TW" altLang="en-US" sz="2800" b="1" dirty="0">
              <a:solidFill>
                <a:schemeClr val="bg1"/>
              </a:solidFill>
              <a:effectLst>
                <a:outerShdw blurRad="139700" dir="15000000" sy="30000" kx="-1800000" algn="bl" rotWithShape="0">
                  <a:prstClr val="black">
                    <a:alpha val="21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ontserrat" charset="0"/>
            </a:endParaRPr>
          </a:p>
        </p:txBody>
      </p:sp>
      <p:sp>
        <p:nvSpPr>
          <p:cNvPr id="16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9898362" y="6459539"/>
            <a:ext cx="1312163" cy="365125"/>
          </a:xfrm>
        </p:spPr>
        <p:txBody>
          <a:bodyPr/>
          <a:lstStyle/>
          <a:p>
            <a:pPr>
              <a:defRPr/>
            </a:pPr>
            <a:fld id="{015A50E1-F1EF-490A-9A42-82B5FFBDDB17}" type="slidenum">
              <a:rPr lang="zh-TW" altLang="en-US" smtClean="0"/>
              <a:pPr>
                <a:defRPr/>
              </a:pPr>
              <a:t>9</a:t>
            </a:fld>
            <a:endParaRPr lang="zh-TW" altLang="en-US" dirty="0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244499" y="1083700"/>
          <a:ext cx="11621919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647"/>
                <a:gridCol w="3906981"/>
                <a:gridCol w="4925291"/>
              </a:tblGrid>
              <a:tr h="582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比較項目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住宅補貼方案之租金補貼</a:t>
                      </a:r>
                      <a:r>
                        <a:rPr lang="en-US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(</a:t>
                      </a: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舊制</a:t>
                      </a:r>
                      <a:r>
                        <a:rPr lang="en-US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)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110</a:t>
                      </a: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年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300</a:t>
                      </a: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億元中央擴大租金補貼專案計畫</a:t>
                      </a:r>
                      <a:r>
                        <a:rPr lang="en-US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(</a:t>
                      </a: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新制</a:t>
                      </a:r>
                      <a:r>
                        <a:rPr lang="en-US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)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111</a:t>
                      </a: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年開始為期</a:t>
                      </a:r>
                      <a:r>
                        <a:rPr lang="en-US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4</a:t>
                      </a: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年計畫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2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承租住宅用途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用途符合下列其中一種之合法建築物：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已保存登記且用途含住、住宅、農舍、套房、公寓、宿舍等。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已保存登記且空白</a:t>
                      </a:r>
                      <a:r>
                        <a:rPr lang="en-US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+</a:t>
                      </a:r>
                      <a:r>
                        <a:rPr lang="zh-TW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住家用稅率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已保存登記且商業用等</a:t>
                      </a:r>
                      <a:r>
                        <a:rPr lang="en-US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+</a:t>
                      </a:r>
                      <a:r>
                        <a:rPr lang="zh-TW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住家用稅率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已保存登記且符合免變使照即可作為住宅使用</a:t>
                      </a:r>
                      <a:r>
                        <a:rPr lang="en-US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+</a:t>
                      </a:r>
                      <a:r>
                        <a:rPr lang="zh-TW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住家用稅率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未保存登記但取得合法房屋證明或屬於實施建管前之合法建築物。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具房屋稅籍</a:t>
                      </a: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+</a:t>
                      </a: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住家用稅率</a:t>
                      </a:r>
                    </a:p>
                  </a:txBody>
                  <a:tcPr marL="68580" marR="68580" marT="0" marB="0"/>
                </a:tc>
              </a:tr>
              <a:tr h="582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社會住宅包租代管承租戶轉軌限制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起租日在租金補貼申請期間迄日前、同房東同房客且為第三期案件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不限，只剩下不得重複領取社會住宅包租代管之租金補「助」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93525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回顧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50053</TotalTime>
  <Words>1825</Words>
  <Application>Microsoft Office PowerPoint</Application>
  <PresentationFormat>自訂</PresentationFormat>
  <Paragraphs>413</Paragraphs>
  <Slides>18</Slides>
  <Notes>10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回顧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10042 樂嘉剛</dc:creator>
  <cp:lastModifiedBy>110027</cp:lastModifiedBy>
  <cp:revision>2863</cp:revision>
  <cp:lastPrinted>2022-03-31T02:09:10Z</cp:lastPrinted>
  <dcterms:created xsi:type="dcterms:W3CDTF">2018-03-26T11:48:07Z</dcterms:created>
  <dcterms:modified xsi:type="dcterms:W3CDTF">2022-06-10T10:23:45Z</dcterms:modified>
</cp:coreProperties>
</file>