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5"/>
  </p:notesMasterIdLst>
  <p:sldIdLst>
    <p:sldId id="256" r:id="rId2"/>
    <p:sldId id="257" r:id="rId3"/>
    <p:sldId id="258" r:id="rId4"/>
    <p:sldId id="259" r:id="rId5"/>
    <p:sldId id="260" r:id="rId6"/>
    <p:sldId id="261" r:id="rId7"/>
    <p:sldId id="269" r:id="rId8"/>
    <p:sldId id="270" r:id="rId9"/>
    <p:sldId id="271" r:id="rId10"/>
    <p:sldId id="272" r:id="rId11"/>
    <p:sldId id="262" r:id="rId12"/>
    <p:sldId id="263" r:id="rId13"/>
    <p:sldId id="264" r:id="rId14"/>
    <p:sldId id="265" r:id="rId15"/>
    <p:sldId id="266" r:id="rId16"/>
    <p:sldId id="289" r:id="rId17"/>
    <p:sldId id="290" r:id="rId18"/>
    <p:sldId id="293" r:id="rId19"/>
    <p:sldId id="294" r:id="rId20"/>
    <p:sldId id="291" r:id="rId21"/>
    <p:sldId id="267" r:id="rId22"/>
    <p:sldId id="268" r:id="rId23"/>
    <p:sldId id="275" r:id="rId24"/>
    <p:sldId id="276" r:id="rId25"/>
    <p:sldId id="277" r:id="rId26"/>
    <p:sldId id="278" r:id="rId27"/>
    <p:sldId id="281" r:id="rId28"/>
    <p:sldId id="292" r:id="rId29"/>
    <p:sldId id="282" r:id="rId30"/>
    <p:sldId id="283" r:id="rId31"/>
    <p:sldId id="284" r:id="rId32"/>
    <p:sldId id="279" r:id="rId33"/>
    <p:sldId id="280" r:id="rId34"/>
    <p:sldId id="297" r:id="rId35"/>
    <p:sldId id="298" r:id="rId36"/>
    <p:sldId id="299" r:id="rId37"/>
    <p:sldId id="306" r:id="rId38"/>
    <p:sldId id="300" r:id="rId39"/>
    <p:sldId id="305" r:id="rId40"/>
    <p:sldId id="309" r:id="rId41"/>
    <p:sldId id="295" r:id="rId42"/>
    <p:sldId id="296" r:id="rId43"/>
    <p:sldId id="301" r:id="rId44"/>
    <p:sldId id="315" r:id="rId45"/>
    <p:sldId id="302" r:id="rId46"/>
    <p:sldId id="303" r:id="rId47"/>
    <p:sldId id="307" r:id="rId48"/>
    <p:sldId id="314" r:id="rId49"/>
    <p:sldId id="319" r:id="rId50"/>
    <p:sldId id="318" r:id="rId51"/>
    <p:sldId id="311" r:id="rId52"/>
    <p:sldId id="312" r:id="rId53"/>
    <p:sldId id="313" r:id="rId5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11BBFF"/>
    <a:srgbClr val="C4FCCD"/>
    <a:srgbClr val="FFFFFF"/>
    <a:srgbClr val="0000FF"/>
    <a:srgbClr val="FF0066"/>
    <a:srgbClr val="FF00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8" autoAdjust="0"/>
    <p:restoredTop sz="94660"/>
  </p:normalViewPr>
  <p:slideViewPr>
    <p:cSldViewPr>
      <p:cViewPr varScale="1">
        <p:scale>
          <a:sx n="102" d="100"/>
          <a:sy n="102" d="100"/>
        </p:scale>
        <p:origin x="-22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9944B-6455-41FF-B61A-8A519264E672}" type="datetimeFigureOut">
              <a:rPr lang="zh-TW" altLang="en-US" smtClean="0"/>
              <a:t>2019/12/12</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64C5C5-4ED0-4FC7-8D2D-A05C6D1021FF}" type="slidenum">
              <a:rPr lang="zh-TW" altLang="en-US" smtClean="0"/>
              <a:t>‹#›</a:t>
            </a:fld>
            <a:endParaRPr lang="zh-TW" altLang="en-US"/>
          </a:p>
        </p:txBody>
      </p:sp>
    </p:spTree>
    <p:extLst>
      <p:ext uri="{BB962C8B-B14F-4D97-AF65-F5344CB8AC3E}">
        <p14:creationId xmlns:p14="http://schemas.microsoft.com/office/powerpoint/2010/main" val="2592710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1</a:t>
            </a:fld>
            <a:endParaRPr lang="zh-TW" altLang="en-US"/>
          </a:p>
        </p:txBody>
      </p:sp>
    </p:spTree>
    <p:extLst>
      <p:ext uri="{BB962C8B-B14F-4D97-AF65-F5344CB8AC3E}">
        <p14:creationId xmlns:p14="http://schemas.microsoft.com/office/powerpoint/2010/main" val="284141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10</a:t>
            </a:fld>
            <a:endParaRPr lang="zh-TW" altLang="en-US"/>
          </a:p>
        </p:txBody>
      </p:sp>
    </p:spTree>
    <p:extLst>
      <p:ext uri="{BB962C8B-B14F-4D97-AF65-F5344CB8AC3E}">
        <p14:creationId xmlns:p14="http://schemas.microsoft.com/office/powerpoint/2010/main" val="2020236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11</a:t>
            </a:fld>
            <a:endParaRPr lang="zh-TW" altLang="en-US"/>
          </a:p>
        </p:txBody>
      </p:sp>
    </p:spTree>
    <p:extLst>
      <p:ext uri="{BB962C8B-B14F-4D97-AF65-F5344CB8AC3E}">
        <p14:creationId xmlns:p14="http://schemas.microsoft.com/office/powerpoint/2010/main" val="144588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12</a:t>
            </a:fld>
            <a:endParaRPr lang="zh-TW" altLang="en-US"/>
          </a:p>
        </p:txBody>
      </p:sp>
    </p:spTree>
    <p:extLst>
      <p:ext uri="{BB962C8B-B14F-4D97-AF65-F5344CB8AC3E}">
        <p14:creationId xmlns:p14="http://schemas.microsoft.com/office/powerpoint/2010/main" val="4102235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13</a:t>
            </a:fld>
            <a:endParaRPr lang="zh-TW" altLang="en-US"/>
          </a:p>
        </p:txBody>
      </p:sp>
    </p:spTree>
    <p:extLst>
      <p:ext uri="{BB962C8B-B14F-4D97-AF65-F5344CB8AC3E}">
        <p14:creationId xmlns:p14="http://schemas.microsoft.com/office/powerpoint/2010/main" val="1803320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14</a:t>
            </a:fld>
            <a:endParaRPr lang="zh-TW" altLang="en-US"/>
          </a:p>
        </p:txBody>
      </p:sp>
    </p:spTree>
    <p:extLst>
      <p:ext uri="{BB962C8B-B14F-4D97-AF65-F5344CB8AC3E}">
        <p14:creationId xmlns:p14="http://schemas.microsoft.com/office/powerpoint/2010/main" val="2683969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15</a:t>
            </a:fld>
            <a:endParaRPr lang="zh-TW" altLang="en-US"/>
          </a:p>
        </p:txBody>
      </p:sp>
    </p:spTree>
    <p:extLst>
      <p:ext uri="{BB962C8B-B14F-4D97-AF65-F5344CB8AC3E}">
        <p14:creationId xmlns:p14="http://schemas.microsoft.com/office/powerpoint/2010/main" val="1163170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16</a:t>
            </a:fld>
            <a:endParaRPr lang="zh-TW" altLang="en-US"/>
          </a:p>
        </p:txBody>
      </p:sp>
    </p:spTree>
    <p:extLst>
      <p:ext uri="{BB962C8B-B14F-4D97-AF65-F5344CB8AC3E}">
        <p14:creationId xmlns:p14="http://schemas.microsoft.com/office/powerpoint/2010/main" val="408790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17</a:t>
            </a:fld>
            <a:endParaRPr lang="zh-TW" altLang="en-US"/>
          </a:p>
        </p:txBody>
      </p:sp>
    </p:spTree>
    <p:extLst>
      <p:ext uri="{BB962C8B-B14F-4D97-AF65-F5344CB8AC3E}">
        <p14:creationId xmlns:p14="http://schemas.microsoft.com/office/powerpoint/2010/main" val="215168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18</a:t>
            </a:fld>
            <a:endParaRPr lang="zh-TW" altLang="en-US"/>
          </a:p>
        </p:txBody>
      </p:sp>
    </p:spTree>
    <p:extLst>
      <p:ext uri="{BB962C8B-B14F-4D97-AF65-F5344CB8AC3E}">
        <p14:creationId xmlns:p14="http://schemas.microsoft.com/office/powerpoint/2010/main" val="1762735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19</a:t>
            </a:fld>
            <a:endParaRPr lang="zh-TW" altLang="en-US"/>
          </a:p>
        </p:txBody>
      </p:sp>
    </p:spTree>
    <p:extLst>
      <p:ext uri="{BB962C8B-B14F-4D97-AF65-F5344CB8AC3E}">
        <p14:creationId xmlns:p14="http://schemas.microsoft.com/office/powerpoint/2010/main" val="129229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2</a:t>
            </a:fld>
            <a:endParaRPr lang="zh-TW" altLang="en-US"/>
          </a:p>
        </p:txBody>
      </p:sp>
    </p:spTree>
    <p:extLst>
      <p:ext uri="{BB962C8B-B14F-4D97-AF65-F5344CB8AC3E}">
        <p14:creationId xmlns:p14="http://schemas.microsoft.com/office/powerpoint/2010/main" val="123575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20</a:t>
            </a:fld>
            <a:endParaRPr lang="zh-TW" altLang="en-US"/>
          </a:p>
        </p:txBody>
      </p:sp>
    </p:spTree>
    <p:extLst>
      <p:ext uri="{BB962C8B-B14F-4D97-AF65-F5344CB8AC3E}">
        <p14:creationId xmlns:p14="http://schemas.microsoft.com/office/powerpoint/2010/main" val="3560836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21</a:t>
            </a:fld>
            <a:endParaRPr lang="zh-TW" altLang="en-US"/>
          </a:p>
        </p:txBody>
      </p:sp>
    </p:spTree>
    <p:extLst>
      <p:ext uri="{BB962C8B-B14F-4D97-AF65-F5344CB8AC3E}">
        <p14:creationId xmlns:p14="http://schemas.microsoft.com/office/powerpoint/2010/main" val="4024576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22</a:t>
            </a:fld>
            <a:endParaRPr lang="zh-TW" altLang="en-US"/>
          </a:p>
        </p:txBody>
      </p:sp>
    </p:spTree>
    <p:extLst>
      <p:ext uri="{BB962C8B-B14F-4D97-AF65-F5344CB8AC3E}">
        <p14:creationId xmlns:p14="http://schemas.microsoft.com/office/powerpoint/2010/main" val="2825070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23</a:t>
            </a:fld>
            <a:endParaRPr lang="zh-TW" altLang="en-US"/>
          </a:p>
        </p:txBody>
      </p:sp>
    </p:spTree>
    <p:extLst>
      <p:ext uri="{BB962C8B-B14F-4D97-AF65-F5344CB8AC3E}">
        <p14:creationId xmlns:p14="http://schemas.microsoft.com/office/powerpoint/2010/main" val="2022255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24</a:t>
            </a:fld>
            <a:endParaRPr lang="zh-TW" altLang="en-US"/>
          </a:p>
        </p:txBody>
      </p:sp>
    </p:spTree>
    <p:extLst>
      <p:ext uri="{BB962C8B-B14F-4D97-AF65-F5344CB8AC3E}">
        <p14:creationId xmlns:p14="http://schemas.microsoft.com/office/powerpoint/2010/main" val="628558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25</a:t>
            </a:fld>
            <a:endParaRPr lang="zh-TW" altLang="en-US"/>
          </a:p>
        </p:txBody>
      </p:sp>
    </p:spTree>
    <p:extLst>
      <p:ext uri="{BB962C8B-B14F-4D97-AF65-F5344CB8AC3E}">
        <p14:creationId xmlns:p14="http://schemas.microsoft.com/office/powerpoint/2010/main" val="3771350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26</a:t>
            </a:fld>
            <a:endParaRPr lang="zh-TW" altLang="en-US"/>
          </a:p>
        </p:txBody>
      </p:sp>
    </p:spTree>
    <p:extLst>
      <p:ext uri="{BB962C8B-B14F-4D97-AF65-F5344CB8AC3E}">
        <p14:creationId xmlns:p14="http://schemas.microsoft.com/office/powerpoint/2010/main" val="1879340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27</a:t>
            </a:fld>
            <a:endParaRPr lang="zh-TW" altLang="en-US"/>
          </a:p>
        </p:txBody>
      </p:sp>
    </p:spTree>
    <p:extLst>
      <p:ext uri="{BB962C8B-B14F-4D97-AF65-F5344CB8AC3E}">
        <p14:creationId xmlns:p14="http://schemas.microsoft.com/office/powerpoint/2010/main" val="2027903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28</a:t>
            </a:fld>
            <a:endParaRPr lang="zh-TW" altLang="en-US"/>
          </a:p>
        </p:txBody>
      </p:sp>
    </p:spTree>
    <p:extLst>
      <p:ext uri="{BB962C8B-B14F-4D97-AF65-F5344CB8AC3E}">
        <p14:creationId xmlns:p14="http://schemas.microsoft.com/office/powerpoint/2010/main" val="3268632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29</a:t>
            </a:fld>
            <a:endParaRPr lang="zh-TW" altLang="en-US"/>
          </a:p>
        </p:txBody>
      </p:sp>
    </p:spTree>
    <p:extLst>
      <p:ext uri="{BB962C8B-B14F-4D97-AF65-F5344CB8AC3E}">
        <p14:creationId xmlns:p14="http://schemas.microsoft.com/office/powerpoint/2010/main" val="3351743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3</a:t>
            </a:fld>
            <a:endParaRPr lang="zh-TW" altLang="en-US"/>
          </a:p>
        </p:txBody>
      </p:sp>
    </p:spTree>
    <p:extLst>
      <p:ext uri="{BB962C8B-B14F-4D97-AF65-F5344CB8AC3E}">
        <p14:creationId xmlns:p14="http://schemas.microsoft.com/office/powerpoint/2010/main" val="3416596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30</a:t>
            </a:fld>
            <a:endParaRPr lang="zh-TW" altLang="en-US"/>
          </a:p>
        </p:txBody>
      </p:sp>
    </p:spTree>
    <p:extLst>
      <p:ext uri="{BB962C8B-B14F-4D97-AF65-F5344CB8AC3E}">
        <p14:creationId xmlns:p14="http://schemas.microsoft.com/office/powerpoint/2010/main" val="271439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31</a:t>
            </a:fld>
            <a:endParaRPr lang="zh-TW" altLang="en-US"/>
          </a:p>
        </p:txBody>
      </p:sp>
    </p:spTree>
    <p:extLst>
      <p:ext uri="{BB962C8B-B14F-4D97-AF65-F5344CB8AC3E}">
        <p14:creationId xmlns:p14="http://schemas.microsoft.com/office/powerpoint/2010/main" val="1364271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32</a:t>
            </a:fld>
            <a:endParaRPr lang="zh-TW" altLang="en-US"/>
          </a:p>
        </p:txBody>
      </p:sp>
    </p:spTree>
    <p:extLst>
      <p:ext uri="{BB962C8B-B14F-4D97-AF65-F5344CB8AC3E}">
        <p14:creationId xmlns:p14="http://schemas.microsoft.com/office/powerpoint/2010/main" val="525181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33</a:t>
            </a:fld>
            <a:endParaRPr lang="zh-TW" altLang="en-US"/>
          </a:p>
        </p:txBody>
      </p:sp>
    </p:spTree>
    <p:extLst>
      <p:ext uri="{BB962C8B-B14F-4D97-AF65-F5344CB8AC3E}">
        <p14:creationId xmlns:p14="http://schemas.microsoft.com/office/powerpoint/2010/main" val="1130553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34</a:t>
            </a:fld>
            <a:endParaRPr lang="zh-TW" altLang="en-US"/>
          </a:p>
        </p:txBody>
      </p:sp>
    </p:spTree>
    <p:extLst>
      <p:ext uri="{BB962C8B-B14F-4D97-AF65-F5344CB8AC3E}">
        <p14:creationId xmlns:p14="http://schemas.microsoft.com/office/powerpoint/2010/main" val="1241028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35</a:t>
            </a:fld>
            <a:endParaRPr lang="zh-TW" altLang="en-US"/>
          </a:p>
        </p:txBody>
      </p:sp>
    </p:spTree>
    <p:extLst>
      <p:ext uri="{BB962C8B-B14F-4D97-AF65-F5344CB8AC3E}">
        <p14:creationId xmlns:p14="http://schemas.microsoft.com/office/powerpoint/2010/main" val="2056345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36</a:t>
            </a:fld>
            <a:endParaRPr lang="zh-TW" altLang="en-US"/>
          </a:p>
        </p:txBody>
      </p:sp>
    </p:spTree>
    <p:extLst>
      <p:ext uri="{BB962C8B-B14F-4D97-AF65-F5344CB8AC3E}">
        <p14:creationId xmlns:p14="http://schemas.microsoft.com/office/powerpoint/2010/main" val="349819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37</a:t>
            </a:fld>
            <a:endParaRPr lang="zh-TW" altLang="en-US"/>
          </a:p>
        </p:txBody>
      </p:sp>
    </p:spTree>
    <p:extLst>
      <p:ext uri="{BB962C8B-B14F-4D97-AF65-F5344CB8AC3E}">
        <p14:creationId xmlns:p14="http://schemas.microsoft.com/office/powerpoint/2010/main" val="183458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38</a:t>
            </a:fld>
            <a:endParaRPr lang="zh-TW" altLang="en-US"/>
          </a:p>
        </p:txBody>
      </p:sp>
    </p:spTree>
    <p:extLst>
      <p:ext uri="{BB962C8B-B14F-4D97-AF65-F5344CB8AC3E}">
        <p14:creationId xmlns:p14="http://schemas.microsoft.com/office/powerpoint/2010/main" val="3711882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39</a:t>
            </a:fld>
            <a:endParaRPr lang="zh-TW" altLang="en-US"/>
          </a:p>
        </p:txBody>
      </p:sp>
    </p:spTree>
    <p:extLst>
      <p:ext uri="{BB962C8B-B14F-4D97-AF65-F5344CB8AC3E}">
        <p14:creationId xmlns:p14="http://schemas.microsoft.com/office/powerpoint/2010/main" val="383598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4</a:t>
            </a:fld>
            <a:endParaRPr lang="zh-TW" altLang="en-US"/>
          </a:p>
        </p:txBody>
      </p:sp>
    </p:spTree>
    <p:extLst>
      <p:ext uri="{BB962C8B-B14F-4D97-AF65-F5344CB8AC3E}">
        <p14:creationId xmlns:p14="http://schemas.microsoft.com/office/powerpoint/2010/main" val="1286467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40</a:t>
            </a:fld>
            <a:endParaRPr lang="zh-TW" altLang="en-US"/>
          </a:p>
        </p:txBody>
      </p:sp>
    </p:spTree>
    <p:extLst>
      <p:ext uri="{BB962C8B-B14F-4D97-AF65-F5344CB8AC3E}">
        <p14:creationId xmlns:p14="http://schemas.microsoft.com/office/powerpoint/2010/main" val="1420042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41</a:t>
            </a:fld>
            <a:endParaRPr lang="zh-TW" altLang="en-US"/>
          </a:p>
        </p:txBody>
      </p:sp>
    </p:spTree>
    <p:extLst>
      <p:ext uri="{BB962C8B-B14F-4D97-AF65-F5344CB8AC3E}">
        <p14:creationId xmlns:p14="http://schemas.microsoft.com/office/powerpoint/2010/main" val="760896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42</a:t>
            </a:fld>
            <a:endParaRPr lang="zh-TW" altLang="en-US"/>
          </a:p>
        </p:txBody>
      </p:sp>
    </p:spTree>
    <p:extLst>
      <p:ext uri="{BB962C8B-B14F-4D97-AF65-F5344CB8AC3E}">
        <p14:creationId xmlns:p14="http://schemas.microsoft.com/office/powerpoint/2010/main" val="1112199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43</a:t>
            </a:fld>
            <a:endParaRPr lang="zh-TW" altLang="en-US"/>
          </a:p>
        </p:txBody>
      </p:sp>
    </p:spTree>
    <p:extLst>
      <p:ext uri="{BB962C8B-B14F-4D97-AF65-F5344CB8AC3E}">
        <p14:creationId xmlns:p14="http://schemas.microsoft.com/office/powerpoint/2010/main" val="1656580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44</a:t>
            </a:fld>
            <a:endParaRPr lang="zh-TW" altLang="en-US"/>
          </a:p>
        </p:txBody>
      </p:sp>
    </p:spTree>
    <p:extLst>
      <p:ext uri="{BB962C8B-B14F-4D97-AF65-F5344CB8AC3E}">
        <p14:creationId xmlns:p14="http://schemas.microsoft.com/office/powerpoint/2010/main" val="3646271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45</a:t>
            </a:fld>
            <a:endParaRPr lang="zh-TW" altLang="en-US"/>
          </a:p>
        </p:txBody>
      </p:sp>
    </p:spTree>
    <p:extLst>
      <p:ext uri="{BB962C8B-B14F-4D97-AF65-F5344CB8AC3E}">
        <p14:creationId xmlns:p14="http://schemas.microsoft.com/office/powerpoint/2010/main" val="659869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46</a:t>
            </a:fld>
            <a:endParaRPr lang="zh-TW" altLang="en-US"/>
          </a:p>
        </p:txBody>
      </p:sp>
    </p:spTree>
    <p:extLst>
      <p:ext uri="{BB962C8B-B14F-4D97-AF65-F5344CB8AC3E}">
        <p14:creationId xmlns:p14="http://schemas.microsoft.com/office/powerpoint/2010/main" val="1286961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47</a:t>
            </a:fld>
            <a:endParaRPr lang="zh-TW" altLang="en-US"/>
          </a:p>
        </p:txBody>
      </p:sp>
    </p:spTree>
    <p:extLst>
      <p:ext uri="{BB962C8B-B14F-4D97-AF65-F5344CB8AC3E}">
        <p14:creationId xmlns:p14="http://schemas.microsoft.com/office/powerpoint/2010/main" val="1585397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48</a:t>
            </a:fld>
            <a:endParaRPr lang="zh-TW" altLang="en-US"/>
          </a:p>
        </p:txBody>
      </p:sp>
    </p:spTree>
    <p:extLst>
      <p:ext uri="{BB962C8B-B14F-4D97-AF65-F5344CB8AC3E}">
        <p14:creationId xmlns:p14="http://schemas.microsoft.com/office/powerpoint/2010/main" val="908025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49</a:t>
            </a:fld>
            <a:endParaRPr lang="zh-TW" altLang="en-US"/>
          </a:p>
        </p:txBody>
      </p:sp>
    </p:spTree>
    <p:extLst>
      <p:ext uri="{BB962C8B-B14F-4D97-AF65-F5344CB8AC3E}">
        <p14:creationId xmlns:p14="http://schemas.microsoft.com/office/powerpoint/2010/main" val="1102283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5</a:t>
            </a:fld>
            <a:endParaRPr lang="zh-TW" altLang="en-US"/>
          </a:p>
        </p:txBody>
      </p:sp>
    </p:spTree>
    <p:extLst>
      <p:ext uri="{BB962C8B-B14F-4D97-AF65-F5344CB8AC3E}">
        <p14:creationId xmlns:p14="http://schemas.microsoft.com/office/powerpoint/2010/main" val="40574557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50</a:t>
            </a:fld>
            <a:endParaRPr lang="zh-TW" altLang="en-US"/>
          </a:p>
        </p:txBody>
      </p:sp>
    </p:spTree>
    <p:extLst>
      <p:ext uri="{BB962C8B-B14F-4D97-AF65-F5344CB8AC3E}">
        <p14:creationId xmlns:p14="http://schemas.microsoft.com/office/powerpoint/2010/main" val="3641292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51</a:t>
            </a:fld>
            <a:endParaRPr lang="zh-TW" altLang="en-US"/>
          </a:p>
        </p:txBody>
      </p:sp>
    </p:spTree>
    <p:extLst>
      <p:ext uri="{BB962C8B-B14F-4D97-AF65-F5344CB8AC3E}">
        <p14:creationId xmlns:p14="http://schemas.microsoft.com/office/powerpoint/2010/main" val="9614679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52</a:t>
            </a:fld>
            <a:endParaRPr lang="zh-TW" altLang="en-US"/>
          </a:p>
        </p:txBody>
      </p:sp>
    </p:spTree>
    <p:extLst>
      <p:ext uri="{BB962C8B-B14F-4D97-AF65-F5344CB8AC3E}">
        <p14:creationId xmlns:p14="http://schemas.microsoft.com/office/powerpoint/2010/main" val="941535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53</a:t>
            </a:fld>
            <a:endParaRPr lang="zh-TW" altLang="en-US"/>
          </a:p>
        </p:txBody>
      </p:sp>
    </p:spTree>
    <p:extLst>
      <p:ext uri="{BB962C8B-B14F-4D97-AF65-F5344CB8AC3E}">
        <p14:creationId xmlns:p14="http://schemas.microsoft.com/office/powerpoint/2010/main" val="349934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6</a:t>
            </a:fld>
            <a:endParaRPr lang="zh-TW" altLang="en-US"/>
          </a:p>
        </p:txBody>
      </p:sp>
    </p:spTree>
    <p:extLst>
      <p:ext uri="{BB962C8B-B14F-4D97-AF65-F5344CB8AC3E}">
        <p14:creationId xmlns:p14="http://schemas.microsoft.com/office/powerpoint/2010/main" val="43267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7</a:t>
            </a:fld>
            <a:endParaRPr lang="zh-TW" altLang="en-US"/>
          </a:p>
        </p:txBody>
      </p:sp>
    </p:spTree>
    <p:extLst>
      <p:ext uri="{BB962C8B-B14F-4D97-AF65-F5344CB8AC3E}">
        <p14:creationId xmlns:p14="http://schemas.microsoft.com/office/powerpoint/2010/main" val="2847650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8</a:t>
            </a:fld>
            <a:endParaRPr lang="zh-TW" altLang="en-US"/>
          </a:p>
        </p:txBody>
      </p:sp>
    </p:spTree>
    <p:extLst>
      <p:ext uri="{BB962C8B-B14F-4D97-AF65-F5344CB8AC3E}">
        <p14:creationId xmlns:p14="http://schemas.microsoft.com/office/powerpoint/2010/main" val="1132700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3C64C5C5-4ED0-4FC7-8D2D-A05C6D1021FF}" type="slidenum">
              <a:rPr lang="zh-TW" altLang="en-US" smtClean="0"/>
              <a:t>9</a:t>
            </a:fld>
            <a:endParaRPr lang="zh-TW" altLang="en-US"/>
          </a:p>
        </p:txBody>
      </p:sp>
    </p:spTree>
    <p:extLst>
      <p:ext uri="{BB962C8B-B14F-4D97-AF65-F5344CB8AC3E}">
        <p14:creationId xmlns:p14="http://schemas.microsoft.com/office/powerpoint/2010/main" val="1179337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8" name="日期版面配置區 27"/>
          <p:cNvSpPr>
            <a:spLocks noGrp="1"/>
          </p:cNvSpPr>
          <p:nvPr>
            <p:ph type="dt" sz="half" idx="10"/>
          </p:nvPr>
        </p:nvSpPr>
        <p:spPr/>
        <p:txBody>
          <a:bodyPr/>
          <a:lstStyle>
            <a:extLst/>
          </a:lstStyle>
          <a:p>
            <a:fld id="{922F8C57-F659-4CF2-9F95-136BA449312C}" type="datetimeFigureOut">
              <a:rPr lang="zh-TW" altLang="en-US" smtClean="0"/>
              <a:t>2019/12/12</a:t>
            </a:fld>
            <a:endParaRPr lang="zh-TW" altLang="en-US"/>
          </a:p>
        </p:txBody>
      </p:sp>
      <p:sp>
        <p:nvSpPr>
          <p:cNvPr id="17" name="頁尾版面配置區 16"/>
          <p:cNvSpPr>
            <a:spLocks noGrp="1"/>
          </p:cNvSpPr>
          <p:nvPr>
            <p:ph type="ftr" sz="quarter" idx="11"/>
          </p:nvPr>
        </p:nvSpPr>
        <p:spPr/>
        <p:txBody>
          <a:bodyPr/>
          <a:lstStyle>
            <a:extLst/>
          </a:lstStyle>
          <a:p>
            <a:endParaRPr lang="zh-TW" altLang="en-US"/>
          </a:p>
        </p:txBody>
      </p:sp>
      <p:sp>
        <p:nvSpPr>
          <p:cNvPr id="29" name="投影片編號版面配置區 28"/>
          <p:cNvSpPr>
            <a:spLocks noGrp="1"/>
          </p:cNvSpPr>
          <p:nvPr>
            <p:ph type="sldNum" sz="quarter" idx="12"/>
          </p:nvPr>
        </p:nvSpPr>
        <p:spPr/>
        <p:txBody>
          <a:bodyPr/>
          <a:lstStyle>
            <a:extLst/>
          </a:lstStyle>
          <a:p>
            <a:fld id="{DC1D45E5-D965-43C8-9486-5CE080FDD03A}" type="slidenum">
              <a:rPr lang="zh-TW" altLang="en-US" smtClean="0"/>
              <a:t>‹#›</a:t>
            </a:fld>
            <a:endParaRPr lang="zh-TW" altLang="en-US"/>
          </a:p>
        </p:txBody>
      </p:sp>
      <p:sp>
        <p:nvSpPr>
          <p:cNvPr id="32" name="矩形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矩形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矩形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矩形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矩形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標題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56" name="矩形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矩形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矩形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矩形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22F8C57-F659-4CF2-9F95-136BA449312C}" type="datetimeFigureOut">
              <a:rPr lang="zh-TW" altLang="en-US" smtClean="0"/>
              <a:t>2019/12/12</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DC1D45E5-D965-43C8-9486-5CE080FDD03A}"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981200" cy="5851525"/>
          </a:xfrm>
        </p:spPr>
        <p:txBody>
          <a:bodyPr vert="eaVert" anchor="ct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609600" y="274639"/>
            <a:ext cx="58674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22F8C57-F659-4CF2-9F95-136BA449312C}" type="datetimeFigureOut">
              <a:rPr lang="zh-TW" altLang="en-US" smtClean="0"/>
              <a:t>2019/12/12</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DC1D45E5-D965-43C8-9486-5CE080FDD03A}"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22F8C57-F659-4CF2-9F95-136BA449312C}" type="datetimeFigureOut">
              <a:rPr lang="zh-TW" altLang="en-US" smtClean="0"/>
              <a:t>2019/12/12</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DC1D45E5-D965-43C8-9486-5CE080FDD03A}"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14" name="手繪多邊形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手繪多邊形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手繪多邊形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手繪多邊形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手繪多邊形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手繪多邊形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手繪多邊形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手繪多邊形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手繪多邊形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手繪多邊形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手繪多邊形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手繪多邊形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手繪多邊形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手繪多邊形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手繪多邊形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文字版面配置區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922F8C57-F659-4CF2-9F95-136BA449312C}" type="datetimeFigureOut">
              <a:rPr lang="zh-TW" altLang="en-US" smtClean="0"/>
              <a:t>2019/12/12</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DC1D45E5-D965-43C8-9486-5CE080FDD03A}" type="slidenum">
              <a:rPr lang="zh-TW" altLang="en-US" smtClean="0"/>
              <a:t>‹#›</a:t>
            </a:fld>
            <a:endParaRPr lang="zh-TW" altLang="en-US"/>
          </a:p>
        </p:txBody>
      </p:sp>
      <p:sp>
        <p:nvSpPr>
          <p:cNvPr id="7" name="矩形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zh-TW" altLang="en-US" smtClean="0"/>
              <a:t>按一下以編輯母片標題樣式</a:t>
            </a:r>
            <a:endParaRPr kumimoji="0" lang="en-US"/>
          </a:p>
        </p:txBody>
      </p:sp>
      <p:sp>
        <p:nvSpPr>
          <p:cNvPr id="8" name="矩形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矩形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矩形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矩形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矩形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512064"/>
            <a:ext cx="8229600" cy="9144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922F8C57-F659-4CF2-9F95-136BA449312C}" type="datetimeFigureOut">
              <a:rPr lang="zh-TW" altLang="en-US" smtClean="0"/>
              <a:t>2019/12/12</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DC1D45E5-D965-43C8-9486-5CE080FDD03A}"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5" name="矩形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504824" y="512064"/>
            <a:ext cx="7772400" cy="914400"/>
          </a:xfrm>
        </p:spPr>
        <p:txBody>
          <a:bodyPr anchor="t"/>
          <a:lstStyle>
            <a:lvl1pPr>
              <a:defRPr sz="400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922F8C57-F659-4CF2-9F95-136BA449312C}" type="datetimeFigureOut">
              <a:rPr lang="zh-TW" altLang="en-US" smtClean="0"/>
              <a:t>2019/12/12</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DC1D45E5-D965-43C8-9486-5CE080FDD03A}" type="slidenum">
              <a:rPr lang="zh-TW" altLang="en-US" smtClean="0"/>
              <a:t>‹#›</a:t>
            </a:fld>
            <a:endParaRPr lang="zh-TW" altLang="en-US"/>
          </a:p>
        </p:txBody>
      </p:sp>
      <p:sp>
        <p:nvSpPr>
          <p:cNvPr id="16" name="矩形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矩形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矩形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矩形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矩形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矩形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矩形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矩形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矩形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914400" y="512064"/>
            <a:ext cx="7772400" cy="914400"/>
          </a:xfrm>
        </p:spPr>
        <p:txBody>
          <a:bodyPr/>
          <a:lstStyle>
            <a:lvl1pPr>
              <a:defRPr sz="4000" cap="none" baseline="0"/>
            </a:lvl1pPr>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922F8C57-F659-4CF2-9F95-136BA449312C}" type="datetimeFigureOut">
              <a:rPr lang="zh-TW" altLang="en-US" smtClean="0"/>
              <a:t>2019/12/12</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DC1D45E5-D965-43C8-9486-5CE080FDD03A}"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extLst/>
          </a:lstStyle>
          <a:p>
            <a:fld id="{922F8C57-F659-4CF2-9F95-136BA449312C}" type="datetimeFigureOut">
              <a:rPr lang="zh-TW" altLang="en-US" smtClean="0"/>
              <a:t>2019/12/12</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DC1D45E5-D965-43C8-9486-5CE080FDD03A}"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5800" y="273050"/>
            <a:ext cx="8229600" cy="1162050"/>
          </a:xfrm>
        </p:spPr>
        <p:txBody>
          <a:bodyPr anchor="ctr"/>
          <a:lstStyle>
            <a:lvl1pPr algn="l">
              <a:buNone/>
              <a:defRPr sz="3600" b="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922F8C57-F659-4CF2-9F95-136BA449312C}" type="datetimeFigureOut">
              <a:rPr lang="zh-TW" altLang="en-US" smtClean="0"/>
              <a:t>2019/12/12</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DC1D45E5-D965-43C8-9486-5CE080FDD03A}"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矩形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直線接點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群組 9"/>
          <p:cNvGrpSpPr/>
          <p:nvPr/>
        </p:nvGrpSpPr>
        <p:grpSpPr>
          <a:xfrm rot="5400000">
            <a:off x="8514581" y="1219200"/>
            <a:ext cx="132763" cy="128466"/>
            <a:chOff x="6668087" y="1297746"/>
            <a:chExt cx="161840" cy="156602"/>
          </a:xfrm>
        </p:grpSpPr>
        <p:cxnSp>
          <p:nvCxnSpPr>
            <p:cNvPr id="15" name="直線接點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直線接點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直線接點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標題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zh-TW" altLang="en-US" smtClean="0"/>
              <a:t>按一下圖示以新增圖片</a:t>
            </a:r>
            <a:endParaRPr kumimoji="0" lang="en-US"/>
          </a:p>
        </p:txBody>
      </p:sp>
      <p:sp>
        <p:nvSpPr>
          <p:cNvPr id="4" name="文字版面配置區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grpSp>
        <p:nvGrpSpPr>
          <p:cNvPr id="14" name="群組 13"/>
          <p:cNvGrpSpPr/>
          <p:nvPr/>
        </p:nvGrpSpPr>
        <p:grpSpPr>
          <a:xfrm rot="5400000">
            <a:off x="8666981" y="1371600"/>
            <a:ext cx="132763" cy="128466"/>
            <a:chOff x="6668087" y="1297746"/>
            <a:chExt cx="161840" cy="156602"/>
          </a:xfrm>
        </p:grpSpPr>
        <p:cxnSp>
          <p:nvCxnSpPr>
            <p:cNvPr id="11" name="直線接點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直線接點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直線接點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群組 17"/>
          <p:cNvGrpSpPr/>
          <p:nvPr/>
        </p:nvGrpSpPr>
        <p:grpSpPr>
          <a:xfrm rot="5400000">
            <a:off x="8320088" y="1474763"/>
            <a:ext cx="132763" cy="128466"/>
            <a:chOff x="6668087" y="1297746"/>
            <a:chExt cx="161840" cy="156602"/>
          </a:xfrm>
        </p:grpSpPr>
        <p:cxnSp>
          <p:nvCxnSpPr>
            <p:cNvPr id="19" name="直線接點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直線接點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直線接點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日期版面配置區 4"/>
          <p:cNvSpPr>
            <a:spLocks noGrp="1"/>
          </p:cNvSpPr>
          <p:nvPr>
            <p:ph type="dt" sz="half" idx="10"/>
          </p:nvPr>
        </p:nvSpPr>
        <p:spPr>
          <a:xfrm>
            <a:off x="6477000" y="55499"/>
            <a:ext cx="2133600" cy="365125"/>
          </a:xfrm>
        </p:spPr>
        <p:txBody>
          <a:bodyPr/>
          <a:lstStyle>
            <a:extLst/>
          </a:lstStyle>
          <a:p>
            <a:fld id="{922F8C57-F659-4CF2-9F95-136BA449312C}" type="datetimeFigureOut">
              <a:rPr lang="zh-TW" altLang="en-US" smtClean="0"/>
              <a:t>2019/12/12</a:t>
            </a:fld>
            <a:endParaRPr lang="zh-TW" altLang="en-US"/>
          </a:p>
        </p:txBody>
      </p:sp>
      <p:sp>
        <p:nvSpPr>
          <p:cNvPr id="6" name="頁尾版面配置區 5"/>
          <p:cNvSpPr>
            <a:spLocks noGrp="1"/>
          </p:cNvSpPr>
          <p:nvPr>
            <p:ph type="ftr" sz="quarter" idx="11"/>
          </p:nvPr>
        </p:nvSpPr>
        <p:spPr>
          <a:xfrm>
            <a:off x="914400" y="55499"/>
            <a:ext cx="5562600" cy="365125"/>
          </a:xfrm>
        </p:spPr>
        <p:txBody>
          <a:bodyPr/>
          <a:lstStyle>
            <a:extLst/>
          </a:lstStyle>
          <a:p>
            <a:endParaRPr lang="zh-TW" altLang="en-US"/>
          </a:p>
        </p:txBody>
      </p:sp>
      <p:sp>
        <p:nvSpPr>
          <p:cNvPr id="7" name="投影片編號版面配置區 6"/>
          <p:cNvSpPr>
            <a:spLocks noGrp="1"/>
          </p:cNvSpPr>
          <p:nvPr>
            <p:ph type="sldNum" sz="quarter" idx="12"/>
          </p:nvPr>
        </p:nvSpPr>
        <p:spPr>
          <a:xfrm>
            <a:off x="8610600" y="55499"/>
            <a:ext cx="457200" cy="365125"/>
          </a:xfrm>
        </p:spPr>
        <p:txBody>
          <a:bodyPr/>
          <a:lstStyle>
            <a:extLst/>
          </a:lstStyle>
          <a:p>
            <a:fld id="{DC1D45E5-D965-43C8-9486-5CE080FDD03A}"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矩形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矩形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矩形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矩形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矩形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矩形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矩形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矩形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矩形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標題版面配置區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22F8C57-F659-4CF2-9F95-136BA449312C}" type="datetimeFigureOut">
              <a:rPr lang="zh-TW" altLang="en-US" smtClean="0"/>
              <a:t>2019/12/12</a:t>
            </a:fld>
            <a:endParaRPr lang="zh-TW" altLang="en-US"/>
          </a:p>
        </p:txBody>
      </p:sp>
      <p:sp>
        <p:nvSpPr>
          <p:cNvPr id="3" name="頁尾版面配置區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zh-TW" altLang="en-US"/>
          </a:p>
        </p:txBody>
      </p:sp>
      <p:sp>
        <p:nvSpPr>
          <p:cNvPr id="23" name="投影片編號版面配置區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DC1D45E5-D965-43C8-9486-5CE080FDD03A}" type="slidenum">
              <a:rPr lang="zh-TW" altLang="en-US" smtClean="0"/>
              <a:t>‹#›</a:t>
            </a:fld>
            <a:endParaRPr lang="zh-TW" alt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36.xml"/><Relationship Id="rId7" Type="http://schemas.openxmlformats.org/officeDocument/2006/relationships/image" Target="../media/image4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PowerPoint___1.pptx"/><Relationship Id="rId5" Type="http://schemas.openxmlformats.org/officeDocument/2006/relationships/oleObject" Target="../embeddings/oleObject1.bin"/><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71.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ctrTitle"/>
          </p:nvPr>
        </p:nvSpPr>
        <p:spPr>
          <a:xfrm>
            <a:off x="467544" y="313509"/>
            <a:ext cx="8712968" cy="1531315"/>
          </a:xfrm>
        </p:spPr>
        <p:txBody>
          <a:bodyPr>
            <a:normAutofit/>
          </a:bodyPr>
          <a:lstStyle/>
          <a:p>
            <a:pPr algn="ctr"/>
            <a:r>
              <a:rPr lang="zh-TW" altLang="en-US" sz="8000" b="1" u="sng" dirty="0" smtClean="0">
                <a:solidFill>
                  <a:srgbClr val="FFFF00"/>
                </a:solidFill>
                <a:effectLst>
                  <a:outerShdw blurRad="38100" dist="38100" dir="2700000" algn="tl">
                    <a:srgbClr val="000000">
                      <a:alpha val="43137"/>
                    </a:srgbClr>
                  </a:outerShdw>
                </a:effectLst>
              </a:rPr>
              <a:t>年薪千萬不是夢</a:t>
            </a:r>
            <a:endParaRPr lang="zh-TW" altLang="en-US" sz="8000" b="1" u="sng" dirty="0">
              <a:solidFill>
                <a:srgbClr val="FFFF00"/>
              </a:solidFill>
              <a:effectLst>
                <a:outerShdw blurRad="38100" dist="38100" dir="2700000" algn="tl">
                  <a:srgbClr val="000000">
                    <a:alpha val="43137"/>
                  </a:srgbClr>
                </a:outerShdw>
              </a:effectLst>
            </a:endParaRPr>
          </a:p>
        </p:txBody>
      </p:sp>
      <p:sp>
        <p:nvSpPr>
          <p:cNvPr id="7" name="副標題 6"/>
          <p:cNvSpPr>
            <a:spLocks noGrp="1"/>
          </p:cNvSpPr>
          <p:nvPr>
            <p:ph type="subTitle" idx="1"/>
          </p:nvPr>
        </p:nvSpPr>
        <p:spPr>
          <a:xfrm>
            <a:off x="395536" y="1847461"/>
            <a:ext cx="8424936" cy="1175657"/>
          </a:xfrm>
        </p:spPr>
        <p:txBody>
          <a:bodyPr>
            <a:noAutofit/>
          </a:bodyPr>
          <a:lstStyle/>
          <a:p>
            <a:pPr algn="ctr"/>
            <a:r>
              <a:rPr lang="zh-TW" altLang="en-US" sz="5600" dirty="0" smtClean="0">
                <a:solidFill>
                  <a:schemeClr val="accent2">
                    <a:lumMod val="60000"/>
                    <a:lumOff val="40000"/>
                  </a:schemeClr>
                </a:solidFill>
              </a:rPr>
              <a:t>  業績是靠規劃達成的</a:t>
            </a:r>
            <a:endParaRPr lang="zh-TW" altLang="en-US" sz="5600" dirty="0">
              <a:solidFill>
                <a:schemeClr val="accent2">
                  <a:lumMod val="60000"/>
                  <a:lumOff val="40000"/>
                </a:schemeClr>
              </a:solidFill>
            </a:endParaRPr>
          </a:p>
        </p:txBody>
      </p:sp>
      <p:pic>
        <p:nvPicPr>
          <p:cNvPr id="1027" name="Picture 3" descr="D:\main下載\Desktop\金仲講楷模演講資料\IMG_E14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39912" y="-6462712"/>
            <a:ext cx="9000000" cy="4658111"/>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3372912"/>
            <a:ext cx="3979861" cy="3473653"/>
          </a:xfrm>
          <a:prstGeom prst="rect">
            <a:avLst/>
          </a:prstGeom>
        </p:spPr>
      </p:pic>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0462" y="3362325"/>
            <a:ext cx="3920809" cy="3495675"/>
          </a:xfrm>
          <a:prstGeom prst="rect">
            <a:avLst/>
          </a:prstGeom>
        </p:spPr>
      </p:pic>
    </p:spTree>
    <p:extLst>
      <p:ext uri="{BB962C8B-B14F-4D97-AF65-F5344CB8AC3E}">
        <p14:creationId xmlns:p14="http://schemas.microsoft.com/office/powerpoint/2010/main" val="1785024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60649"/>
            <a:ext cx="8636497" cy="1165816"/>
          </a:xfrm>
        </p:spPr>
        <p:txBody>
          <a:bodyPr/>
          <a:lstStyle/>
          <a:p>
            <a:r>
              <a:rPr lang="zh-TW" altLang="en-US" dirty="0"/>
              <a:t>各類輔助自律</a:t>
            </a:r>
            <a:r>
              <a:rPr lang="en-US" altLang="zh-TW" dirty="0"/>
              <a:t>/</a:t>
            </a:r>
            <a:r>
              <a:rPr lang="zh-TW" altLang="en-US" dirty="0"/>
              <a:t>效率</a:t>
            </a:r>
            <a:r>
              <a:rPr lang="en-US" altLang="zh-TW" dirty="0"/>
              <a:t>/</a:t>
            </a:r>
            <a:r>
              <a:rPr lang="zh-TW" altLang="en-US" dirty="0"/>
              <a:t>自我檢核的書</a:t>
            </a:r>
            <a:r>
              <a:rPr lang="zh-TW" altLang="en-US" dirty="0" smtClean="0"/>
              <a:t>表</a:t>
            </a:r>
            <a:r>
              <a:rPr lang="en-US" altLang="zh-TW" dirty="0" smtClean="0"/>
              <a:t>4.</a:t>
            </a:r>
            <a:endParaRPr lang="zh-TW" altLang="en-US" dirty="0"/>
          </a:p>
        </p:txBody>
      </p:sp>
      <p:pic>
        <p:nvPicPr>
          <p:cNvPr id="4" name="內容版面配置區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08" t="6916" r="-1" b="4854"/>
          <a:stretch/>
        </p:blipFill>
        <p:spPr>
          <a:xfrm>
            <a:off x="395536" y="2780928"/>
            <a:ext cx="6085113" cy="3900196"/>
          </a:xfr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l="4081" t="6395" r="2652" b="7075"/>
          <a:stretch/>
        </p:blipFill>
        <p:spPr>
          <a:xfrm>
            <a:off x="3714854" y="1772816"/>
            <a:ext cx="5429146" cy="3777835"/>
          </a:xfrm>
          <a:prstGeom prst="rect">
            <a:avLst/>
          </a:prstGeom>
        </p:spPr>
      </p:pic>
    </p:spTree>
    <p:extLst>
      <p:ext uri="{BB962C8B-B14F-4D97-AF65-F5344CB8AC3E}">
        <p14:creationId xmlns:p14="http://schemas.microsoft.com/office/powerpoint/2010/main" val="227974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260648"/>
            <a:ext cx="8357998" cy="2283972"/>
          </a:xfrm>
        </p:spPr>
        <p:txBody>
          <a:bodyPr/>
          <a:lstStyle/>
          <a:p>
            <a:r>
              <a:rPr lang="zh-TW" altLang="en-US" sz="5000" dirty="0" smtClean="0"/>
              <a:t>善用表單契據落實填寫 目標明確 掌握工作節奏</a:t>
            </a:r>
            <a:r>
              <a:rPr lang="zh-TW" altLang="en-US" sz="5000" dirty="0" smtClean="0">
                <a:latin typeface="新細明體"/>
                <a:ea typeface="新細明體"/>
              </a:rPr>
              <a:t>，</a:t>
            </a:r>
            <a:r>
              <a:rPr lang="zh-TW" altLang="en-US" sz="5000" dirty="0" smtClean="0"/>
              <a:t>踏實有效率</a:t>
            </a:r>
            <a:r>
              <a:rPr lang="zh-TW" altLang="en-US" sz="5000" dirty="0" smtClean="0">
                <a:latin typeface="新細明體"/>
                <a:ea typeface="新細明體"/>
              </a:rPr>
              <a:t>，</a:t>
            </a:r>
            <a:r>
              <a:rPr lang="zh-TW" altLang="en-US" sz="5000" dirty="0" smtClean="0"/>
              <a:t>碰到惡客還能救自己</a:t>
            </a:r>
            <a:r>
              <a:rPr lang="en-US" altLang="zh-TW" sz="5000" dirty="0" smtClean="0"/>
              <a:t>!</a:t>
            </a:r>
            <a:endParaRPr lang="zh-TW" altLang="en-US" sz="5000" dirty="0"/>
          </a:p>
        </p:txBody>
      </p:sp>
      <p:sp>
        <p:nvSpPr>
          <p:cNvPr id="3" name="內容版面配置區 2"/>
          <p:cNvSpPr>
            <a:spLocks noGrp="1"/>
          </p:cNvSpPr>
          <p:nvPr>
            <p:ph idx="1"/>
          </p:nvPr>
        </p:nvSpPr>
        <p:spPr>
          <a:xfrm>
            <a:off x="895156" y="3151026"/>
            <a:ext cx="7763068" cy="3672399"/>
          </a:xfrm>
        </p:spPr>
        <p:txBody>
          <a:bodyPr/>
          <a:lstStyle/>
          <a:p>
            <a:r>
              <a:rPr lang="zh-TW" altLang="en-US" dirty="0" smtClean="0"/>
              <a:t>對自己負責</a:t>
            </a:r>
            <a:r>
              <a:rPr lang="en-US" altLang="zh-TW" dirty="0" smtClean="0"/>
              <a:t>~</a:t>
            </a:r>
            <a:r>
              <a:rPr lang="zh-TW" altLang="en-US" dirty="0" smtClean="0"/>
              <a:t>提昇每日工作效率不再忙茫盲</a:t>
            </a:r>
            <a:endParaRPr lang="en-US" altLang="zh-TW" dirty="0" smtClean="0"/>
          </a:p>
          <a:p>
            <a:endParaRPr lang="en-US" altLang="zh-TW" dirty="0" smtClean="0"/>
          </a:p>
          <a:p>
            <a:r>
              <a:rPr lang="zh-TW" altLang="en-US" dirty="0" smtClean="0"/>
              <a:t>對客戶負責</a:t>
            </a:r>
            <a:r>
              <a:rPr lang="en-US" altLang="zh-TW" dirty="0" smtClean="0"/>
              <a:t>~</a:t>
            </a:r>
            <a:r>
              <a:rPr lang="zh-TW" altLang="en-US" dirty="0" smtClean="0"/>
              <a:t>提昇服務品質</a:t>
            </a:r>
            <a:r>
              <a:rPr lang="zh-TW" altLang="en-US" dirty="0" smtClean="0">
                <a:latin typeface="新細明體"/>
                <a:ea typeface="新細明體"/>
              </a:rPr>
              <a:t>，</a:t>
            </a:r>
            <a:r>
              <a:rPr lang="zh-TW" altLang="en-US" dirty="0" smtClean="0"/>
              <a:t>量化數據讓客戶感受到服務的具體內容</a:t>
            </a:r>
            <a:r>
              <a:rPr lang="zh-TW" altLang="en-US" dirty="0" smtClean="0">
                <a:latin typeface="新細明體"/>
                <a:ea typeface="新細明體"/>
              </a:rPr>
              <a:t>。</a:t>
            </a:r>
            <a:endParaRPr lang="en-US" altLang="zh-TW" dirty="0" smtClean="0">
              <a:latin typeface="新細明體"/>
              <a:ea typeface="新細明體"/>
            </a:endParaRPr>
          </a:p>
          <a:p>
            <a:endParaRPr lang="en-US" altLang="zh-TW" dirty="0" smtClean="0"/>
          </a:p>
          <a:p>
            <a:r>
              <a:rPr lang="zh-TW" altLang="en-US" dirty="0" smtClean="0"/>
              <a:t>處理客訴和異議的證明</a:t>
            </a:r>
            <a:r>
              <a:rPr lang="zh-TW" altLang="en-US" dirty="0" smtClean="0">
                <a:latin typeface="新細明體"/>
                <a:ea typeface="新細明體"/>
              </a:rPr>
              <a:t>，</a:t>
            </a:r>
            <a:r>
              <a:rPr lang="zh-TW" altLang="en-US" dirty="0" smtClean="0"/>
              <a:t>不得已興訟時的保命關鍵</a:t>
            </a:r>
            <a:r>
              <a:rPr lang="zh-TW" altLang="en-US" dirty="0" smtClean="0">
                <a:latin typeface="新細明體"/>
                <a:ea typeface="新細明體"/>
              </a:rPr>
              <a:t>、</a:t>
            </a:r>
            <a:r>
              <a:rPr lang="zh-TW" altLang="en-US" dirty="0" smtClean="0"/>
              <a:t>呈堂證供</a:t>
            </a:r>
            <a:r>
              <a:rPr lang="zh-TW" altLang="en-US" dirty="0" smtClean="0">
                <a:latin typeface="新細明體"/>
                <a:ea typeface="新細明體"/>
              </a:rPr>
              <a:t>。</a:t>
            </a:r>
            <a:endParaRPr lang="zh-TW" altLang="en-US" dirty="0"/>
          </a:p>
        </p:txBody>
      </p:sp>
    </p:spTree>
    <p:extLst>
      <p:ext uri="{BB962C8B-B14F-4D97-AF65-F5344CB8AC3E}">
        <p14:creationId xmlns:p14="http://schemas.microsoft.com/office/powerpoint/2010/main" val="2490976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332656"/>
            <a:ext cx="8712968" cy="1025627"/>
          </a:xfrm>
          <a:solidFill>
            <a:schemeClr val="accent2">
              <a:lumMod val="20000"/>
              <a:lumOff val="80000"/>
            </a:schemeClr>
          </a:solidFill>
        </p:spPr>
        <p:txBody>
          <a:bodyPr/>
          <a:lstStyle/>
          <a:p>
            <a:r>
              <a:rPr lang="zh-TW" altLang="en-US" b="1" dirty="0" smtClean="0">
                <a:solidFill>
                  <a:srgbClr val="FF0000"/>
                </a:solidFill>
              </a:rPr>
              <a:t>火災屋兇宅認定</a:t>
            </a:r>
            <a:r>
              <a:rPr lang="zh-TW" altLang="en-US" b="1" dirty="0" smtClean="0">
                <a:solidFill>
                  <a:srgbClr val="FF0000"/>
                </a:solidFill>
                <a:latin typeface="新細明體"/>
                <a:ea typeface="新細明體"/>
              </a:rPr>
              <a:t>？買方交屋後反悔提告</a:t>
            </a:r>
            <a:endParaRPr lang="zh-TW" altLang="en-US" b="1" dirty="0">
              <a:solidFill>
                <a:srgbClr val="FF0000"/>
              </a:solidFill>
            </a:endParaRPr>
          </a:p>
        </p:txBody>
      </p:sp>
      <p:sp>
        <p:nvSpPr>
          <p:cNvPr id="3" name="內容版面配置區 2"/>
          <p:cNvSpPr>
            <a:spLocks noGrp="1"/>
          </p:cNvSpPr>
          <p:nvPr>
            <p:ph idx="1"/>
          </p:nvPr>
        </p:nvSpPr>
        <p:spPr/>
        <p:txBody>
          <a:bodyPr>
            <a:normAutofit lnSpcReduction="10000"/>
          </a:bodyPr>
          <a:lstStyle/>
          <a:p>
            <a:r>
              <a:rPr lang="zh-TW" altLang="en-US" dirty="0" smtClean="0"/>
              <a:t>案例</a:t>
            </a:r>
            <a:r>
              <a:rPr lang="en-US" altLang="zh-TW" dirty="0" smtClean="0"/>
              <a:t>2.</a:t>
            </a:r>
          </a:p>
          <a:p>
            <a:r>
              <a:rPr lang="zh-TW" altLang="en-US" dirty="0" smtClean="0"/>
              <a:t>牙醫師買捷運站口店面</a:t>
            </a:r>
            <a:r>
              <a:rPr lang="zh-TW" altLang="en-US" dirty="0" smtClean="0">
                <a:latin typeface="新細明體"/>
                <a:ea typeface="新細明體"/>
              </a:rPr>
              <a:t>，帶看時有告知曾於</a:t>
            </a:r>
            <a:r>
              <a:rPr lang="zh-TW" altLang="en-US" dirty="0">
                <a:latin typeface="新細明體"/>
                <a:ea typeface="新細明體"/>
              </a:rPr>
              <a:t>一</a:t>
            </a:r>
            <a:r>
              <a:rPr lang="zh-TW" altLang="en-US" dirty="0" smtClean="0">
                <a:latin typeface="新細明體"/>
                <a:ea typeface="新細明體"/>
              </a:rPr>
              <a:t>年前在二樓牆角天花板有煙燻痕跡</a:t>
            </a:r>
            <a:endParaRPr lang="en-US" altLang="zh-TW" dirty="0" smtClean="0">
              <a:latin typeface="新細明體"/>
              <a:ea typeface="新細明體"/>
            </a:endParaRPr>
          </a:p>
          <a:p>
            <a:r>
              <a:rPr lang="zh-TW" altLang="en-US" dirty="0" smtClean="0">
                <a:latin typeface="新細明體"/>
                <a:ea typeface="新細明體"/>
              </a:rPr>
              <a:t>人員帶看時誠實告知並指出火燒處請買方確認並於不動產事</a:t>
            </a:r>
            <a:r>
              <a:rPr lang="zh-TW" altLang="en-US" dirty="0">
                <a:latin typeface="新細明體"/>
              </a:rPr>
              <a:t>項</a:t>
            </a:r>
            <a:r>
              <a:rPr lang="zh-TW" altLang="en-US" dirty="0" smtClean="0">
                <a:latin typeface="新細明體"/>
                <a:ea typeface="新細明體"/>
              </a:rPr>
              <a:t>說明書之屋況確認書曾發生火災無死亡處簽名</a:t>
            </a:r>
            <a:endParaRPr lang="en-US" altLang="zh-TW" dirty="0" smtClean="0">
              <a:latin typeface="新細明體"/>
              <a:ea typeface="新細明體"/>
            </a:endParaRPr>
          </a:p>
          <a:p>
            <a:r>
              <a:rPr lang="zh-TW" altLang="en-US" dirty="0" smtClean="0">
                <a:latin typeface="新細明體"/>
                <a:ea typeface="新細明體"/>
              </a:rPr>
              <a:t>交屋月餘買方聽信鄰居造謠稱該屋火災致死是兇宅遂未查證下以屋主及仲介公司隱瞞兇宅事實憤而提告！要求屋主原價買回並賠償精神損失共</a:t>
            </a:r>
            <a:r>
              <a:rPr lang="en-US" altLang="zh-TW" dirty="0" smtClean="0">
                <a:latin typeface="新細明體"/>
                <a:ea typeface="新細明體"/>
              </a:rPr>
              <a:t>4000</a:t>
            </a:r>
            <a:r>
              <a:rPr lang="zh-TW" altLang="en-US" dirty="0" smtClean="0">
                <a:latin typeface="新細明體"/>
                <a:ea typeface="新細明體"/>
              </a:rPr>
              <a:t>萬</a:t>
            </a:r>
            <a:endParaRPr lang="zh-TW" altLang="en-US" dirty="0"/>
          </a:p>
        </p:txBody>
      </p:sp>
    </p:spTree>
    <p:extLst>
      <p:ext uri="{BB962C8B-B14F-4D97-AF65-F5344CB8AC3E}">
        <p14:creationId xmlns:p14="http://schemas.microsoft.com/office/powerpoint/2010/main" val="3550988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116632"/>
            <a:ext cx="8496944" cy="1309832"/>
          </a:xfrm>
        </p:spPr>
        <p:txBody>
          <a:bodyPr/>
          <a:lstStyle/>
          <a:p>
            <a:r>
              <a:rPr lang="en-US" altLang="zh-TW" sz="5400"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ISO9000</a:t>
            </a:r>
            <a:r>
              <a:rPr lang="zh-TW" altLang="en-US" sz="5400"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標準作業流程證明服務無暇疵無隱匿且經調查非兇宅買方提告起訴理由不成立</a:t>
            </a:r>
            <a:r>
              <a:rPr lang="zh-TW" altLang="en-US" sz="5400" b="1" dirty="0" smtClean="0">
                <a:solidFill>
                  <a:srgbClr val="FF9900"/>
                </a:solidFill>
                <a:effectLst>
                  <a:outerShdw blurRad="38100" dist="38100" dir="2700000" algn="tl">
                    <a:srgbClr val="000000">
                      <a:alpha val="43137"/>
                    </a:srgbClr>
                  </a:outerShdw>
                </a:effectLst>
                <a:latin typeface="新細明體"/>
                <a:ea typeface="新細明體"/>
              </a:rPr>
              <a:t>！</a:t>
            </a:r>
            <a:endParaRPr lang="zh-TW" altLang="en-US" sz="5400" dirty="0"/>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40152" y="3014802"/>
            <a:ext cx="3074118" cy="3817235"/>
          </a:xfr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869161"/>
            <a:ext cx="2808312" cy="1988840"/>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800" y="3950296"/>
            <a:ext cx="3168352" cy="2448272"/>
          </a:xfrm>
          <a:prstGeom prst="rect">
            <a:avLst/>
          </a:prstGeom>
        </p:spPr>
      </p:pic>
    </p:spTree>
    <p:extLst>
      <p:ext uri="{BB962C8B-B14F-4D97-AF65-F5344CB8AC3E}">
        <p14:creationId xmlns:p14="http://schemas.microsoft.com/office/powerpoint/2010/main" val="3541471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361951" y="0"/>
            <a:ext cx="8764294" cy="1333500"/>
          </a:xfrm>
        </p:spPr>
        <p:txBody>
          <a:bodyPr/>
          <a:lstStyle/>
          <a:p>
            <a:pPr algn="ctr"/>
            <a:r>
              <a:rPr lang="zh-TW" altLang="en-US" sz="5000" b="1" u="sng" dirty="0" smtClean="0">
                <a:solidFill>
                  <a:schemeClr val="accent3"/>
                </a:solidFill>
              </a:rPr>
              <a:t>二</a:t>
            </a:r>
            <a:r>
              <a:rPr lang="en-US" altLang="zh-TW" sz="5000" b="1" u="sng" dirty="0" smtClean="0">
                <a:solidFill>
                  <a:schemeClr val="accent3"/>
                </a:solidFill>
                <a:latin typeface="新細明體"/>
                <a:ea typeface="新細明體"/>
              </a:rPr>
              <a:t>﹒</a:t>
            </a:r>
            <a:r>
              <a:rPr lang="zh-TW" altLang="en-US" sz="5000" b="1" u="sng" dirty="0" smtClean="0">
                <a:solidFill>
                  <a:schemeClr val="accent3"/>
                </a:solidFill>
              </a:rPr>
              <a:t>目標導向</a:t>
            </a:r>
            <a:r>
              <a:rPr lang="en-US" altLang="zh-TW" sz="5000" b="1" u="sng" dirty="0" smtClean="0">
                <a:solidFill>
                  <a:schemeClr val="accent3"/>
                </a:solidFill>
              </a:rPr>
              <a:t>/</a:t>
            </a:r>
            <a:r>
              <a:rPr lang="zh-TW" altLang="en-US" sz="5000" b="1" u="sng" dirty="0" smtClean="0">
                <a:solidFill>
                  <a:schemeClr val="accent3"/>
                </a:solidFill>
              </a:rPr>
              <a:t>時間</a:t>
            </a:r>
            <a:r>
              <a:rPr lang="en-US" altLang="zh-TW" sz="5000" b="1" u="sng" dirty="0" smtClean="0">
                <a:solidFill>
                  <a:schemeClr val="accent3"/>
                </a:solidFill>
              </a:rPr>
              <a:t>/</a:t>
            </a:r>
            <a:r>
              <a:rPr lang="zh-TW" altLang="en-US" sz="5000" b="1" u="sng" dirty="0" smtClean="0">
                <a:solidFill>
                  <a:schemeClr val="accent3"/>
                </a:solidFill>
              </a:rPr>
              <a:t>物件</a:t>
            </a:r>
            <a:r>
              <a:rPr lang="en-US" altLang="zh-TW" sz="5000" b="1" u="sng" dirty="0" smtClean="0">
                <a:solidFill>
                  <a:schemeClr val="accent3"/>
                </a:solidFill>
              </a:rPr>
              <a:t>/</a:t>
            </a:r>
            <a:r>
              <a:rPr lang="zh-TW" altLang="en-US" sz="5000" b="1" u="sng" dirty="0" smtClean="0">
                <a:solidFill>
                  <a:schemeClr val="accent3"/>
                </a:solidFill>
              </a:rPr>
              <a:t>客戶規劃管理讓你每月有業績</a:t>
            </a:r>
            <a:endParaRPr lang="zh-TW" altLang="en-US" sz="5000" b="1" u="sng" dirty="0">
              <a:solidFill>
                <a:schemeClr val="accent3"/>
              </a:solidFill>
            </a:endParaRPr>
          </a:p>
        </p:txBody>
      </p:sp>
      <p:sp>
        <p:nvSpPr>
          <p:cNvPr id="3" name="內容版面配置區 2"/>
          <p:cNvSpPr>
            <a:spLocks noGrp="1"/>
          </p:cNvSpPr>
          <p:nvPr>
            <p:ph idx="1"/>
          </p:nvPr>
        </p:nvSpPr>
        <p:spPr>
          <a:xfrm>
            <a:off x="410547" y="2333624"/>
            <a:ext cx="8677469" cy="4021935"/>
          </a:xfrm>
        </p:spPr>
        <p:txBody>
          <a:bodyPr>
            <a:normAutofit fontScale="92500" lnSpcReduction="10000"/>
          </a:bodyPr>
          <a:lstStyle/>
          <a:p>
            <a:r>
              <a:rPr lang="zh-TW" altLang="en-US" dirty="0" smtClean="0"/>
              <a:t>人性很軟弱不要太相信自己</a:t>
            </a:r>
            <a:endParaRPr lang="en-US" altLang="zh-TW" dirty="0" smtClean="0"/>
          </a:p>
          <a:p>
            <a:r>
              <a:rPr lang="zh-TW" altLang="en-US" dirty="0" smtClean="0"/>
              <a:t>跟著制度</a:t>
            </a:r>
            <a:r>
              <a:rPr lang="zh-TW" altLang="en-US" dirty="0" smtClean="0">
                <a:latin typeface="新細明體"/>
                <a:ea typeface="新細明體"/>
              </a:rPr>
              <a:t>、規章、目標、</a:t>
            </a:r>
            <a:r>
              <a:rPr lang="zh-TW" altLang="en-US" dirty="0" smtClean="0"/>
              <a:t>爬表單</a:t>
            </a:r>
            <a:endParaRPr lang="en-US" altLang="zh-TW" dirty="0" smtClean="0"/>
          </a:p>
          <a:p>
            <a:r>
              <a:rPr lang="zh-TW" altLang="en-US" dirty="0" smtClean="0"/>
              <a:t>科技日新月異</a:t>
            </a:r>
            <a:r>
              <a:rPr lang="en-US" altLang="zh-TW" dirty="0" smtClean="0"/>
              <a:t>/</a:t>
            </a:r>
            <a:r>
              <a:rPr lang="zh-TW" altLang="en-US" dirty="0" smtClean="0"/>
              <a:t>敞開心不斷接受學習新知識</a:t>
            </a:r>
            <a:endParaRPr lang="en-US" altLang="zh-TW" dirty="0"/>
          </a:p>
          <a:p>
            <a:r>
              <a:rPr lang="zh-TW" altLang="en-US" dirty="0" smtClean="0"/>
              <a:t>規劃每一步</a:t>
            </a:r>
            <a:r>
              <a:rPr lang="en-US" altLang="zh-TW" dirty="0" smtClean="0"/>
              <a:t>~</a:t>
            </a:r>
            <a:r>
              <a:rPr lang="zh-TW" altLang="en-US" dirty="0" smtClean="0"/>
              <a:t>按步就班</a:t>
            </a:r>
            <a:r>
              <a:rPr lang="zh-TW" altLang="en-US" dirty="0" smtClean="0">
                <a:latin typeface="新細明體"/>
                <a:ea typeface="新細明體"/>
              </a:rPr>
              <a:t>；</a:t>
            </a:r>
            <a:r>
              <a:rPr lang="zh-TW" altLang="en-US" b="1" dirty="0"/>
              <a:t>蹲</a:t>
            </a:r>
            <a:r>
              <a:rPr lang="zh-TW" altLang="en-US" dirty="0"/>
              <a:t>馬步</a:t>
            </a:r>
            <a:r>
              <a:rPr lang="en-US" altLang="zh-TW" dirty="0"/>
              <a:t>/</a:t>
            </a:r>
            <a:r>
              <a:rPr lang="zh-TW" altLang="en-US" dirty="0"/>
              <a:t>基本工</a:t>
            </a:r>
            <a:r>
              <a:rPr lang="en-US" altLang="zh-TW" dirty="0"/>
              <a:t>(</a:t>
            </a:r>
            <a:r>
              <a:rPr lang="zh-TW" altLang="en-US" dirty="0"/>
              <a:t>功</a:t>
            </a:r>
            <a:r>
              <a:rPr lang="en-US" altLang="zh-TW" dirty="0" smtClean="0"/>
              <a:t>)/</a:t>
            </a:r>
            <a:r>
              <a:rPr lang="zh-TW" altLang="en-US" dirty="0" smtClean="0"/>
              <a:t>簡單的事情重覆做</a:t>
            </a:r>
            <a:endParaRPr lang="en-US" altLang="zh-TW" dirty="0" smtClean="0"/>
          </a:p>
          <a:p>
            <a:r>
              <a:rPr lang="zh-TW" altLang="en-US" dirty="0" smtClean="0"/>
              <a:t>積沙成塔</a:t>
            </a:r>
            <a:r>
              <a:rPr lang="zh-TW" altLang="en-US" dirty="0" smtClean="0">
                <a:latin typeface="新細明體"/>
                <a:ea typeface="新細明體"/>
              </a:rPr>
              <a:t>、</a:t>
            </a:r>
            <a:r>
              <a:rPr lang="zh-TW" altLang="en-US" dirty="0" smtClean="0"/>
              <a:t>滴水穿石</a:t>
            </a:r>
            <a:r>
              <a:rPr lang="en-US" altLang="zh-TW" dirty="0" smtClean="0"/>
              <a:t>~</a:t>
            </a:r>
            <a:r>
              <a:rPr lang="zh-TW" altLang="en-US" dirty="0" smtClean="0"/>
              <a:t>成功就在不遠處</a:t>
            </a:r>
            <a:r>
              <a:rPr lang="en-US" altLang="zh-TW" dirty="0" smtClean="0"/>
              <a:t>!</a:t>
            </a:r>
          </a:p>
          <a:p>
            <a:endParaRPr lang="en-US" altLang="zh-TW" dirty="0"/>
          </a:p>
          <a:p>
            <a:r>
              <a:rPr lang="zh-TW" altLang="en-US" sz="5400" dirty="0" smtClean="0">
                <a:solidFill>
                  <a:srgbClr val="FFFF00"/>
                </a:solidFill>
              </a:rPr>
              <a:t>千萬年薪該如何規劃達成</a:t>
            </a:r>
            <a:r>
              <a:rPr lang="zh-TW" altLang="en-US" sz="5400" dirty="0" smtClean="0">
                <a:solidFill>
                  <a:srgbClr val="FFFF00"/>
                </a:solidFill>
                <a:latin typeface="新細明體"/>
                <a:ea typeface="新細明體"/>
              </a:rPr>
              <a:t>？</a:t>
            </a:r>
            <a:endParaRPr lang="en-US" altLang="zh-TW" sz="5400" dirty="0" smtClean="0">
              <a:solidFill>
                <a:srgbClr val="FFFF00"/>
              </a:solidFill>
            </a:endParaRPr>
          </a:p>
          <a:p>
            <a:endParaRPr lang="en-US" altLang="zh-TW" dirty="0" smtClean="0"/>
          </a:p>
          <a:p>
            <a:endParaRPr lang="en-US" altLang="zh-TW" sz="4800" dirty="0"/>
          </a:p>
          <a:p>
            <a:endParaRPr lang="zh-TW" altLang="en-US" sz="6000" dirty="0"/>
          </a:p>
        </p:txBody>
      </p:sp>
    </p:spTree>
    <p:extLst>
      <p:ext uri="{BB962C8B-B14F-4D97-AF65-F5344CB8AC3E}">
        <p14:creationId xmlns:p14="http://schemas.microsoft.com/office/powerpoint/2010/main" val="260037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7869" y="261257"/>
            <a:ext cx="8621486" cy="1165207"/>
          </a:xfrm>
        </p:spPr>
        <p:txBody>
          <a:bodyPr/>
          <a:lstStyle/>
          <a:p>
            <a:r>
              <a:rPr lang="en-US" altLang="zh-TW" sz="4600" b="1" dirty="0" smtClean="0">
                <a:solidFill>
                  <a:srgbClr val="FFFF00"/>
                </a:solidFill>
                <a:effectLst>
                  <a:outerShdw blurRad="38100" dist="38100" dir="2700000" algn="tl">
                    <a:srgbClr val="000000">
                      <a:alpha val="43137"/>
                    </a:srgbClr>
                  </a:outerShdw>
                </a:effectLst>
              </a:rPr>
              <a:t>1.</a:t>
            </a:r>
            <a:r>
              <a:rPr lang="zh-TW" altLang="en-US" sz="4600" b="1" dirty="0" smtClean="0">
                <a:solidFill>
                  <a:srgbClr val="FFFF00"/>
                </a:solidFill>
                <a:effectLst>
                  <a:outerShdw blurRad="38100" dist="38100" dir="2700000" algn="tl">
                    <a:srgbClr val="000000">
                      <a:alpha val="43137"/>
                    </a:srgbClr>
                  </a:outerShdw>
                </a:effectLst>
              </a:rPr>
              <a:t>目標導向</a:t>
            </a:r>
            <a:r>
              <a:rPr lang="zh-TW" altLang="en-US" sz="4600" b="1" dirty="0" smtClean="0">
                <a:solidFill>
                  <a:srgbClr val="FFFF00"/>
                </a:solidFill>
                <a:effectLst>
                  <a:outerShdw blurRad="38100" dist="38100" dir="2700000" algn="tl">
                    <a:srgbClr val="000000">
                      <a:alpha val="43137"/>
                    </a:srgbClr>
                  </a:outerShdw>
                </a:effectLst>
                <a:latin typeface="新細明體"/>
                <a:ea typeface="新細明體"/>
              </a:rPr>
              <a:t>：</a:t>
            </a:r>
            <a:r>
              <a:rPr lang="en-US" altLang="zh-TW" sz="4600" b="1" dirty="0" smtClean="0">
                <a:solidFill>
                  <a:srgbClr val="FFFF00"/>
                </a:solidFill>
                <a:effectLst>
                  <a:outerShdw blurRad="38100" dist="38100" dir="2700000" algn="tl">
                    <a:srgbClr val="000000">
                      <a:alpha val="43137"/>
                    </a:srgbClr>
                  </a:outerShdw>
                </a:effectLst>
                <a:latin typeface="新細明體"/>
                <a:ea typeface="新細明體"/>
              </a:rPr>
              <a:t/>
            </a:r>
            <a:br>
              <a:rPr lang="en-US" altLang="zh-TW" sz="4600" b="1" dirty="0" smtClean="0">
                <a:solidFill>
                  <a:srgbClr val="FFFF00"/>
                </a:solidFill>
                <a:effectLst>
                  <a:outerShdw blurRad="38100" dist="38100" dir="2700000" algn="tl">
                    <a:srgbClr val="000000">
                      <a:alpha val="43137"/>
                    </a:srgbClr>
                  </a:outerShdw>
                </a:effectLst>
                <a:latin typeface="新細明體"/>
                <a:ea typeface="新細明體"/>
              </a:rPr>
            </a:br>
            <a:r>
              <a:rPr lang="zh-TW" altLang="en-US" sz="4600" b="1" dirty="0">
                <a:solidFill>
                  <a:srgbClr val="FFFF00"/>
                </a:solidFill>
                <a:effectLst>
                  <a:outerShdw blurRad="38100" dist="38100" dir="2700000" algn="tl">
                    <a:srgbClr val="000000">
                      <a:alpha val="43137"/>
                    </a:srgbClr>
                  </a:outerShdw>
                </a:effectLst>
                <a:latin typeface="新細明體"/>
                <a:ea typeface="新細明體"/>
              </a:rPr>
              <a:t> </a:t>
            </a:r>
            <a:r>
              <a:rPr lang="zh-TW" altLang="en-US" sz="4600" b="1" dirty="0" smtClean="0">
                <a:solidFill>
                  <a:srgbClr val="FFFF00"/>
                </a:solidFill>
                <a:effectLst>
                  <a:outerShdw blurRad="38100" dist="38100" dir="2700000" algn="tl">
                    <a:srgbClr val="000000">
                      <a:alpha val="43137"/>
                    </a:srgbClr>
                  </a:outerShdw>
                </a:effectLst>
                <a:latin typeface="新細明體"/>
                <a:ea typeface="新細明體"/>
              </a:rPr>
              <a:t>    </a:t>
            </a:r>
            <a:r>
              <a:rPr lang="zh-TW" altLang="en-US" sz="4600" b="1" dirty="0" smtClean="0">
                <a:solidFill>
                  <a:srgbClr val="FFFF00"/>
                </a:solidFill>
                <a:effectLst>
                  <a:outerShdw blurRad="38100" dist="38100" dir="2700000" algn="tl">
                    <a:srgbClr val="000000">
                      <a:alpha val="43137"/>
                    </a:srgbClr>
                  </a:outerShdw>
                </a:effectLst>
              </a:rPr>
              <a:t>用曼陀羅心法定出各方面目標</a:t>
            </a:r>
            <a:endParaRPr lang="zh-TW" altLang="en-US" sz="4600" b="1" dirty="0">
              <a:solidFill>
                <a:srgbClr val="FFFF00"/>
              </a:solidFill>
              <a:effectLst>
                <a:outerShdw blurRad="38100" dist="38100" dir="2700000" algn="tl">
                  <a:srgbClr val="000000">
                    <a:alpha val="43137"/>
                  </a:srgbClr>
                </a:outerShdw>
              </a:effectLst>
            </a:endParaRPr>
          </a:p>
        </p:txBody>
      </p:sp>
      <p:pic>
        <p:nvPicPr>
          <p:cNvPr id="7" name="內容版面配置區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3688" y="2246243"/>
            <a:ext cx="6096000" cy="4322277"/>
          </a:xfrm>
        </p:spPr>
      </p:pic>
    </p:spTree>
    <p:extLst>
      <p:ext uri="{BB962C8B-B14F-4D97-AF65-F5344CB8AC3E}">
        <p14:creationId xmlns:p14="http://schemas.microsoft.com/office/powerpoint/2010/main" val="2257602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87829" y="332656"/>
            <a:ext cx="8313575" cy="1152128"/>
          </a:xfrm>
        </p:spPr>
        <p:txBody>
          <a:bodyPr/>
          <a:lstStyle/>
          <a:p>
            <a:r>
              <a:rPr lang="en-US" altLang="zh-TW" sz="5000" b="1" dirty="0" smtClean="0">
                <a:solidFill>
                  <a:srgbClr val="FFFF00"/>
                </a:solidFill>
              </a:rPr>
              <a:t>2.</a:t>
            </a:r>
            <a:r>
              <a:rPr lang="zh-TW" altLang="en-US" sz="5000" b="1" dirty="0" smtClean="0">
                <a:solidFill>
                  <a:srgbClr val="FFFF00"/>
                </a:solidFill>
              </a:rPr>
              <a:t>時間管理</a:t>
            </a:r>
            <a:r>
              <a:rPr lang="en-US" altLang="zh-TW" sz="5000" b="1" dirty="0" smtClean="0">
                <a:solidFill>
                  <a:srgbClr val="FFFF00"/>
                </a:solidFill>
                <a:latin typeface="新細明體"/>
                <a:ea typeface="新細明體"/>
              </a:rPr>
              <a:t>︰</a:t>
            </a:r>
            <a:r>
              <a:rPr lang="zh-TW" altLang="en-US" sz="5000" b="1" dirty="0" smtClean="0">
                <a:solidFill>
                  <a:srgbClr val="FFFF00"/>
                </a:solidFill>
                <a:latin typeface="新細明體"/>
                <a:ea typeface="新細明體"/>
              </a:rPr>
              <a:t>事有輕重緩急</a:t>
            </a:r>
            <a:endParaRPr lang="zh-TW" altLang="en-US" sz="5000" b="1" dirty="0">
              <a:solidFill>
                <a:srgbClr val="FFFF00"/>
              </a:solidFill>
            </a:endParaRP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1907" y="1784350"/>
            <a:ext cx="4657385" cy="4572000"/>
          </a:xfrm>
        </p:spPr>
      </p:pic>
    </p:spTree>
    <p:extLst>
      <p:ext uri="{BB962C8B-B14F-4D97-AF65-F5344CB8AC3E}">
        <p14:creationId xmlns:p14="http://schemas.microsoft.com/office/powerpoint/2010/main" val="921510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7" y="326571"/>
            <a:ext cx="8264489" cy="1064501"/>
          </a:xfrm>
        </p:spPr>
        <p:txBody>
          <a:bodyPr/>
          <a:lstStyle/>
          <a:p>
            <a:r>
              <a:rPr lang="en-US" altLang="zh-TW" sz="5000" b="1" dirty="0" smtClean="0">
                <a:solidFill>
                  <a:srgbClr val="FFFF00"/>
                </a:solidFill>
              </a:rPr>
              <a:t>3.</a:t>
            </a:r>
            <a:r>
              <a:rPr lang="zh-TW" altLang="en-US" sz="5000" b="1" dirty="0" smtClean="0">
                <a:solidFill>
                  <a:srgbClr val="FFFF00"/>
                </a:solidFill>
              </a:rPr>
              <a:t>物件管理</a:t>
            </a:r>
            <a:r>
              <a:rPr lang="en-US" altLang="zh-TW" sz="5000" b="1" dirty="0" smtClean="0">
                <a:solidFill>
                  <a:srgbClr val="FFFF00"/>
                </a:solidFill>
                <a:latin typeface="新細明體"/>
                <a:ea typeface="新細明體"/>
              </a:rPr>
              <a:t>︰</a:t>
            </a:r>
            <a:r>
              <a:rPr lang="zh-TW" altLang="en-US" sz="5000" b="1" dirty="0" smtClean="0">
                <a:solidFill>
                  <a:srgbClr val="FFFF00"/>
                </a:solidFill>
                <a:latin typeface="新細明體"/>
                <a:ea typeface="新細明體"/>
              </a:rPr>
              <a:t>案子分成</a:t>
            </a:r>
            <a:r>
              <a:rPr lang="en-US" altLang="zh-TW" sz="5000" b="1" dirty="0" smtClean="0">
                <a:solidFill>
                  <a:srgbClr val="FFFF00"/>
                </a:solidFill>
                <a:latin typeface="新細明體"/>
                <a:ea typeface="新細明體"/>
              </a:rPr>
              <a:t>ABC</a:t>
            </a:r>
            <a:r>
              <a:rPr lang="en-US" altLang="zh-TW" sz="5000" b="1" dirty="0" smtClean="0">
                <a:latin typeface="新細明體"/>
                <a:ea typeface="新細明體"/>
              </a:rPr>
              <a:t/>
            </a:r>
            <a:br>
              <a:rPr lang="en-US" altLang="zh-TW" sz="5000" b="1" dirty="0" smtClean="0">
                <a:latin typeface="新細明體"/>
                <a:ea typeface="新細明體"/>
              </a:rPr>
            </a:br>
            <a:r>
              <a:rPr lang="en-US" altLang="zh-TW" sz="5000" b="1" dirty="0">
                <a:latin typeface="新細明體"/>
                <a:ea typeface="新細明體"/>
              </a:rPr>
              <a:t/>
            </a:r>
            <a:br>
              <a:rPr lang="en-US" altLang="zh-TW" sz="5000" b="1" dirty="0">
                <a:latin typeface="新細明體"/>
                <a:ea typeface="新細明體"/>
              </a:rPr>
            </a:br>
            <a:endParaRPr lang="zh-TW" altLang="en-US" sz="5000" b="1" dirty="0"/>
          </a:p>
        </p:txBody>
      </p:sp>
      <p:sp>
        <p:nvSpPr>
          <p:cNvPr id="7" name="內容版面配置區 6"/>
          <p:cNvSpPr>
            <a:spLocks noGrp="1"/>
          </p:cNvSpPr>
          <p:nvPr>
            <p:ph idx="1"/>
          </p:nvPr>
        </p:nvSpPr>
        <p:spPr>
          <a:xfrm>
            <a:off x="467544" y="1783560"/>
            <a:ext cx="8219256" cy="4885800"/>
          </a:xfrm>
        </p:spPr>
        <p:txBody>
          <a:bodyPr>
            <a:normAutofit lnSpcReduction="10000"/>
          </a:bodyPr>
          <a:lstStyle/>
          <a:p>
            <a:r>
              <a:rPr lang="zh-TW" altLang="en-US" dirty="0" smtClean="0"/>
              <a:t>本月預計售出物件</a:t>
            </a:r>
            <a:r>
              <a:rPr lang="en-US" altLang="zh-TW" dirty="0" smtClean="0">
                <a:latin typeface="新細明體"/>
                <a:ea typeface="新細明體"/>
              </a:rPr>
              <a:t>︰</a:t>
            </a:r>
          </a:p>
          <a:p>
            <a:r>
              <a:rPr lang="en-US" altLang="zh-TW" dirty="0" smtClean="0"/>
              <a:t>A+</a:t>
            </a:r>
            <a:r>
              <a:rPr lang="zh-TW" altLang="en-US" dirty="0" smtClean="0"/>
              <a:t>級物件</a:t>
            </a:r>
            <a:r>
              <a:rPr lang="en-US" altLang="zh-TW" dirty="0" smtClean="0">
                <a:latin typeface="新細明體"/>
                <a:ea typeface="新細明體"/>
              </a:rPr>
              <a:t>︰</a:t>
            </a:r>
          </a:p>
          <a:p>
            <a:r>
              <a:rPr lang="zh-TW" altLang="en-US" dirty="0" smtClean="0"/>
              <a:t>庫存物件中篩選出已經經營成熟之案源</a:t>
            </a:r>
            <a:r>
              <a:rPr lang="zh-TW" altLang="en-US" dirty="0" smtClean="0">
                <a:latin typeface="新細明體"/>
                <a:ea typeface="新細明體"/>
              </a:rPr>
              <a:t>，</a:t>
            </a:r>
            <a:r>
              <a:rPr lang="zh-TW" altLang="en-US" dirty="0" smtClean="0"/>
              <a:t>基本條件</a:t>
            </a:r>
            <a:r>
              <a:rPr lang="en-US" altLang="zh-TW" dirty="0" smtClean="0">
                <a:latin typeface="新細明體"/>
                <a:ea typeface="新細明體"/>
              </a:rPr>
              <a:t>︰</a:t>
            </a:r>
          </a:p>
          <a:p>
            <a:r>
              <a:rPr lang="en-US" altLang="zh-TW" dirty="0" smtClean="0">
                <a:latin typeface="新細明體"/>
                <a:ea typeface="新細明體"/>
              </a:rPr>
              <a:t>1.</a:t>
            </a:r>
            <a:r>
              <a:rPr lang="zh-TW" altLang="en-US" dirty="0" smtClean="0"/>
              <a:t>議價三次以上</a:t>
            </a:r>
            <a:r>
              <a:rPr lang="zh-TW" altLang="en-US" dirty="0" smtClean="0">
                <a:latin typeface="新細明體"/>
                <a:ea typeface="新細明體"/>
              </a:rPr>
              <a:t>，</a:t>
            </a:r>
            <a:r>
              <a:rPr lang="zh-TW" altLang="en-US" dirty="0" smtClean="0"/>
              <a:t>已降低賣方過高的期望值</a:t>
            </a:r>
            <a:endParaRPr lang="en-US" altLang="zh-TW" dirty="0" smtClean="0"/>
          </a:p>
          <a:p>
            <a:r>
              <a:rPr lang="en-US" altLang="zh-TW" dirty="0" smtClean="0"/>
              <a:t>2.</a:t>
            </a:r>
            <a:r>
              <a:rPr lang="zh-TW" altLang="en-US" dirty="0" smtClean="0"/>
              <a:t>已獲賣方完全信任賣方會聽取你的建議</a:t>
            </a:r>
            <a:endParaRPr lang="en-US" altLang="zh-TW" dirty="0" smtClean="0"/>
          </a:p>
          <a:p>
            <a:r>
              <a:rPr lang="en-US" altLang="zh-TW" dirty="0" smtClean="0"/>
              <a:t>3.</a:t>
            </a:r>
            <a:r>
              <a:rPr lang="zh-TW" altLang="en-US" dirty="0" smtClean="0"/>
              <a:t>議價後賣方意願價格比契約變更價格低</a:t>
            </a:r>
            <a:endParaRPr lang="en-US" altLang="zh-TW" dirty="0" smtClean="0"/>
          </a:p>
          <a:p>
            <a:r>
              <a:rPr lang="en-US" altLang="zh-TW" dirty="0" smtClean="0"/>
              <a:t>4.</a:t>
            </a:r>
            <a:r>
              <a:rPr lang="zh-TW" altLang="en-US" dirty="0" smtClean="0"/>
              <a:t>賣方意願價即市場成交價或低於市場行情</a:t>
            </a:r>
            <a:endParaRPr lang="en-US" altLang="zh-TW" dirty="0" smtClean="0"/>
          </a:p>
          <a:p>
            <a:r>
              <a:rPr lang="zh-TW" altLang="en-US" sz="4000" dirty="0" smtClean="0">
                <a:solidFill>
                  <a:srgbClr val="FF0000"/>
                </a:solidFill>
              </a:rPr>
              <a:t>      出價就成交</a:t>
            </a:r>
            <a:r>
              <a:rPr lang="en-US" altLang="zh-TW" sz="4000" dirty="0" smtClean="0">
                <a:solidFill>
                  <a:srgbClr val="FF0000"/>
                </a:solidFill>
              </a:rPr>
              <a:t>!</a:t>
            </a:r>
            <a:r>
              <a:rPr lang="zh-TW" altLang="en-US" sz="4000" dirty="0" smtClean="0">
                <a:solidFill>
                  <a:srgbClr val="FF0000"/>
                </a:solidFill>
              </a:rPr>
              <a:t>     恭喜賀成交</a:t>
            </a:r>
            <a:r>
              <a:rPr lang="en-US" altLang="zh-TW" sz="4000" dirty="0" smtClean="0">
                <a:solidFill>
                  <a:srgbClr val="FF0000"/>
                </a:solidFill>
              </a:rPr>
              <a:t>!</a:t>
            </a:r>
            <a:endParaRPr lang="zh-TW" altLang="en-US" sz="4000" dirty="0">
              <a:solidFill>
                <a:srgbClr val="FF0000"/>
              </a:solidFill>
            </a:endParaRPr>
          </a:p>
        </p:txBody>
      </p:sp>
    </p:spTree>
    <p:extLst>
      <p:ext uri="{BB962C8B-B14F-4D97-AF65-F5344CB8AC3E}">
        <p14:creationId xmlns:p14="http://schemas.microsoft.com/office/powerpoint/2010/main" val="120083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332656"/>
            <a:ext cx="8208912" cy="1224136"/>
          </a:xfrm>
        </p:spPr>
        <p:txBody>
          <a:bodyPr/>
          <a:lstStyle/>
          <a:p>
            <a:r>
              <a:rPr lang="zh-TW" altLang="en-US" sz="5000" b="1" dirty="0" smtClean="0"/>
              <a:t>物件分析評估表</a:t>
            </a:r>
            <a:r>
              <a:rPr lang="en-US" altLang="zh-TW" sz="5000" b="1" dirty="0" smtClean="0"/>
              <a:t>~</a:t>
            </a:r>
            <a:r>
              <a:rPr lang="zh-TW" altLang="en-US" sz="5000" b="1" dirty="0" smtClean="0"/>
              <a:t>物件分等級</a:t>
            </a:r>
            <a:endParaRPr lang="zh-TW" altLang="en-US" sz="5000" b="1" dirty="0"/>
          </a:p>
        </p:txBody>
      </p:sp>
      <p:sp>
        <p:nvSpPr>
          <p:cNvPr id="3" name="內容版面配置區 2"/>
          <p:cNvSpPr>
            <a:spLocks noGrp="1"/>
          </p:cNvSpPr>
          <p:nvPr>
            <p:ph idx="1"/>
          </p:nvPr>
        </p:nvSpPr>
        <p:spPr>
          <a:xfrm>
            <a:off x="539552" y="1340768"/>
            <a:ext cx="8424936" cy="5472608"/>
          </a:xfrm>
        </p:spPr>
        <p:txBody>
          <a:bodyPr>
            <a:normAutofit fontScale="92500" lnSpcReduction="20000"/>
          </a:bodyPr>
          <a:lstStyle/>
          <a:p>
            <a:pPr marL="68580" indent="0">
              <a:buNone/>
            </a:pPr>
            <a:r>
              <a:rPr lang="en-US" altLang="zh-TW" dirty="0" smtClean="0"/>
              <a:t>     A</a:t>
            </a:r>
            <a:r>
              <a:rPr lang="zh-TW" altLang="en-US" dirty="0" smtClean="0"/>
              <a:t>級</a:t>
            </a:r>
            <a:r>
              <a:rPr lang="zh-TW" altLang="en-US" dirty="0" smtClean="0">
                <a:latin typeface="新細明體"/>
                <a:ea typeface="新細明體"/>
              </a:rPr>
              <a:t>：</a:t>
            </a:r>
            <a:endParaRPr lang="en-US" altLang="zh-TW" dirty="0" smtClean="0">
              <a:latin typeface="新細明體"/>
              <a:ea typeface="新細明體"/>
            </a:endParaRPr>
          </a:p>
          <a:p>
            <a:pPr marL="68580" indent="0">
              <a:buNone/>
            </a:pPr>
            <a:r>
              <a:rPr lang="zh-TW" altLang="en-US" dirty="0">
                <a:latin typeface="新細明體"/>
                <a:ea typeface="新細明體"/>
              </a:rPr>
              <a:t> </a:t>
            </a:r>
            <a:r>
              <a:rPr lang="zh-TW" altLang="en-US" dirty="0" smtClean="0">
                <a:latin typeface="新細明體"/>
                <a:ea typeface="新細明體"/>
              </a:rPr>
              <a:t>        和賣方互動良好</a:t>
            </a:r>
            <a:r>
              <a:rPr lang="en-US" altLang="zh-TW" dirty="0" smtClean="0">
                <a:latin typeface="新細明體"/>
                <a:ea typeface="新細明體"/>
              </a:rPr>
              <a:t>/</a:t>
            </a:r>
            <a:r>
              <a:rPr lang="zh-TW" altLang="en-US" dirty="0" smtClean="0">
                <a:latin typeface="新細明體"/>
                <a:ea typeface="新細明體"/>
              </a:rPr>
              <a:t>議價已有成效</a:t>
            </a:r>
            <a:r>
              <a:rPr lang="en-US" altLang="zh-TW" dirty="0" smtClean="0">
                <a:latin typeface="新細明體"/>
                <a:ea typeface="新細明體"/>
              </a:rPr>
              <a:t>/</a:t>
            </a:r>
            <a:r>
              <a:rPr lang="zh-TW" altLang="en-US" dirty="0" smtClean="0">
                <a:latin typeface="新細明體"/>
                <a:ea typeface="新細明體"/>
              </a:rPr>
              <a:t>物件本身質</a:t>
            </a:r>
            <a:endParaRPr lang="en-US" altLang="zh-TW" dirty="0" smtClean="0">
              <a:latin typeface="新細明體"/>
              <a:ea typeface="新細明體"/>
            </a:endParaRPr>
          </a:p>
          <a:p>
            <a:pPr marL="68580" indent="0">
              <a:buNone/>
            </a:pPr>
            <a:r>
              <a:rPr lang="zh-TW" altLang="en-US" dirty="0">
                <a:latin typeface="新細明體"/>
                <a:ea typeface="新細明體"/>
              </a:rPr>
              <a:t> </a:t>
            </a:r>
            <a:r>
              <a:rPr lang="zh-TW" altLang="en-US" dirty="0" smtClean="0">
                <a:latin typeface="新細明體"/>
                <a:ea typeface="新細明體"/>
              </a:rPr>
              <a:t>        優</a:t>
            </a:r>
            <a:r>
              <a:rPr lang="en-US" altLang="zh-TW" dirty="0" smtClean="0">
                <a:latin typeface="新細明體"/>
                <a:ea typeface="新細明體"/>
              </a:rPr>
              <a:t>/</a:t>
            </a:r>
            <a:r>
              <a:rPr lang="zh-TW" altLang="en-US" dirty="0" smtClean="0">
                <a:latin typeface="新細明體"/>
                <a:ea typeface="新細明體"/>
              </a:rPr>
              <a:t>大眾流通產品</a:t>
            </a:r>
            <a:r>
              <a:rPr lang="en-US" altLang="zh-TW" dirty="0" smtClean="0">
                <a:latin typeface="新細明體"/>
                <a:ea typeface="新細明體"/>
              </a:rPr>
              <a:t>/</a:t>
            </a:r>
            <a:r>
              <a:rPr lang="zh-TW" altLang="en-US" dirty="0" smtClean="0">
                <a:latin typeface="新細明體"/>
                <a:ea typeface="新細明體"/>
              </a:rPr>
              <a:t>已大量曝光</a:t>
            </a:r>
            <a:r>
              <a:rPr lang="en-US" altLang="zh-TW" dirty="0" smtClean="0">
                <a:latin typeface="新細明體"/>
                <a:ea typeface="新細明體"/>
              </a:rPr>
              <a:t>/</a:t>
            </a:r>
            <a:r>
              <a:rPr lang="zh-TW" altLang="en-US" dirty="0" smtClean="0">
                <a:latin typeface="新細明體"/>
                <a:ea typeface="新細明體"/>
              </a:rPr>
              <a:t> 沒有抗性</a:t>
            </a:r>
            <a:endParaRPr lang="en-US" altLang="zh-TW" dirty="0" smtClean="0">
              <a:latin typeface="新細明體"/>
              <a:ea typeface="新細明體"/>
            </a:endParaRPr>
          </a:p>
          <a:p>
            <a:pPr marL="68580" indent="0">
              <a:buNone/>
            </a:pPr>
            <a:r>
              <a:rPr lang="zh-TW" altLang="en-US" dirty="0"/>
              <a:t> </a:t>
            </a:r>
            <a:r>
              <a:rPr lang="zh-TW" altLang="en-US" dirty="0" smtClean="0"/>
              <a:t>    </a:t>
            </a:r>
            <a:r>
              <a:rPr lang="en-US" altLang="zh-TW" dirty="0" smtClean="0"/>
              <a:t>B</a:t>
            </a:r>
            <a:r>
              <a:rPr lang="zh-TW" altLang="en-US" dirty="0" smtClean="0"/>
              <a:t>級</a:t>
            </a:r>
            <a:r>
              <a:rPr lang="zh-TW" altLang="en-US" dirty="0" smtClean="0">
                <a:latin typeface="新細明體"/>
              </a:rPr>
              <a:t>：</a:t>
            </a:r>
            <a:endParaRPr lang="en-US" altLang="zh-TW" dirty="0" smtClean="0">
              <a:latin typeface="新細明體"/>
            </a:endParaRPr>
          </a:p>
          <a:p>
            <a:pPr marL="68580" indent="0">
              <a:buNone/>
            </a:pPr>
            <a:r>
              <a:rPr lang="zh-TW" altLang="en-US" dirty="0">
                <a:latin typeface="新細明體"/>
              </a:rPr>
              <a:t> </a:t>
            </a:r>
            <a:r>
              <a:rPr lang="zh-TW" altLang="en-US" dirty="0" smtClean="0">
                <a:latin typeface="新細明體"/>
              </a:rPr>
              <a:t>         和</a:t>
            </a:r>
            <a:r>
              <a:rPr lang="zh-TW" altLang="en-US" dirty="0">
                <a:latin typeface="新細明體"/>
              </a:rPr>
              <a:t>賣方互動良好</a:t>
            </a:r>
            <a:r>
              <a:rPr lang="en-US" altLang="zh-TW" dirty="0">
                <a:latin typeface="新細明體"/>
              </a:rPr>
              <a:t>/</a:t>
            </a:r>
            <a:r>
              <a:rPr lang="zh-TW" altLang="en-US" dirty="0">
                <a:latin typeface="新細明體"/>
              </a:rPr>
              <a:t>議價已有成效</a:t>
            </a:r>
            <a:r>
              <a:rPr lang="en-US" altLang="zh-TW" dirty="0">
                <a:latin typeface="新細明體"/>
              </a:rPr>
              <a:t>/</a:t>
            </a:r>
            <a:r>
              <a:rPr lang="zh-TW" altLang="en-US" dirty="0" smtClean="0">
                <a:latin typeface="新細明體"/>
              </a:rPr>
              <a:t>物件本質普</a:t>
            </a:r>
            <a:endParaRPr lang="en-US" altLang="zh-TW" dirty="0" smtClean="0">
              <a:latin typeface="新細明體"/>
            </a:endParaRPr>
          </a:p>
          <a:p>
            <a:pPr marL="68580" indent="0">
              <a:buNone/>
            </a:pPr>
            <a:r>
              <a:rPr lang="zh-TW" altLang="en-US" dirty="0" smtClean="0">
                <a:latin typeface="新細明體"/>
              </a:rPr>
              <a:t>          通 </a:t>
            </a:r>
            <a:r>
              <a:rPr lang="en-US" altLang="zh-TW" dirty="0" smtClean="0">
                <a:latin typeface="新細明體"/>
              </a:rPr>
              <a:t>/</a:t>
            </a:r>
            <a:r>
              <a:rPr lang="zh-TW" altLang="en-US" dirty="0" smtClean="0">
                <a:latin typeface="新細明體"/>
              </a:rPr>
              <a:t>小眾客戶</a:t>
            </a:r>
            <a:r>
              <a:rPr lang="en-US" altLang="zh-TW" dirty="0" smtClean="0">
                <a:latin typeface="新細明體"/>
              </a:rPr>
              <a:t>/</a:t>
            </a:r>
            <a:r>
              <a:rPr lang="zh-TW" altLang="en-US" dirty="0" smtClean="0">
                <a:latin typeface="新細明體"/>
              </a:rPr>
              <a:t>廣告效果有回應</a:t>
            </a:r>
            <a:r>
              <a:rPr lang="en-US" altLang="zh-TW" dirty="0" smtClean="0">
                <a:latin typeface="新細明體"/>
              </a:rPr>
              <a:t>/</a:t>
            </a:r>
            <a:r>
              <a:rPr lang="zh-TW" altLang="en-US" dirty="0" smtClean="0">
                <a:latin typeface="新細明體"/>
              </a:rPr>
              <a:t>沒有</a:t>
            </a:r>
            <a:r>
              <a:rPr lang="zh-TW" altLang="en-US" dirty="0">
                <a:latin typeface="新細明體"/>
              </a:rPr>
              <a:t>抗</a:t>
            </a:r>
            <a:r>
              <a:rPr lang="zh-TW" altLang="en-US" dirty="0" smtClean="0">
                <a:latin typeface="新細明體"/>
              </a:rPr>
              <a:t>性</a:t>
            </a:r>
            <a:endParaRPr lang="en-US" altLang="zh-TW" dirty="0" smtClean="0">
              <a:latin typeface="新細明體"/>
            </a:endParaRPr>
          </a:p>
          <a:p>
            <a:pPr marL="68580" indent="0">
              <a:buNone/>
            </a:pPr>
            <a:r>
              <a:rPr lang="zh-TW" altLang="en-US" dirty="0" smtClean="0"/>
              <a:t>     </a:t>
            </a:r>
            <a:r>
              <a:rPr lang="en-US" altLang="zh-TW" dirty="0" smtClean="0"/>
              <a:t>C</a:t>
            </a:r>
            <a:r>
              <a:rPr lang="zh-TW" altLang="en-US" dirty="0" smtClean="0"/>
              <a:t>級</a:t>
            </a:r>
            <a:r>
              <a:rPr lang="zh-TW" altLang="en-US" dirty="0" smtClean="0">
                <a:latin typeface="新細明體"/>
                <a:ea typeface="新細明體"/>
              </a:rPr>
              <a:t>：</a:t>
            </a:r>
            <a:endParaRPr lang="en-US" altLang="zh-TW" dirty="0" smtClean="0">
              <a:latin typeface="新細明體"/>
              <a:ea typeface="新細明體"/>
            </a:endParaRPr>
          </a:p>
          <a:p>
            <a:pPr marL="68580" indent="0">
              <a:buNone/>
            </a:pPr>
            <a:r>
              <a:rPr lang="zh-TW" altLang="en-US" dirty="0">
                <a:latin typeface="新細明體"/>
                <a:ea typeface="新細明體"/>
              </a:rPr>
              <a:t> </a:t>
            </a:r>
            <a:r>
              <a:rPr lang="zh-TW" altLang="en-US" dirty="0" smtClean="0">
                <a:latin typeface="新細明體"/>
                <a:ea typeface="新細明體"/>
              </a:rPr>
              <a:t>         和賣方剛簽委託或接觸</a:t>
            </a:r>
            <a:r>
              <a:rPr lang="en-US" altLang="zh-TW" dirty="0" smtClean="0">
                <a:latin typeface="新細明體"/>
                <a:ea typeface="新細明體"/>
              </a:rPr>
              <a:t>/</a:t>
            </a:r>
            <a:r>
              <a:rPr lang="zh-TW" altLang="en-US" dirty="0" smtClean="0">
                <a:latin typeface="新細明體"/>
                <a:ea typeface="新細明體"/>
              </a:rPr>
              <a:t>需持續追蹤建立互信</a:t>
            </a:r>
            <a:endParaRPr lang="en-US" altLang="zh-TW" dirty="0">
              <a:latin typeface="新細明體"/>
              <a:ea typeface="新細明體"/>
            </a:endParaRPr>
          </a:p>
          <a:p>
            <a:pPr marL="68580" indent="0">
              <a:buNone/>
            </a:pPr>
            <a:r>
              <a:rPr lang="zh-TW" altLang="en-US" dirty="0" smtClean="0">
                <a:latin typeface="新細明體"/>
                <a:ea typeface="新細明體"/>
              </a:rPr>
              <a:t>          物件尚可</a:t>
            </a:r>
            <a:r>
              <a:rPr lang="en-US" altLang="zh-TW" dirty="0" smtClean="0">
                <a:latin typeface="新細明體"/>
                <a:ea typeface="新細明體"/>
              </a:rPr>
              <a:t>/</a:t>
            </a:r>
            <a:r>
              <a:rPr lang="zh-TW" altLang="en-US" dirty="0" smtClean="0">
                <a:latin typeface="新細明體"/>
                <a:ea typeface="新細明體"/>
              </a:rPr>
              <a:t>曝光不夠</a:t>
            </a:r>
            <a:r>
              <a:rPr lang="en-US" altLang="zh-TW" dirty="0" smtClean="0">
                <a:latin typeface="新細明體"/>
                <a:ea typeface="新細明體"/>
              </a:rPr>
              <a:t>/</a:t>
            </a:r>
            <a:r>
              <a:rPr lang="zh-TW" altLang="en-US" dirty="0" smtClean="0">
                <a:latin typeface="新細明體"/>
                <a:ea typeface="新細明體"/>
              </a:rPr>
              <a:t>市場未反應需求</a:t>
            </a:r>
            <a:r>
              <a:rPr lang="en-US" altLang="zh-TW" dirty="0" smtClean="0">
                <a:latin typeface="新細明體"/>
                <a:ea typeface="新細明體"/>
              </a:rPr>
              <a:t>/</a:t>
            </a:r>
            <a:r>
              <a:rPr lang="zh-TW" altLang="en-US" dirty="0" smtClean="0">
                <a:latin typeface="新細明體"/>
                <a:ea typeface="新細明體"/>
              </a:rPr>
              <a:t>有點抗性</a:t>
            </a:r>
            <a:endParaRPr lang="en-US" altLang="zh-TW" dirty="0" smtClean="0"/>
          </a:p>
          <a:p>
            <a:pPr marL="68580" indent="0">
              <a:buNone/>
            </a:pPr>
            <a:r>
              <a:rPr lang="zh-TW" altLang="en-US" dirty="0"/>
              <a:t> </a:t>
            </a:r>
            <a:r>
              <a:rPr lang="zh-TW" altLang="en-US" dirty="0" smtClean="0"/>
              <a:t>    </a:t>
            </a:r>
            <a:r>
              <a:rPr lang="en-US" altLang="zh-TW" dirty="0" smtClean="0"/>
              <a:t>D</a:t>
            </a:r>
            <a:r>
              <a:rPr lang="zh-TW" altLang="en-US" dirty="0" smtClean="0"/>
              <a:t>級</a:t>
            </a:r>
            <a:r>
              <a:rPr lang="zh-TW" altLang="en-US" dirty="0" smtClean="0">
                <a:latin typeface="新細明體"/>
                <a:ea typeface="新細明體"/>
              </a:rPr>
              <a:t>：</a:t>
            </a:r>
            <a:endParaRPr lang="en-US" altLang="zh-TW" dirty="0" smtClean="0">
              <a:latin typeface="新細明體"/>
              <a:ea typeface="新細明體"/>
            </a:endParaRPr>
          </a:p>
          <a:p>
            <a:pPr marL="68580" indent="0">
              <a:buNone/>
            </a:pPr>
            <a:r>
              <a:rPr lang="zh-TW" altLang="en-US" dirty="0">
                <a:latin typeface="新細明體"/>
                <a:ea typeface="新細明體"/>
              </a:rPr>
              <a:t> </a:t>
            </a:r>
            <a:r>
              <a:rPr lang="zh-TW" altLang="en-US" dirty="0" smtClean="0">
                <a:latin typeface="新細明體"/>
                <a:ea typeface="新細明體"/>
              </a:rPr>
              <a:t>         賣方難溝通</a:t>
            </a:r>
            <a:r>
              <a:rPr lang="en-US" altLang="zh-TW" dirty="0" smtClean="0">
                <a:latin typeface="新細明體"/>
                <a:ea typeface="新細明體"/>
              </a:rPr>
              <a:t>/</a:t>
            </a:r>
            <a:r>
              <a:rPr lang="zh-TW" altLang="en-US" dirty="0" smtClean="0">
                <a:latin typeface="新細明體"/>
                <a:ea typeface="新細明體"/>
              </a:rPr>
              <a:t>物件本質差</a:t>
            </a:r>
            <a:r>
              <a:rPr lang="en-US" altLang="zh-TW" dirty="0" smtClean="0">
                <a:latin typeface="新細明體"/>
                <a:ea typeface="新細明體"/>
              </a:rPr>
              <a:t>/</a:t>
            </a:r>
            <a:r>
              <a:rPr lang="zh-TW" altLang="en-US" dirty="0" smtClean="0">
                <a:latin typeface="新細明體"/>
                <a:ea typeface="新細明體"/>
              </a:rPr>
              <a:t>大小環境嫌惡設施抗</a:t>
            </a:r>
            <a:endParaRPr lang="en-US" altLang="zh-TW" dirty="0" smtClean="0">
              <a:latin typeface="新細明體"/>
              <a:ea typeface="新細明體"/>
            </a:endParaRPr>
          </a:p>
          <a:p>
            <a:pPr marL="68580" indent="0">
              <a:buNone/>
            </a:pPr>
            <a:r>
              <a:rPr lang="zh-TW" altLang="en-US" dirty="0">
                <a:latin typeface="新細明體"/>
                <a:ea typeface="新細明體"/>
              </a:rPr>
              <a:t> </a:t>
            </a:r>
            <a:r>
              <a:rPr lang="zh-TW" altLang="en-US" dirty="0" smtClean="0">
                <a:latin typeface="新細明體"/>
                <a:ea typeface="新細明體"/>
              </a:rPr>
              <a:t>         性大</a:t>
            </a:r>
            <a:r>
              <a:rPr lang="zh-TW" altLang="en-US" dirty="0">
                <a:latin typeface="新細明體"/>
                <a:ea typeface="新細明體"/>
              </a:rPr>
              <a:t> </a:t>
            </a:r>
            <a:r>
              <a:rPr lang="zh-TW" altLang="en-US" dirty="0" smtClean="0">
                <a:latin typeface="新細明體"/>
                <a:ea typeface="新細明體"/>
              </a:rPr>
              <a:t>      </a:t>
            </a:r>
            <a:r>
              <a:rPr lang="zh-TW" altLang="en-US" b="1" dirty="0" smtClean="0">
                <a:solidFill>
                  <a:srgbClr val="FFFF00"/>
                </a:solidFill>
                <a:latin typeface="新細明體"/>
                <a:ea typeface="新細明體"/>
              </a:rPr>
              <a:t>考量機會成本選擇放棄</a:t>
            </a:r>
            <a:r>
              <a:rPr lang="en-US" altLang="zh-TW" b="1" dirty="0" smtClean="0">
                <a:solidFill>
                  <a:srgbClr val="FFFF00"/>
                </a:solidFill>
                <a:latin typeface="新細明體"/>
                <a:ea typeface="新細明體"/>
              </a:rPr>
              <a:t>!</a:t>
            </a:r>
            <a:endParaRPr lang="zh-TW" altLang="en-US" b="1" dirty="0">
              <a:solidFill>
                <a:srgbClr val="FFFF00"/>
              </a:solidFill>
            </a:endParaRPr>
          </a:p>
        </p:txBody>
      </p:sp>
    </p:spTree>
    <p:extLst>
      <p:ext uri="{BB962C8B-B14F-4D97-AF65-F5344CB8AC3E}">
        <p14:creationId xmlns:p14="http://schemas.microsoft.com/office/powerpoint/2010/main" val="2341468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59" y="188640"/>
            <a:ext cx="8352929" cy="1239852"/>
          </a:xfrm>
        </p:spPr>
        <p:txBody>
          <a:bodyPr/>
          <a:lstStyle/>
          <a:p>
            <a:r>
              <a:rPr lang="zh-TW" altLang="en-US" sz="5000" dirty="0" smtClean="0">
                <a:latin typeface="新細明體"/>
                <a:ea typeface="新細明體"/>
              </a:rPr>
              <a:t>      </a:t>
            </a:r>
            <a:r>
              <a:rPr lang="en-US" altLang="zh-TW" sz="5000" dirty="0" smtClean="0">
                <a:latin typeface="新細明體"/>
                <a:ea typeface="新細明體"/>
              </a:rPr>
              <a:t>※</a:t>
            </a:r>
            <a:r>
              <a:rPr lang="zh-TW" altLang="en-US" sz="5000" dirty="0" smtClean="0">
                <a:latin typeface="新細明體"/>
                <a:ea typeface="新細明體"/>
              </a:rPr>
              <a:t>       </a:t>
            </a:r>
            <a:r>
              <a:rPr lang="zh-TW" altLang="en-US" sz="5000" dirty="0" smtClean="0"/>
              <a:t>成交統計學</a:t>
            </a:r>
            <a:endParaRPr lang="zh-TW" altLang="en-US" sz="5000" dirty="0"/>
          </a:p>
        </p:txBody>
      </p:sp>
      <p:sp>
        <p:nvSpPr>
          <p:cNvPr id="3" name="內容版面配置區 2"/>
          <p:cNvSpPr>
            <a:spLocks noGrp="1"/>
          </p:cNvSpPr>
          <p:nvPr>
            <p:ph idx="1"/>
          </p:nvPr>
        </p:nvSpPr>
        <p:spPr>
          <a:xfrm>
            <a:off x="323528" y="1556792"/>
            <a:ext cx="8712968" cy="4798768"/>
          </a:xfrm>
        </p:spPr>
        <p:txBody>
          <a:bodyPr>
            <a:normAutofit lnSpcReduction="10000"/>
          </a:bodyPr>
          <a:lstStyle/>
          <a:p>
            <a:r>
              <a:rPr lang="zh-TW" altLang="en-US" dirty="0" smtClean="0"/>
              <a:t>帶看</a:t>
            </a:r>
            <a:r>
              <a:rPr lang="zh-TW" altLang="en-US" dirty="0" smtClean="0">
                <a:latin typeface="新細明體"/>
                <a:ea typeface="新細明體"/>
              </a:rPr>
              <a:t>：</a:t>
            </a:r>
            <a:r>
              <a:rPr lang="en-US" altLang="zh-TW" dirty="0" smtClean="0">
                <a:latin typeface="新細明體"/>
                <a:ea typeface="新細明體"/>
              </a:rPr>
              <a:t>15</a:t>
            </a:r>
            <a:r>
              <a:rPr lang="zh-TW" altLang="en-US" dirty="0" smtClean="0">
                <a:latin typeface="新細明體"/>
                <a:ea typeface="新細明體"/>
              </a:rPr>
              <a:t>組買方帶看會有</a:t>
            </a:r>
            <a:r>
              <a:rPr lang="en-US" altLang="zh-TW" dirty="0" smtClean="0">
                <a:latin typeface="新細明體"/>
                <a:ea typeface="新細明體"/>
              </a:rPr>
              <a:t>1</a:t>
            </a:r>
            <a:r>
              <a:rPr lang="zh-TW" altLang="en-US" dirty="0" smtClean="0">
                <a:latin typeface="新細明體"/>
                <a:ea typeface="新細明體"/>
              </a:rPr>
              <a:t>組客戶出價</a:t>
            </a:r>
            <a:endParaRPr lang="en-US" altLang="zh-TW" dirty="0" smtClean="0"/>
          </a:p>
          <a:p>
            <a:endParaRPr lang="en-US" altLang="zh-TW" dirty="0"/>
          </a:p>
          <a:p>
            <a:r>
              <a:rPr lang="zh-TW" altLang="en-US" dirty="0" smtClean="0"/>
              <a:t>議價</a:t>
            </a:r>
            <a:r>
              <a:rPr lang="zh-TW" altLang="en-US" dirty="0" smtClean="0">
                <a:latin typeface="新細明體"/>
                <a:ea typeface="新細明體"/>
              </a:rPr>
              <a:t>：一個物件議價三次以上會有客戶出價</a:t>
            </a:r>
            <a:endParaRPr lang="en-US" altLang="zh-TW" dirty="0" smtClean="0"/>
          </a:p>
          <a:p>
            <a:endParaRPr lang="en-US" altLang="zh-TW" dirty="0"/>
          </a:p>
          <a:p>
            <a:r>
              <a:rPr lang="zh-TW" altLang="en-US" dirty="0" smtClean="0"/>
              <a:t>出價</a:t>
            </a:r>
            <a:r>
              <a:rPr lang="zh-TW" altLang="en-US" dirty="0">
                <a:latin typeface="新細明體"/>
              </a:rPr>
              <a:t>：一個</a:t>
            </a:r>
            <a:r>
              <a:rPr lang="zh-TW" altLang="en-US" dirty="0" smtClean="0">
                <a:latin typeface="新細明體"/>
              </a:rPr>
              <a:t>物件累計三次以上出價一定會成交</a:t>
            </a:r>
            <a:endParaRPr lang="en-US" altLang="zh-TW" dirty="0" smtClean="0"/>
          </a:p>
          <a:p>
            <a:endParaRPr lang="en-US" altLang="zh-TW" dirty="0"/>
          </a:p>
          <a:p>
            <a:r>
              <a:rPr lang="zh-TW" altLang="en-US" dirty="0" smtClean="0"/>
              <a:t>庫存量</a:t>
            </a:r>
            <a:r>
              <a:rPr lang="en-US" altLang="zh-TW" dirty="0" smtClean="0"/>
              <a:t>/</a:t>
            </a:r>
            <a:r>
              <a:rPr lang="zh-TW" altLang="en-US" dirty="0" smtClean="0"/>
              <a:t>售出物件比</a:t>
            </a:r>
            <a:r>
              <a:rPr lang="zh-TW" altLang="en-US" dirty="0" smtClean="0">
                <a:latin typeface="新細明體"/>
                <a:ea typeface="新細明體"/>
              </a:rPr>
              <a:t>：</a:t>
            </a:r>
            <a:endParaRPr lang="en-US" altLang="zh-TW" dirty="0" smtClean="0">
              <a:latin typeface="新細明體"/>
              <a:ea typeface="新細明體"/>
            </a:endParaRPr>
          </a:p>
          <a:p>
            <a:pPr marL="68580" indent="0">
              <a:buNone/>
            </a:pPr>
            <a:r>
              <a:rPr lang="zh-TW" altLang="en-US" dirty="0">
                <a:latin typeface="新細明體"/>
                <a:ea typeface="新細明體"/>
              </a:rPr>
              <a:t> </a:t>
            </a:r>
            <a:r>
              <a:rPr lang="zh-TW" altLang="en-US" dirty="0" smtClean="0">
                <a:latin typeface="新細明體"/>
                <a:ea typeface="新細明體"/>
              </a:rPr>
              <a:t>               </a:t>
            </a:r>
            <a:endParaRPr lang="en-US" altLang="zh-TW" dirty="0" smtClean="0">
              <a:latin typeface="新細明體"/>
              <a:ea typeface="新細明體"/>
            </a:endParaRPr>
          </a:p>
          <a:p>
            <a:pPr marL="68580" indent="0">
              <a:buNone/>
            </a:pPr>
            <a:r>
              <a:rPr lang="zh-TW" altLang="en-US" sz="4000" b="1" dirty="0">
                <a:solidFill>
                  <a:srgbClr val="FFFF00"/>
                </a:solidFill>
                <a:latin typeface="新細明體"/>
                <a:ea typeface="新細明體"/>
              </a:rPr>
              <a:t> </a:t>
            </a:r>
            <a:r>
              <a:rPr lang="zh-TW" altLang="en-US" sz="4000" b="1" dirty="0" smtClean="0">
                <a:solidFill>
                  <a:srgbClr val="FFFF00"/>
                </a:solidFill>
                <a:latin typeface="新細明體"/>
                <a:ea typeface="新細明體"/>
              </a:rPr>
              <a:t>        平均</a:t>
            </a:r>
            <a:r>
              <a:rPr lang="en-US" altLang="zh-TW" sz="4000" b="1" dirty="0" smtClean="0">
                <a:solidFill>
                  <a:srgbClr val="FFFF00"/>
                </a:solidFill>
                <a:latin typeface="新細明體"/>
                <a:ea typeface="新細明體"/>
              </a:rPr>
              <a:t>13</a:t>
            </a:r>
            <a:r>
              <a:rPr lang="zh-TW" altLang="en-US" sz="4000" b="1" dirty="0" smtClean="0">
                <a:solidFill>
                  <a:srgbClr val="FFFF00"/>
                </a:solidFill>
                <a:latin typeface="新細明體"/>
                <a:ea typeface="新細明體"/>
              </a:rPr>
              <a:t>個庫存物件會銷售一件</a:t>
            </a:r>
            <a:endParaRPr lang="en-US" altLang="zh-TW" sz="4000" b="1" dirty="0" smtClean="0">
              <a:solidFill>
                <a:srgbClr val="FFFF00"/>
              </a:solidFill>
              <a:latin typeface="新細明體"/>
              <a:ea typeface="新細明體"/>
            </a:endParaRPr>
          </a:p>
          <a:p>
            <a:endParaRPr lang="zh-TW" altLang="en-US" dirty="0">
              <a:solidFill>
                <a:srgbClr val="11BBFF"/>
              </a:solidFill>
            </a:endParaRPr>
          </a:p>
        </p:txBody>
      </p:sp>
    </p:spTree>
    <p:extLst>
      <p:ext uri="{BB962C8B-B14F-4D97-AF65-F5344CB8AC3E}">
        <p14:creationId xmlns:p14="http://schemas.microsoft.com/office/powerpoint/2010/main" val="3833139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23528" y="188640"/>
            <a:ext cx="8820472" cy="1584176"/>
          </a:xfrm>
        </p:spPr>
        <p:txBody>
          <a:bodyPr>
            <a:normAutofit fontScale="90000"/>
          </a:bodyPr>
          <a:lstStyle/>
          <a:p>
            <a:r>
              <a:rPr lang="zh-TW" altLang="en-US" sz="5400" b="1" dirty="0" smtClean="0">
                <a:solidFill>
                  <a:srgbClr val="FF9900"/>
                </a:solidFill>
                <a:effectLst>
                  <a:outerShdw blurRad="38100" dist="38100" dir="2700000" algn="tl">
                    <a:srgbClr val="000000">
                      <a:alpha val="43137"/>
                    </a:srgbClr>
                  </a:outerShdw>
                </a:effectLst>
              </a:rPr>
              <a:t>一</a:t>
            </a:r>
            <a:r>
              <a:rPr lang="en-US" altLang="zh-TW" sz="5400" b="1" dirty="0" smtClean="0">
                <a:solidFill>
                  <a:srgbClr val="FF9900"/>
                </a:solidFill>
                <a:effectLst>
                  <a:outerShdw blurRad="38100" dist="38100" dir="2700000" algn="tl">
                    <a:srgbClr val="000000">
                      <a:alpha val="43137"/>
                    </a:srgbClr>
                  </a:outerShdw>
                </a:effectLst>
              </a:rPr>
              <a:t>.</a:t>
            </a:r>
            <a:r>
              <a:rPr lang="zh-TW" altLang="en-US" sz="5400" b="1" dirty="0" smtClean="0">
                <a:solidFill>
                  <a:srgbClr val="FF9900"/>
                </a:solidFill>
                <a:effectLst>
                  <a:outerShdw blurRad="38100" dist="38100" dir="2700000" algn="tl">
                    <a:srgbClr val="000000">
                      <a:alpha val="43137"/>
                    </a:srgbClr>
                  </a:outerShdw>
                </a:effectLst>
              </a:rPr>
              <a:t>房仲業務</a:t>
            </a:r>
            <a:r>
              <a:rPr lang="en-US" altLang="zh-TW" sz="5400"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ISO9000</a:t>
            </a:r>
            <a:r>
              <a:rPr lang="zh-TW" altLang="en-US" sz="5400"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認證先趨</a:t>
            </a:r>
            <a:r>
              <a:rPr lang="en-US" altLang="zh-TW" sz="5400"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
            </a:r>
            <a:br>
              <a:rPr lang="en-US" altLang="zh-TW" sz="5400"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br>
            <a:r>
              <a:rPr lang="zh-TW" altLang="en-US" sz="5400"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  </a:t>
            </a:r>
            <a:r>
              <a:rPr lang="zh-TW" altLang="en-US" b="1" dirty="0" smtClean="0">
                <a:solidFill>
                  <a:srgbClr val="FFFF00"/>
                </a:solidFill>
                <a:effectLst>
                  <a:outerShdw blurRad="38100" dist="38100" dir="2700000" algn="tl">
                    <a:srgbClr val="000000">
                      <a:alpha val="43137"/>
                    </a:srgbClr>
                  </a:outerShdw>
                </a:effectLst>
                <a:latin typeface="Cambria Math" pitchFamily="18" charset="0"/>
                <a:ea typeface="Cambria Math" pitchFamily="18" charset="0"/>
              </a:rPr>
              <a:t>藉標準作業流程對公司</a:t>
            </a:r>
            <a:r>
              <a:rPr lang="en-US" altLang="zh-TW" b="1" dirty="0" smtClean="0">
                <a:solidFill>
                  <a:srgbClr val="FFFF00"/>
                </a:solidFill>
                <a:effectLst>
                  <a:outerShdw blurRad="38100" dist="38100" dir="2700000" algn="tl">
                    <a:srgbClr val="000000">
                      <a:alpha val="43137"/>
                    </a:srgbClr>
                  </a:outerShdw>
                </a:effectLst>
                <a:latin typeface="Cambria Math" pitchFamily="18" charset="0"/>
                <a:ea typeface="Cambria Math" pitchFamily="18" charset="0"/>
              </a:rPr>
              <a:t>/</a:t>
            </a:r>
            <a:r>
              <a:rPr lang="zh-TW" altLang="en-US" b="1" dirty="0" smtClean="0">
                <a:solidFill>
                  <a:srgbClr val="FFFF00"/>
                </a:solidFill>
                <a:effectLst>
                  <a:outerShdw blurRad="38100" dist="38100" dir="2700000" algn="tl">
                    <a:srgbClr val="000000">
                      <a:alpha val="43137"/>
                    </a:srgbClr>
                  </a:outerShdw>
                </a:effectLst>
                <a:latin typeface="Cambria Math" pitchFamily="18" charset="0"/>
                <a:ea typeface="Cambria Math" pitchFamily="18" charset="0"/>
              </a:rPr>
              <a:t>個人績效裨益良多</a:t>
            </a:r>
            <a:endParaRPr lang="zh-TW" altLang="en-US" b="1" dirty="0">
              <a:solidFill>
                <a:srgbClr val="FFFF00"/>
              </a:solidFill>
              <a:effectLst>
                <a:outerShdw blurRad="38100" dist="38100" dir="2700000" algn="tl">
                  <a:srgbClr val="000000">
                    <a:alpha val="43137"/>
                  </a:srgbClr>
                </a:outerShdw>
              </a:effectLst>
              <a:latin typeface="Cambria Math" pitchFamily="18" charset="0"/>
              <a:ea typeface="BatangChe" pitchFamily="49" charset="-127"/>
            </a:endParaRPr>
          </a:p>
        </p:txBody>
      </p:sp>
      <p:pic>
        <p:nvPicPr>
          <p:cNvPr id="4" name="內容版面配置區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78" t="13289" r="3575" b="16417"/>
          <a:stretch/>
        </p:blipFill>
        <p:spPr>
          <a:xfrm>
            <a:off x="6092891" y="2845837"/>
            <a:ext cx="2939141" cy="3237722"/>
          </a:xfrm>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l="481" t="6360" b="14002"/>
          <a:stretch/>
        </p:blipFill>
        <p:spPr>
          <a:xfrm>
            <a:off x="410546" y="2295331"/>
            <a:ext cx="3104457" cy="3862874"/>
          </a:xfrm>
          <a:prstGeom prst="rect">
            <a:avLst/>
          </a:prstGeom>
        </p:spPr>
      </p:pic>
      <p:pic>
        <p:nvPicPr>
          <p:cNvPr id="7" name="圖片 6"/>
          <p:cNvPicPr>
            <a:picLocks noChangeAspect="1"/>
          </p:cNvPicPr>
          <p:nvPr/>
        </p:nvPicPr>
        <p:blipFill rotWithShape="1">
          <a:blip r:embed="rId5" cstate="print">
            <a:extLst>
              <a:ext uri="{28A0092B-C50C-407E-A947-70E740481C1C}">
                <a14:useLocalDpi xmlns:a14="http://schemas.microsoft.com/office/drawing/2010/main" val="0"/>
              </a:ext>
            </a:extLst>
          </a:blip>
          <a:srcRect t="6008" b="7947"/>
          <a:stretch/>
        </p:blipFill>
        <p:spPr>
          <a:xfrm rot="5400000">
            <a:off x="2296003" y="2980383"/>
            <a:ext cx="4713454" cy="3041781"/>
          </a:xfrm>
          <a:prstGeom prst="rect">
            <a:avLst/>
          </a:prstGeom>
        </p:spPr>
      </p:pic>
    </p:spTree>
    <p:extLst>
      <p:ext uri="{BB962C8B-B14F-4D97-AF65-F5344CB8AC3E}">
        <p14:creationId xmlns:p14="http://schemas.microsoft.com/office/powerpoint/2010/main" val="4104238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5000" b="1" dirty="0" smtClean="0">
                <a:solidFill>
                  <a:srgbClr val="FFFF00"/>
                </a:solidFill>
              </a:rPr>
              <a:t>4.</a:t>
            </a:r>
            <a:r>
              <a:rPr lang="zh-TW" altLang="en-US" sz="5000" b="1" dirty="0" smtClean="0">
                <a:solidFill>
                  <a:srgbClr val="FFFF00"/>
                </a:solidFill>
              </a:rPr>
              <a:t>客戶也分甲</a:t>
            </a:r>
            <a:r>
              <a:rPr lang="zh-TW" altLang="en-US" sz="5000" b="1" dirty="0" smtClean="0">
                <a:solidFill>
                  <a:srgbClr val="FFFF00"/>
                </a:solidFill>
                <a:latin typeface="新細明體"/>
                <a:ea typeface="新細明體"/>
              </a:rPr>
              <a:t>、</a:t>
            </a:r>
            <a:r>
              <a:rPr lang="zh-TW" altLang="en-US" sz="5000" b="1" dirty="0" smtClean="0">
                <a:solidFill>
                  <a:srgbClr val="FFFF00"/>
                </a:solidFill>
              </a:rPr>
              <a:t>乙</a:t>
            </a:r>
            <a:r>
              <a:rPr lang="zh-TW" altLang="en-US" sz="5000" b="1" dirty="0" smtClean="0">
                <a:solidFill>
                  <a:srgbClr val="FFFF00"/>
                </a:solidFill>
                <a:latin typeface="新細明體"/>
                <a:ea typeface="新細明體"/>
              </a:rPr>
              <a:t>、</a:t>
            </a:r>
            <a:r>
              <a:rPr lang="zh-TW" altLang="en-US" sz="5000" b="1" dirty="0" smtClean="0">
                <a:solidFill>
                  <a:srgbClr val="FFFF00"/>
                </a:solidFill>
              </a:rPr>
              <a:t>丙</a:t>
            </a:r>
            <a:endParaRPr lang="zh-TW" altLang="en-US" sz="5000" b="1" dirty="0">
              <a:solidFill>
                <a:srgbClr val="FFFF00"/>
              </a:solidFill>
            </a:endParaRPr>
          </a:p>
        </p:txBody>
      </p:sp>
      <p:sp>
        <p:nvSpPr>
          <p:cNvPr id="3" name="內容版面配置區 2"/>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3555762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60648"/>
            <a:ext cx="8748464" cy="1058416"/>
          </a:xfrm>
        </p:spPr>
        <p:txBody>
          <a:bodyPr/>
          <a:lstStyle/>
          <a:p>
            <a:r>
              <a:rPr lang="zh-TW" altLang="en-US" sz="4800" b="1" u="sng" dirty="0" smtClean="0">
                <a:solidFill>
                  <a:srgbClr val="FFFF00"/>
                </a:solidFill>
              </a:rPr>
              <a:t>   </a:t>
            </a:r>
            <a:r>
              <a:rPr lang="en-US" altLang="zh-TW" sz="4800" b="1" u="sng" dirty="0" smtClean="0">
                <a:solidFill>
                  <a:srgbClr val="FFFF00"/>
                </a:solidFill>
              </a:rPr>
              <a:t>5.</a:t>
            </a:r>
            <a:r>
              <a:rPr lang="zh-TW" altLang="en-US" sz="4800" b="1" u="sng" dirty="0" smtClean="0">
                <a:solidFill>
                  <a:srgbClr val="FFFF00"/>
                </a:solidFill>
              </a:rPr>
              <a:t>應用曼陀羅九宮格法</a:t>
            </a:r>
            <a:r>
              <a:rPr lang="en-US" altLang="zh-TW" sz="4800" b="1" u="sng" dirty="0" smtClean="0">
                <a:solidFill>
                  <a:srgbClr val="FFFF00"/>
                </a:solidFill>
              </a:rPr>
              <a:t/>
            </a:r>
            <a:br>
              <a:rPr lang="en-US" altLang="zh-TW" sz="4800" b="1" u="sng" dirty="0" smtClean="0">
                <a:solidFill>
                  <a:srgbClr val="FFFF00"/>
                </a:solidFill>
              </a:rPr>
            </a:br>
            <a:r>
              <a:rPr lang="zh-TW" altLang="en-US" sz="4800" b="1" u="sng" dirty="0">
                <a:solidFill>
                  <a:srgbClr val="FFFF00"/>
                </a:solidFill>
              </a:rPr>
              <a:t> </a:t>
            </a:r>
            <a:r>
              <a:rPr lang="zh-TW" altLang="en-US" sz="4800" b="1" u="sng" dirty="0" smtClean="0">
                <a:solidFill>
                  <a:srgbClr val="FFFF00"/>
                </a:solidFill>
              </a:rPr>
              <a:t>    目標達成不是夢</a:t>
            </a:r>
            <a:endParaRPr lang="zh-TW" altLang="en-US" sz="4800" b="1" u="sng" dirty="0">
              <a:solidFill>
                <a:srgbClr val="FFFF00"/>
              </a:solidFill>
            </a:endParaRP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9127" y="1844823"/>
            <a:ext cx="8154955" cy="4854557"/>
          </a:xfrm>
        </p:spPr>
      </p:pic>
    </p:spTree>
    <p:extLst>
      <p:ext uri="{BB962C8B-B14F-4D97-AF65-F5344CB8AC3E}">
        <p14:creationId xmlns:p14="http://schemas.microsoft.com/office/powerpoint/2010/main" val="103205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7175" y="260648"/>
            <a:ext cx="8851329" cy="1165817"/>
          </a:xfrm>
        </p:spPr>
        <p:txBody>
          <a:bodyPr/>
          <a:lstStyle/>
          <a:p>
            <a:pPr algn="ctr"/>
            <a:r>
              <a:rPr lang="zh-TW" altLang="en-US" sz="4200" b="1" u="sng" dirty="0" smtClean="0">
                <a:solidFill>
                  <a:srgbClr val="FFFF00"/>
                </a:solidFill>
              </a:rPr>
              <a:t>活用曼陀</a:t>
            </a:r>
            <a:r>
              <a:rPr lang="zh-TW" altLang="en-US" sz="4200" b="1" u="sng" dirty="0">
                <a:solidFill>
                  <a:srgbClr val="FFFF00"/>
                </a:solidFill>
              </a:rPr>
              <a:t>羅九宮</a:t>
            </a:r>
            <a:r>
              <a:rPr lang="zh-TW" altLang="en-US" sz="4200" b="1" u="sng" dirty="0" smtClean="0">
                <a:solidFill>
                  <a:srgbClr val="FFFF00"/>
                </a:solidFill>
              </a:rPr>
              <a:t>格法</a:t>
            </a:r>
            <a:r>
              <a:rPr lang="en-US" altLang="zh-TW" sz="4200" b="1" u="sng" dirty="0" smtClean="0">
                <a:solidFill>
                  <a:srgbClr val="FFFF00"/>
                </a:solidFill>
              </a:rPr>
              <a:t/>
            </a:r>
            <a:br>
              <a:rPr lang="en-US" altLang="zh-TW" sz="4200" b="1" u="sng" dirty="0" smtClean="0">
                <a:solidFill>
                  <a:srgbClr val="FFFF00"/>
                </a:solidFill>
              </a:rPr>
            </a:br>
            <a:r>
              <a:rPr lang="zh-TW" altLang="en-US" sz="4200" b="1" u="sng" dirty="0" smtClean="0">
                <a:solidFill>
                  <a:srgbClr val="FFFF00"/>
                </a:solidFill>
              </a:rPr>
              <a:t>設立各方面年度目標達成</a:t>
            </a:r>
            <a:r>
              <a:rPr lang="zh-TW" altLang="en-US" sz="4200" b="1" u="sng" dirty="0" smtClean="0">
                <a:solidFill>
                  <a:srgbClr val="FFFF00"/>
                </a:solidFill>
                <a:latin typeface="新細明體"/>
                <a:ea typeface="新細明體"/>
              </a:rPr>
              <a:t>！</a:t>
            </a:r>
            <a:endParaRPr lang="zh-TW" altLang="en-US" sz="4200" dirty="0"/>
          </a:p>
        </p:txBody>
      </p:sp>
      <p:sp>
        <p:nvSpPr>
          <p:cNvPr id="3" name="內容版面配置區 2"/>
          <p:cNvSpPr>
            <a:spLocks noGrp="1"/>
          </p:cNvSpPr>
          <p:nvPr>
            <p:ph idx="1"/>
          </p:nvPr>
        </p:nvSpPr>
        <p:spPr/>
        <p:txBody>
          <a:bodyPr/>
          <a:lstStyle/>
          <a:p>
            <a:r>
              <a:rPr lang="zh-TW" altLang="en-US" sz="4400" b="1" dirty="0">
                <a:solidFill>
                  <a:schemeClr val="accent2">
                    <a:lumMod val="60000"/>
                    <a:lumOff val="40000"/>
                  </a:schemeClr>
                </a:solidFill>
              </a:rPr>
              <a:t>公司</a:t>
            </a:r>
            <a:r>
              <a:rPr lang="en-US" altLang="zh-TW" sz="4400" b="1" dirty="0">
                <a:solidFill>
                  <a:schemeClr val="accent2">
                    <a:lumMod val="60000"/>
                    <a:lumOff val="40000"/>
                  </a:schemeClr>
                </a:solidFill>
              </a:rPr>
              <a:t>/</a:t>
            </a:r>
            <a:r>
              <a:rPr lang="zh-TW" altLang="en-US" sz="4400" b="1" dirty="0">
                <a:solidFill>
                  <a:schemeClr val="accent2">
                    <a:lumMod val="60000"/>
                    <a:lumOff val="40000"/>
                  </a:schemeClr>
                </a:solidFill>
              </a:rPr>
              <a:t> 個人業績年度</a:t>
            </a:r>
            <a:r>
              <a:rPr lang="zh-TW" altLang="en-US" sz="4400" b="1" dirty="0" smtClean="0">
                <a:solidFill>
                  <a:schemeClr val="accent2">
                    <a:lumMod val="60000"/>
                    <a:lumOff val="40000"/>
                  </a:schemeClr>
                </a:solidFill>
              </a:rPr>
              <a:t>目標</a:t>
            </a:r>
            <a:endParaRPr lang="en-US" altLang="zh-TW" sz="4400" b="1" dirty="0" smtClean="0">
              <a:solidFill>
                <a:schemeClr val="accent2">
                  <a:lumMod val="60000"/>
                  <a:lumOff val="40000"/>
                </a:schemeClr>
              </a:solidFill>
            </a:endParaRPr>
          </a:p>
          <a:p>
            <a:endParaRPr lang="en-US" altLang="zh-TW" sz="4400" b="1" dirty="0">
              <a:solidFill>
                <a:schemeClr val="accent2">
                  <a:lumMod val="60000"/>
                  <a:lumOff val="40000"/>
                </a:schemeClr>
              </a:solidFill>
            </a:endParaRPr>
          </a:p>
          <a:p>
            <a:r>
              <a:rPr lang="zh-TW" altLang="en-US" sz="4400" b="1" dirty="0" smtClean="0">
                <a:solidFill>
                  <a:schemeClr val="accent2">
                    <a:lumMod val="60000"/>
                    <a:lumOff val="40000"/>
                  </a:schemeClr>
                </a:solidFill>
              </a:rPr>
              <a:t>公司</a:t>
            </a:r>
            <a:r>
              <a:rPr lang="en-US" altLang="zh-TW" sz="4400" b="1" dirty="0">
                <a:solidFill>
                  <a:schemeClr val="accent2">
                    <a:lumMod val="60000"/>
                    <a:lumOff val="40000"/>
                  </a:schemeClr>
                </a:solidFill>
              </a:rPr>
              <a:t>/</a:t>
            </a:r>
            <a:r>
              <a:rPr lang="zh-TW" altLang="en-US" sz="4400" b="1" dirty="0">
                <a:solidFill>
                  <a:schemeClr val="accent2">
                    <a:lumMod val="60000"/>
                    <a:lumOff val="40000"/>
                  </a:schemeClr>
                </a:solidFill>
              </a:rPr>
              <a:t> 個人業績 季度</a:t>
            </a:r>
            <a:r>
              <a:rPr lang="zh-TW" altLang="en-US" sz="4400" b="1" dirty="0" smtClean="0">
                <a:solidFill>
                  <a:schemeClr val="accent2">
                    <a:lumMod val="60000"/>
                    <a:lumOff val="40000"/>
                  </a:schemeClr>
                </a:solidFill>
              </a:rPr>
              <a:t>目標</a:t>
            </a:r>
            <a:endParaRPr lang="en-US" altLang="zh-TW" sz="4400" b="1" dirty="0" smtClean="0">
              <a:solidFill>
                <a:schemeClr val="accent2">
                  <a:lumMod val="60000"/>
                  <a:lumOff val="40000"/>
                </a:schemeClr>
              </a:solidFill>
            </a:endParaRPr>
          </a:p>
          <a:p>
            <a:endParaRPr lang="en-US" altLang="zh-TW" sz="4400" b="1" dirty="0">
              <a:solidFill>
                <a:schemeClr val="accent2">
                  <a:lumMod val="60000"/>
                  <a:lumOff val="40000"/>
                </a:schemeClr>
              </a:solidFill>
            </a:endParaRPr>
          </a:p>
          <a:p>
            <a:r>
              <a:rPr lang="zh-TW" altLang="en-US" sz="4400" b="1" dirty="0" smtClean="0">
                <a:solidFill>
                  <a:schemeClr val="accent2">
                    <a:lumMod val="60000"/>
                    <a:lumOff val="40000"/>
                  </a:schemeClr>
                </a:solidFill>
              </a:rPr>
              <a:t>各人家庭</a:t>
            </a:r>
            <a:r>
              <a:rPr lang="en-US" altLang="zh-TW" sz="4400" b="1" dirty="0" smtClean="0">
                <a:solidFill>
                  <a:schemeClr val="accent2">
                    <a:lumMod val="60000"/>
                    <a:lumOff val="40000"/>
                  </a:schemeClr>
                </a:solidFill>
              </a:rPr>
              <a:t>/</a:t>
            </a:r>
            <a:r>
              <a:rPr lang="zh-TW" altLang="en-US" sz="4400" b="1" dirty="0" smtClean="0">
                <a:solidFill>
                  <a:schemeClr val="accent2">
                    <a:lumMod val="60000"/>
                    <a:lumOff val="40000"/>
                  </a:schemeClr>
                </a:solidFill>
              </a:rPr>
              <a:t>理財</a:t>
            </a:r>
            <a:r>
              <a:rPr lang="en-US" altLang="zh-TW" sz="4400" b="1" dirty="0" smtClean="0">
                <a:solidFill>
                  <a:schemeClr val="accent2">
                    <a:lumMod val="60000"/>
                    <a:lumOff val="40000"/>
                  </a:schemeClr>
                </a:solidFill>
              </a:rPr>
              <a:t>/</a:t>
            </a:r>
            <a:r>
              <a:rPr lang="zh-TW" altLang="en-US" sz="4400" b="1" dirty="0" smtClean="0">
                <a:solidFill>
                  <a:schemeClr val="accent2">
                    <a:lumMod val="60000"/>
                    <a:lumOff val="40000"/>
                  </a:schemeClr>
                </a:solidFill>
              </a:rPr>
              <a:t>健康</a:t>
            </a:r>
            <a:r>
              <a:rPr lang="en-US" altLang="zh-TW" sz="4400" b="1" dirty="0" smtClean="0">
                <a:solidFill>
                  <a:schemeClr val="accent2">
                    <a:lumMod val="60000"/>
                    <a:lumOff val="40000"/>
                  </a:schemeClr>
                </a:solidFill>
              </a:rPr>
              <a:t>/</a:t>
            </a:r>
            <a:r>
              <a:rPr lang="zh-TW" altLang="en-US" sz="4400" b="1" dirty="0" smtClean="0">
                <a:solidFill>
                  <a:schemeClr val="accent2">
                    <a:lumMod val="60000"/>
                    <a:lumOff val="40000"/>
                  </a:schemeClr>
                </a:solidFill>
              </a:rPr>
              <a:t>學習</a:t>
            </a:r>
            <a:r>
              <a:rPr lang="en-US" altLang="zh-TW" sz="4400" b="1" dirty="0" smtClean="0">
                <a:solidFill>
                  <a:schemeClr val="accent2">
                    <a:lumMod val="60000"/>
                    <a:lumOff val="40000"/>
                  </a:schemeClr>
                </a:solidFill>
              </a:rPr>
              <a:t>/</a:t>
            </a:r>
            <a:r>
              <a:rPr lang="zh-TW" altLang="en-US" sz="4400" b="1" dirty="0" smtClean="0">
                <a:solidFill>
                  <a:schemeClr val="accent2">
                    <a:lumMod val="60000"/>
                    <a:lumOff val="40000"/>
                  </a:schemeClr>
                </a:solidFill>
              </a:rPr>
              <a:t>休閒旅遊方面的各種目標</a:t>
            </a:r>
            <a:endParaRPr lang="zh-TW" altLang="en-US" sz="4400" b="1" dirty="0">
              <a:solidFill>
                <a:schemeClr val="accent2">
                  <a:lumMod val="60000"/>
                  <a:lumOff val="40000"/>
                </a:schemeClr>
              </a:solidFill>
            </a:endParaRPr>
          </a:p>
        </p:txBody>
      </p:sp>
    </p:spTree>
    <p:extLst>
      <p:ext uri="{BB962C8B-B14F-4D97-AF65-F5344CB8AC3E}">
        <p14:creationId xmlns:p14="http://schemas.microsoft.com/office/powerpoint/2010/main" val="1686040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公司</a:t>
            </a:r>
            <a:r>
              <a:rPr lang="en-US" altLang="zh-TW" dirty="0"/>
              <a:t>/</a:t>
            </a:r>
            <a:r>
              <a:rPr lang="zh-TW" altLang="en-US" dirty="0"/>
              <a:t> 個人業績 </a:t>
            </a:r>
            <a:r>
              <a:rPr lang="zh-TW" altLang="en-US" dirty="0" smtClean="0"/>
              <a:t>每月目標</a:t>
            </a:r>
            <a:endParaRPr lang="zh-TW" altLang="en-US" dirty="0"/>
          </a:p>
        </p:txBody>
      </p:sp>
      <p:pic>
        <p:nvPicPr>
          <p:cNvPr id="6" name="內容版面配置區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700"/>
          <a:stretch/>
        </p:blipFill>
        <p:spPr>
          <a:xfrm>
            <a:off x="1715293" y="2034072"/>
            <a:ext cx="6111379" cy="4322277"/>
          </a:xfrm>
        </p:spPr>
      </p:pic>
      <p:sp>
        <p:nvSpPr>
          <p:cNvPr id="5" name="向右箭號 4"/>
          <p:cNvSpPr/>
          <p:nvPr/>
        </p:nvSpPr>
        <p:spPr>
          <a:xfrm>
            <a:off x="6848264" y="71541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6986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公司</a:t>
            </a:r>
            <a:r>
              <a:rPr lang="en-US" altLang="zh-TW" dirty="0"/>
              <a:t>/</a:t>
            </a:r>
            <a:r>
              <a:rPr lang="zh-TW" altLang="en-US" dirty="0"/>
              <a:t> 個人業績 </a:t>
            </a:r>
            <a:r>
              <a:rPr lang="zh-TW" altLang="en-US" dirty="0" smtClean="0"/>
              <a:t>每週目標</a:t>
            </a:r>
            <a:endParaRPr lang="zh-TW" altLang="en-US" dirty="0"/>
          </a:p>
        </p:txBody>
      </p:sp>
      <p:pic>
        <p:nvPicPr>
          <p:cNvPr id="5" name="內容版面配置區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442" r="4923" b="4334"/>
          <a:stretch/>
        </p:blipFill>
        <p:spPr>
          <a:xfrm>
            <a:off x="1752600" y="1987420"/>
            <a:ext cx="5795865" cy="4170784"/>
          </a:xfrm>
        </p:spPr>
      </p:pic>
      <p:sp>
        <p:nvSpPr>
          <p:cNvPr id="4" name="向右箭號 3"/>
          <p:cNvSpPr/>
          <p:nvPr/>
        </p:nvSpPr>
        <p:spPr>
          <a:xfrm>
            <a:off x="6853336" y="66640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93267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公司</a:t>
            </a:r>
            <a:r>
              <a:rPr lang="en-US" altLang="zh-TW" dirty="0"/>
              <a:t>/</a:t>
            </a:r>
            <a:r>
              <a:rPr lang="zh-TW" altLang="en-US" dirty="0"/>
              <a:t> 個人業績 </a:t>
            </a:r>
            <a:r>
              <a:rPr lang="zh-TW" altLang="en-US" dirty="0" smtClean="0"/>
              <a:t>每日目標</a:t>
            </a:r>
            <a:endParaRPr lang="zh-TW" altLang="en-US" dirty="0"/>
          </a:p>
        </p:txBody>
      </p:sp>
      <p:pic>
        <p:nvPicPr>
          <p:cNvPr id="5" name="內容版面配置區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809" r="2627"/>
          <a:stretch/>
        </p:blipFill>
        <p:spPr>
          <a:xfrm>
            <a:off x="467544" y="1988840"/>
            <a:ext cx="5184576" cy="4443574"/>
          </a:xfrm>
        </p:spPr>
      </p:pic>
      <p:sp>
        <p:nvSpPr>
          <p:cNvPr id="4" name="向右箭號 3"/>
          <p:cNvSpPr/>
          <p:nvPr/>
        </p:nvSpPr>
        <p:spPr>
          <a:xfrm>
            <a:off x="6885586" y="68438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7881" y="2708920"/>
            <a:ext cx="5256000" cy="3942000"/>
          </a:xfrm>
          <a:prstGeom prst="rect">
            <a:avLst/>
          </a:prstGeom>
        </p:spPr>
      </p:pic>
    </p:spTree>
    <p:extLst>
      <p:ext uri="{BB962C8B-B14F-4D97-AF65-F5344CB8AC3E}">
        <p14:creationId xmlns:p14="http://schemas.microsoft.com/office/powerpoint/2010/main" val="3022542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4400" y="233265"/>
            <a:ext cx="7772400" cy="1193199"/>
          </a:xfrm>
        </p:spPr>
        <p:txBody>
          <a:bodyPr/>
          <a:lstStyle/>
          <a:p>
            <a:pPr algn="ctr"/>
            <a:r>
              <a:rPr lang="en-US" altLang="zh-TW" sz="5400" dirty="0" smtClean="0">
                <a:solidFill>
                  <a:srgbClr val="FFFF00"/>
                </a:solidFill>
              </a:rPr>
              <a:t>6.</a:t>
            </a:r>
            <a:r>
              <a:rPr lang="zh-TW" altLang="en-US" sz="5400" dirty="0" smtClean="0">
                <a:solidFill>
                  <a:srgbClr val="FFFF00"/>
                </a:solidFill>
              </a:rPr>
              <a:t>目標</a:t>
            </a:r>
            <a:r>
              <a:rPr lang="zh-TW" altLang="en-US" sz="5400" dirty="0" smtClean="0">
                <a:solidFill>
                  <a:srgbClr val="FFFF00"/>
                </a:solidFill>
                <a:latin typeface="新細明體"/>
                <a:ea typeface="新細明體"/>
              </a:rPr>
              <a:t>：</a:t>
            </a:r>
            <a:r>
              <a:rPr lang="zh-TW" altLang="en-US" sz="5400" dirty="0" smtClean="0">
                <a:solidFill>
                  <a:srgbClr val="FFFF00"/>
                </a:solidFill>
              </a:rPr>
              <a:t>量化</a:t>
            </a:r>
            <a:r>
              <a:rPr lang="en-US" altLang="zh-TW" sz="5400" dirty="0" smtClean="0">
                <a:solidFill>
                  <a:srgbClr val="FFFF00"/>
                </a:solidFill>
              </a:rPr>
              <a:t>/</a:t>
            </a:r>
            <a:r>
              <a:rPr lang="zh-TW" altLang="en-US" sz="5400" dirty="0" smtClean="0">
                <a:solidFill>
                  <a:srgbClr val="FFFF00"/>
                </a:solidFill>
              </a:rPr>
              <a:t>可行</a:t>
            </a:r>
            <a:r>
              <a:rPr lang="en-US" altLang="zh-TW" sz="5400" dirty="0" smtClean="0">
                <a:solidFill>
                  <a:srgbClr val="FFFF00"/>
                </a:solidFill>
              </a:rPr>
              <a:t>/</a:t>
            </a:r>
            <a:r>
              <a:rPr lang="zh-TW" altLang="en-US" sz="5400" dirty="0" smtClean="0">
                <a:solidFill>
                  <a:srgbClr val="FFFF00"/>
                </a:solidFill>
              </a:rPr>
              <a:t>具體有點難度</a:t>
            </a:r>
            <a:r>
              <a:rPr lang="zh-TW" altLang="en-US" sz="5400" dirty="0" smtClean="0">
                <a:solidFill>
                  <a:srgbClr val="FFFF00"/>
                </a:solidFill>
                <a:latin typeface="新細明體"/>
                <a:ea typeface="新細明體"/>
              </a:rPr>
              <a:t>；需要踮一下腳尖，身體拉長，手臂伸直</a:t>
            </a:r>
            <a:r>
              <a:rPr lang="en-US" altLang="zh-TW" sz="5400" dirty="0" smtClean="0">
                <a:solidFill>
                  <a:srgbClr val="FFFF00"/>
                </a:solidFill>
                <a:latin typeface="新細明體"/>
                <a:ea typeface="新細明體"/>
              </a:rPr>
              <a:t>~</a:t>
            </a:r>
            <a:r>
              <a:rPr lang="zh-TW" altLang="en-US" sz="5400" dirty="0" smtClean="0">
                <a:solidFill>
                  <a:srgbClr val="FFFF00"/>
                </a:solidFill>
                <a:latin typeface="新細明體"/>
                <a:ea typeface="新細明體"/>
              </a:rPr>
              <a:t>才能搆得到！！</a:t>
            </a:r>
            <a:endParaRPr lang="zh-TW" altLang="en-US" sz="5400" dirty="0">
              <a:solidFill>
                <a:srgbClr val="FFFF00"/>
              </a:solidFill>
            </a:endParaRPr>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7075" y="3626363"/>
            <a:ext cx="6140450" cy="3070225"/>
          </a:xfrm>
        </p:spPr>
      </p:pic>
    </p:spTree>
    <p:extLst>
      <p:ext uri="{BB962C8B-B14F-4D97-AF65-F5344CB8AC3E}">
        <p14:creationId xmlns:p14="http://schemas.microsoft.com/office/powerpoint/2010/main" val="3582497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16632"/>
            <a:ext cx="8640960" cy="1512168"/>
          </a:xfrm>
        </p:spPr>
        <p:txBody>
          <a:bodyPr/>
          <a:lstStyle/>
          <a:p>
            <a:r>
              <a:rPr lang="zh-TW" altLang="en-US" sz="5000" b="1" u="sng" dirty="0" smtClean="0">
                <a:solidFill>
                  <a:schemeClr val="accent3"/>
                </a:solidFill>
              </a:rPr>
              <a:t>三</a:t>
            </a:r>
            <a:r>
              <a:rPr lang="en-US" altLang="zh-TW" sz="5000" b="1" u="sng" dirty="0" smtClean="0">
                <a:solidFill>
                  <a:schemeClr val="accent3"/>
                </a:solidFill>
                <a:latin typeface="新細明體"/>
                <a:ea typeface="新細明體"/>
              </a:rPr>
              <a:t>﹒</a:t>
            </a:r>
            <a:r>
              <a:rPr lang="zh-TW" altLang="en-US" sz="5000" b="1" u="sng" dirty="0" smtClean="0">
                <a:solidFill>
                  <a:schemeClr val="accent3"/>
                </a:solidFill>
                <a:latin typeface="新細明體"/>
                <a:ea typeface="新細明體"/>
              </a:rPr>
              <a:t>個人特質 </a:t>
            </a:r>
            <a:r>
              <a:rPr lang="en-US" altLang="zh-TW" sz="5000" b="1" u="sng" dirty="0" smtClean="0">
                <a:solidFill>
                  <a:schemeClr val="accent3"/>
                </a:solidFill>
                <a:latin typeface="新細明體"/>
                <a:ea typeface="新細明體"/>
              </a:rPr>
              <a:t>//</a:t>
            </a:r>
            <a:r>
              <a:rPr lang="zh-TW" altLang="en-US" sz="5000" b="1" u="sng" dirty="0" smtClean="0">
                <a:solidFill>
                  <a:schemeClr val="accent3"/>
                </a:solidFill>
                <a:latin typeface="新細明體"/>
                <a:ea typeface="新細明體"/>
              </a:rPr>
              <a:t>差異化的服務</a:t>
            </a:r>
            <a:r>
              <a:rPr lang="en-US" altLang="zh-TW" sz="5000" b="1" u="sng" dirty="0" smtClean="0">
                <a:solidFill>
                  <a:schemeClr val="accent3"/>
                </a:solidFill>
                <a:latin typeface="新細明體"/>
                <a:ea typeface="新細明體"/>
              </a:rPr>
              <a:t/>
            </a:r>
            <a:br>
              <a:rPr lang="en-US" altLang="zh-TW" sz="5000" b="1" u="sng" dirty="0" smtClean="0">
                <a:solidFill>
                  <a:schemeClr val="accent3"/>
                </a:solidFill>
                <a:latin typeface="新細明體"/>
                <a:ea typeface="新細明體"/>
              </a:rPr>
            </a:br>
            <a:r>
              <a:rPr lang="zh-TW" altLang="en-US" sz="5000" b="1" u="sng" dirty="0" smtClean="0">
                <a:solidFill>
                  <a:schemeClr val="accent3"/>
                </a:solidFill>
                <a:latin typeface="新細明體"/>
                <a:ea typeface="新細明體"/>
              </a:rPr>
              <a:t>讓客戶十年仍然「忘</a:t>
            </a:r>
            <a:r>
              <a:rPr lang="zh-TW" altLang="en-US" sz="5000" b="1" u="sng" dirty="0">
                <a:solidFill>
                  <a:schemeClr val="accent3"/>
                </a:solidFill>
                <a:latin typeface="新細明體"/>
              </a:rPr>
              <a:t>不了</a:t>
            </a:r>
            <a:r>
              <a:rPr lang="zh-TW" altLang="en-US" sz="5000" b="1" u="sng" dirty="0" smtClean="0">
                <a:solidFill>
                  <a:schemeClr val="accent3"/>
                </a:solidFill>
                <a:latin typeface="新細明體"/>
              </a:rPr>
              <a:t>」</a:t>
            </a:r>
            <a:r>
              <a:rPr lang="en-US" altLang="zh-TW" sz="5000" b="1" u="sng" dirty="0" smtClean="0">
                <a:solidFill>
                  <a:schemeClr val="accent3"/>
                </a:solidFill>
                <a:latin typeface="新細明體"/>
                <a:ea typeface="新細明體"/>
              </a:rPr>
              <a:t>…</a:t>
            </a:r>
            <a:r>
              <a:rPr lang="zh-TW" altLang="en-US" sz="5000" b="1" u="sng" dirty="0" smtClean="0">
                <a:solidFill>
                  <a:schemeClr val="accent3"/>
                </a:solidFill>
                <a:latin typeface="新細明體"/>
              </a:rPr>
              <a:t> </a:t>
            </a:r>
            <a:r>
              <a:rPr lang="zh-TW" altLang="en-US" sz="5000" b="1" u="sng" dirty="0">
                <a:solidFill>
                  <a:schemeClr val="accent3"/>
                </a:solidFill>
                <a:latin typeface="新細明體"/>
              </a:rPr>
              <a:t>「忘不了</a:t>
            </a:r>
            <a:r>
              <a:rPr lang="zh-TW" altLang="en-US" sz="5000" b="1" u="sng" dirty="0" smtClean="0">
                <a:solidFill>
                  <a:schemeClr val="accent3"/>
                </a:solidFill>
                <a:latin typeface="新細明體"/>
              </a:rPr>
              <a:t>」</a:t>
            </a:r>
            <a:r>
              <a:rPr lang="en-US" altLang="zh-TW" sz="5000" b="1" u="sng" dirty="0" smtClean="0">
                <a:solidFill>
                  <a:schemeClr val="accent3"/>
                </a:solidFill>
                <a:latin typeface="新細明體"/>
              </a:rPr>
              <a:t>~</a:t>
            </a:r>
            <a:r>
              <a:rPr lang="zh-TW" altLang="en-US" sz="5000" b="1" u="sng" dirty="0" smtClean="0">
                <a:solidFill>
                  <a:schemeClr val="accent3"/>
                </a:solidFill>
                <a:latin typeface="新細明體"/>
              </a:rPr>
              <a:t>  特別的你</a:t>
            </a:r>
            <a:r>
              <a:rPr lang="en-US" altLang="zh-TW" sz="5000" b="1" u="sng" dirty="0" smtClean="0">
                <a:solidFill>
                  <a:schemeClr val="accent3"/>
                </a:solidFill>
                <a:latin typeface="新細明體"/>
              </a:rPr>
              <a:t/>
            </a:r>
            <a:br>
              <a:rPr lang="en-US" altLang="zh-TW" sz="5000" b="1" u="sng" dirty="0" smtClean="0">
                <a:solidFill>
                  <a:schemeClr val="accent3"/>
                </a:solidFill>
                <a:latin typeface="新細明體"/>
              </a:rPr>
            </a:br>
            <a:r>
              <a:rPr lang="en-US" altLang="zh-TW" sz="5000" b="1" u="sng" dirty="0" smtClean="0">
                <a:solidFill>
                  <a:srgbClr val="FFFF00"/>
                </a:solidFill>
                <a:latin typeface="新細明體"/>
              </a:rPr>
              <a:t>A.</a:t>
            </a:r>
            <a:r>
              <a:rPr lang="zh-TW" altLang="en-US" sz="4400" b="1" u="sng" dirty="0" smtClean="0">
                <a:solidFill>
                  <a:srgbClr val="FFFF00"/>
                </a:solidFill>
                <a:latin typeface="新細明體"/>
              </a:rPr>
              <a:t>個人特質</a:t>
            </a:r>
            <a:r>
              <a:rPr lang="zh-TW" altLang="en-US" sz="4400" b="1" u="sng" dirty="0" smtClean="0">
                <a:solidFill>
                  <a:srgbClr val="FFFF00"/>
                </a:solidFill>
                <a:latin typeface="新細明體"/>
                <a:ea typeface="新細明體"/>
              </a:rPr>
              <a:t>：</a:t>
            </a:r>
            <a:endParaRPr lang="zh-TW" altLang="en-US" sz="5000" b="1" u="sng" dirty="0">
              <a:solidFill>
                <a:srgbClr val="FFFF00"/>
              </a:solidFill>
            </a:endParaRPr>
          </a:p>
        </p:txBody>
      </p:sp>
      <p:sp>
        <p:nvSpPr>
          <p:cNvPr id="3" name="內容版面配置區 2"/>
          <p:cNvSpPr>
            <a:spLocks noGrp="1"/>
          </p:cNvSpPr>
          <p:nvPr>
            <p:ph idx="1"/>
          </p:nvPr>
        </p:nvSpPr>
        <p:spPr>
          <a:xfrm>
            <a:off x="539552" y="3212976"/>
            <a:ext cx="8462405" cy="3533055"/>
          </a:xfrm>
        </p:spPr>
        <p:txBody>
          <a:bodyPr>
            <a:normAutofit/>
          </a:bodyPr>
          <a:lstStyle/>
          <a:p>
            <a:r>
              <a:rPr lang="zh-TW" altLang="en-US" dirty="0" smtClean="0">
                <a:solidFill>
                  <a:schemeClr val="tx2">
                    <a:lumMod val="75000"/>
                  </a:schemeClr>
                </a:solidFill>
              </a:rPr>
              <a:t>十年前陪看屋的買方朋友仍然記得的經記人</a:t>
            </a:r>
            <a:r>
              <a:rPr lang="en-US" altLang="zh-TW" dirty="0" smtClean="0">
                <a:solidFill>
                  <a:schemeClr val="tx2">
                    <a:lumMod val="75000"/>
                  </a:schemeClr>
                </a:solidFill>
                <a:latin typeface="新細明體"/>
                <a:ea typeface="新細明體"/>
              </a:rPr>
              <a:t>(</a:t>
            </a:r>
            <a:r>
              <a:rPr lang="zh-TW" altLang="en-US" dirty="0" smtClean="0">
                <a:solidFill>
                  <a:schemeClr val="tx2">
                    <a:lumMod val="75000"/>
                  </a:schemeClr>
                </a:solidFill>
              </a:rPr>
              <a:t>笑聲哈</a:t>
            </a:r>
            <a:r>
              <a:rPr lang="zh-TW" altLang="en-US" dirty="0" smtClean="0">
                <a:solidFill>
                  <a:schemeClr val="tx2">
                    <a:lumMod val="75000"/>
                  </a:schemeClr>
                </a:solidFill>
                <a:latin typeface="新細明體"/>
                <a:ea typeface="新細明體"/>
              </a:rPr>
              <a:t>！</a:t>
            </a:r>
            <a:r>
              <a:rPr lang="zh-TW" altLang="en-US" dirty="0" smtClean="0">
                <a:solidFill>
                  <a:schemeClr val="tx2">
                    <a:lumMod val="75000"/>
                  </a:schemeClr>
                </a:solidFill>
              </a:rPr>
              <a:t>哈</a:t>
            </a:r>
            <a:r>
              <a:rPr lang="zh-TW" altLang="en-US" dirty="0" smtClean="0">
                <a:solidFill>
                  <a:schemeClr val="tx2">
                    <a:lumMod val="75000"/>
                  </a:schemeClr>
                </a:solidFill>
                <a:latin typeface="新細明體"/>
                <a:ea typeface="新細明體"/>
              </a:rPr>
              <a:t>！</a:t>
            </a:r>
            <a:r>
              <a:rPr lang="zh-TW" altLang="en-US" dirty="0" smtClean="0">
                <a:solidFill>
                  <a:schemeClr val="tx2">
                    <a:lumMod val="75000"/>
                  </a:schemeClr>
                </a:solidFill>
              </a:rPr>
              <a:t>哈</a:t>
            </a:r>
            <a:r>
              <a:rPr lang="zh-TW" altLang="en-US" dirty="0" smtClean="0">
                <a:solidFill>
                  <a:schemeClr val="tx2">
                    <a:lumMod val="75000"/>
                  </a:schemeClr>
                </a:solidFill>
                <a:latin typeface="新細明體"/>
                <a:ea typeface="新細明體"/>
              </a:rPr>
              <a:t>！</a:t>
            </a:r>
            <a:r>
              <a:rPr lang="zh-TW" altLang="en-US" dirty="0" smtClean="0">
                <a:solidFill>
                  <a:schemeClr val="tx2">
                    <a:lumMod val="75000"/>
                  </a:schemeClr>
                </a:solidFill>
              </a:rPr>
              <a:t>超級和藹可親爽朗笑聲成標記</a:t>
            </a:r>
            <a:r>
              <a:rPr lang="en-US" altLang="zh-TW" dirty="0" smtClean="0">
                <a:solidFill>
                  <a:schemeClr val="tx2">
                    <a:lumMod val="75000"/>
                  </a:schemeClr>
                </a:solidFill>
                <a:latin typeface="新細明體"/>
                <a:ea typeface="新細明體"/>
              </a:rPr>
              <a:t>)</a:t>
            </a:r>
          </a:p>
          <a:p>
            <a:r>
              <a:rPr lang="zh-TW" altLang="en-US" dirty="0" smtClean="0"/>
              <a:t>身高</a:t>
            </a:r>
            <a:r>
              <a:rPr lang="en-US" altLang="zh-TW" dirty="0" smtClean="0">
                <a:latin typeface="新細明體"/>
                <a:ea typeface="新細明體"/>
              </a:rPr>
              <a:t>174</a:t>
            </a:r>
            <a:r>
              <a:rPr lang="zh-TW" altLang="en-US" dirty="0" smtClean="0">
                <a:latin typeface="新細明體"/>
                <a:ea typeface="新細明體"/>
              </a:rPr>
              <a:t>公分</a:t>
            </a:r>
            <a:r>
              <a:rPr lang="en-US" altLang="zh-TW" dirty="0" smtClean="0">
                <a:latin typeface="新細明體"/>
                <a:ea typeface="新細明體"/>
              </a:rPr>
              <a:t>/</a:t>
            </a:r>
            <a:r>
              <a:rPr lang="zh-TW" altLang="en-US" dirty="0" smtClean="0">
                <a:latin typeface="新細明體"/>
                <a:ea typeface="新細明體"/>
              </a:rPr>
              <a:t>皮膚白晰</a:t>
            </a:r>
            <a:r>
              <a:rPr lang="en-US" altLang="zh-TW" dirty="0" smtClean="0">
                <a:latin typeface="新細明體"/>
                <a:ea typeface="新細明體"/>
              </a:rPr>
              <a:t>/</a:t>
            </a:r>
            <a:r>
              <a:rPr lang="zh-TW" altLang="en-US" dirty="0" smtClean="0">
                <a:latin typeface="新細明體"/>
                <a:ea typeface="新細明體"/>
              </a:rPr>
              <a:t>一頭黃髮的美女經紀人員</a:t>
            </a:r>
            <a:r>
              <a:rPr lang="en-US" altLang="zh-TW" dirty="0" smtClean="0">
                <a:latin typeface="新細明體"/>
                <a:ea typeface="新細明體"/>
              </a:rPr>
              <a:t>(</a:t>
            </a:r>
            <a:r>
              <a:rPr lang="zh-TW" altLang="en-US" dirty="0">
                <a:latin typeface="新細明體"/>
              </a:rPr>
              <a:t>以為是</a:t>
            </a:r>
            <a:r>
              <a:rPr lang="zh-TW" altLang="en-US" dirty="0" smtClean="0">
                <a:latin typeface="新細明體"/>
              </a:rPr>
              <a:t>外國人帶看而一直被指名</a:t>
            </a:r>
            <a:r>
              <a:rPr lang="en-US" altLang="zh-TW" dirty="0" smtClean="0">
                <a:latin typeface="新細明體"/>
                <a:ea typeface="新細明體"/>
              </a:rPr>
              <a:t>)</a:t>
            </a:r>
            <a:endParaRPr lang="en-US" altLang="zh-TW" dirty="0">
              <a:latin typeface="新細明體"/>
              <a:ea typeface="新細明體"/>
            </a:endParaRPr>
          </a:p>
          <a:p>
            <a:r>
              <a:rPr lang="zh-TW" altLang="en-US" dirty="0" smtClean="0">
                <a:solidFill>
                  <a:schemeClr val="accent2">
                    <a:lumMod val="40000"/>
                    <a:lumOff val="60000"/>
                  </a:schemeClr>
                </a:solidFill>
                <a:latin typeface="新細明體"/>
                <a:ea typeface="新細明體"/>
              </a:rPr>
              <a:t>青埔重劃區土地竹架看板林立～誰能勝出？？？草地豎起</a:t>
            </a:r>
            <a:r>
              <a:rPr lang="en-US" altLang="zh-TW" dirty="0" smtClean="0">
                <a:solidFill>
                  <a:schemeClr val="accent2">
                    <a:lumMod val="40000"/>
                    <a:lumOff val="60000"/>
                  </a:schemeClr>
                </a:solidFill>
                <a:latin typeface="新細明體"/>
                <a:ea typeface="新細明體"/>
              </a:rPr>
              <a:t>『</a:t>
            </a:r>
            <a:r>
              <a:rPr lang="zh-TW" altLang="en-US" dirty="0" smtClean="0">
                <a:solidFill>
                  <a:schemeClr val="accent2">
                    <a:lumMod val="40000"/>
                    <a:lumOff val="60000"/>
                  </a:schemeClr>
                </a:solidFill>
                <a:latin typeface="新細明體"/>
                <a:ea typeface="新細明體"/>
              </a:rPr>
              <a:t>我叫阿花</a:t>
            </a:r>
            <a:r>
              <a:rPr lang="en-US" altLang="zh-TW" dirty="0" smtClean="0">
                <a:solidFill>
                  <a:schemeClr val="accent2">
                    <a:lumMod val="40000"/>
                    <a:lumOff val="60000"/>
                  </a:schemeClr>
                </a:solidFill>
                <a:latin typeface="新細明體"/>
                <a:ea typeface="新細明體"/>
              </a:rPr>
              <a:t>!</a:t>
            </a:r>
            <a:r>
              <a:rPr lang="zh-TW" altLang="en-US" dirty="0" smtClean="0">
                <a:solidFill>
                  <a:schemeClr val="accent2">
                    <a:lumMod val="40000"/>
                    <a:lumOff val="60000"/>
                  </a:schemeClr>
                </a:solidFill>
                <a:latin typeface="新細明體"/>
                <a:ea typeface="新細明體"/>
              </a:rPr>
              <a:t>買地賣地請找我</a:t>
            </a:r>
            <a:r>
              <a:rPr lang="en-US" altLang="zh-TW" dirty="0" smtClean="0">
                <a:solidFill>
                  <a:schemeClr val="accent2">
                    <a:lumMod val="40000"/>
                    <a:lumOff val="60000"/>
                  </a:schemeClr>
                </a:solidFill>
                <a:latin typeface="新細明體"/>
                <a:ea typeface="新細明體"/>
              </a:rPr>
              <a:t>』</a:t>
            </a:r>
            <a:r>
              <a:rPr lang="zh-TW" altLang="en-US" dirty="0" smtClean="0">
                <a:solidFill>
                  <a:schemeClr val="accent2">
                    <a:lumMod val="40000"/>
                    <a:lumOff val="60000"/>
                  </a:schemeClr>
                </a:solidFill>
                <a:latin typeface="新細明體"/>
                <a:ea typeface="新細明體"/>
              </a:rPr>
              <a:t>她最接地氣</a:t>
            </a:r>
            <a:r>
              <a:rPr lang="en-US" altLang="zh-TW" dirty="0" smtClean="0">
                <a:solidFill>
                  <a:schemeClr val="accent2">
                    <a:lumMod val="40000"/>
                    <a:lumOff val="60000"/>
                  </a:schemeClr>
                </a:solidFill>
                <a:latin typeface="新細明體"/>
                <a:ea typeface="新細明體"/>
              </a:rPr>
              <a:t>!</a:t>
            </a:r>
            <a:r>
              <a:rPr lang="zh-TW" altLang="en-US" dirty="0" smtClean="0">
                <a:solidFill>
                  <a:schemeClr val="accent2">
                    <a:lumMod val="40000"/>
                    <a:lumOff val="60000"/>
                  </a:schemeClr>
                </a:solidFill>
                <a:latin typeface="新細明體"/>
                <a:ea typeface="新細明體"/>
              </a:rPr>
              <a:t>田僑仔阿北都找她</a:t>
            </a:r>
            <a:r>
              <a:rPr lang="en-US" altLang="zh-TW" dirty="0" smtClean="0">
                <a:solidFill>
                  <a:schemeClr val="accent2">
                    <a:lumMod val="40000"/>
                    <a:lumOff val="60000"/>
                  </a:schemeClr>
                </a:solidFill>
                <a:latin typeface="新細明體"/>
                <a:ea typeface="新細明體"/>
              </a:rPr>
              <a:t>!</a:t>
            </a:r>
          </a:p>
          <a:p>
            <a:endParaRPr lang="en-US" altLang="zh-TW" dirty="0" smtClean="0">
              <a:solidFill>
                <a:schemeClr val="accent2">
                  <a:lumMod val="40000"/>
                  <a:lumOff val="60000"/>
                </a:schemeClr>
              </a:solidFill>
              <a:latin typeface="新細明體"/>
              <a:ea typeface="新細明體"/>
            </a:endParaRPr>
          </a:p>
          <a:p>
            <a:endParaRPr lang="zh-TW" altLang="en-US" dirty="0">
              <a:latin typeface="BatangChe" pitchFamily="49" charset="-127"/>
              <a:ea typeface="BatangChe" pitchFamily="49" charset="-127"/>
            </a:endParaRPr>
          </a:p>
        </p:txBody>
      </p:sp>
    </p:spTree>
    <p:extLst>
      <p:ext uri="{BB962C8B-B14F-4D97-AF65-F5344CB8AC3E}">
        <p14:creationId xmlns:p14="http://schemas.microsoft.com/office/powerpoint/2010/main" val="1395054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332656"/>
            <a:ext cx="8132440" cy="1058416"/>
          </a:xfrm>
        </p:spPr>
        <p:txBody>
          <a:bodyPr/>
          <a:lstStyle/>
          <a:p>
            <a:pPr algn="ctr"/>
            <a:r>
              <a:rPr lang="en-US" altLang="zh-TW" sz="4400" b="1" dirty="0" smtClean="0">
                <a:solidFill>
                  <a:srgbClr val="FFFF00"/>
                </a:solidFill>
                <a:latin typeface="新細明體"/>
              </a:rPr>
              <a:t>B.</a:t>
            </a:r>
            <a:r>
              <a:rPr lang="zh-TW" altLang="en-US" sz="4400" b="1" dirty="0" smtClean="0">
                <a:solidFill>
                  <a:srgbClr val="FFFF00"/>
                </a:solidFill>
                <a:latin typeface="新細明體"/>
              </a:rPr>
              <a:t>差異化的服務</a:t>
            </a:r>
            <a:r>
              <a:rPr lang="en-US" altLang="zh-TW" sz="4400" b="1" dirty="0" smtClean="0">
                <a:solidFill>
                  <a:srgbClr val="FFFF00"/>
                </a:solidFill>
                <a:latin typeface="新細明體"/>
              </a:rPr>
              <a:t>/</a:t>
            </a:r>
            <a:r>
              <a:rPr lang="zh-TW" altLang="en-US" sz="4400" b="1" dirty="0" smtClean="0">
                <a:solidFill>
                  <a:srgbClr val="FFFF00"/>
                </a:solidFill>
                <a:latin typeface="新細明體"/>
              </a:rPr>
              <a:t>培養客戶忠誠度</a:t>
            </a:r>
            <a:endParaRPr lang="zh-TW" altLang="en-US" sz="4400" b="1" dirty="0">
              <a:solidFill>
                <a:srgbClr val="FFFF00"/>
              </a:solidFill>
            </a:endParaRPr>
          </a:p>
        </p:txBody>
      </p:sp>
      <p:sp>
        <p:nvSpPr>
          <p:cNvPr id="3" name="內容版面配置區 2"/>
          <p:cNvSpPr>
            <a:spLocks noGrp="1"/>
          </p:cNvSpPr>
          <p:nvPr>
            <p:ph idx="1"/>
          </p:nvPr>
        </p:nvSpPr>
        <p:spPr/>
        <p:txBody>
          <a:bodyPr>
            <a:normAutofit/>
          </a:bodyPr>
          <a:lstStyle/>
          <a:p>
            <a:r>
              <a:rPr lang="zh-TW" altLang="en-US" dirty="0" smtClean="0">
                <a:latin typeface="新細明體"/>
              </a:rPr>
              <a:t>差異化的服務</a:t>
            </a:r>
            <a:r>
              <a:rPr lang="en-US" altLang="zh-TW" dirty="0" smtClean="0">
                <a:latin typeface="新細明體"/>
              </a:rPr>
              <a:t>/</a:t>
            </a:r>
            <a:r>
              <a:rPr lang="zh-TW" altLang="en-US" dirty="0" smtClean="0">
                <a:latin typeface="新細明體"/>
              </a:rPr>
              <a:t>同理客戶心</a:t>
            </a:r>
            <a:r>
              <a:rPr lang="en-US" altLang="zh-TW" dirty="0" smtClean="0">
                <a:latin typeface="新細明體"/>
              </a:rPr>
              <a:t>/</a:t>
            </a:r>
            <a:r>
              <a:rPr lang="zh-TW" altLang="en-US" dirty="0" smtClean="0">
                <a:latin typeface="新細明體"/>
              </a:rPr>
              <a:t>感受客戶的感受</a:t>
            </a:r>
            <a:r>
              <a:rPr lang="en-US" altLang="zh-TW" dirty="0" smtClean="0">
                <a:latin typeface="新細明體"/>
              </a:rPr>
              <a:t>/</a:t>
            </a:r>
            <a:r>
              <a:rPr lang="zh-TW" altLang="en-US" dirty="0" smtClean="0">
                <a:latin typeface="新細明體"/>
              </a:rPr>
              <a:t>留客行銷</a:t>
            </a:r>
            <a:r>
              <a:rPr lang="en-US" altLang="zh-TW" dirty="0" smtClean="0">
                <a:latin typeface="新細明體"/>
              </a:rPr>
              <a:t>~</a:t>
            </a:r>
            <a:r>
              <a:rPr lang="zh-TW" altLang="en-US" dirty="0" smtClean="0">
                <a:latin typeface="新細明體"/>
              </a:rPr>
              <a:t>，客戶</a:t>
            </a:r>
            <a:r>
              <a:rPr lang="zh-TW" altLang="en-US" dirty="0">
                <a:latin typeface="新細明體"/>
              </a:rPr>
              <a:t>被我圈粉一輩子</a:t>
            </a:r>
            <a:r>
              <a:rPr lang="en-US" altLang="zh-TW" dirty="0">
                <a:latin typeface="新細明體"/>
              </a:rPr>
              <a:t>/</a:t>
            </a:r>
            <a:r>
              <a:rPr lang="zh-TW" altLang="en-US" dirty="0">
                <a:latin typeface="新細明體"/>
              </a:rPr>
              <a:t>  服務二代不稀奇；成為莫逆</a:t>
            </a:r>
            <a:r>
              <a:rPr lang="zh-TW" altLang="en-US" dirty="0" smtClean="0">
                <a:latin typeface="新細明體"/>
              </a:rPr>
              <a:t>好友</a:t>
            </a:r>
            <a:r>
              <a:rPr lang="en-US" altLang="zh-TW" dirty="0" smtClean="0">
                <a:latin typeface="新細明體"/>
              </a:rPr>
              <a:t>/</a:t>
            </a:r>
            <a:r>
              <a:rPr lang="zh-TW" altLang="en-US" b="1" dirty="0" smtClean="0">
                <a:latin typeface="新細明體"/>
              </a:rPr>
              <a:t>家族</a:t>
            </a:r>
            <a:r>
              <a:rPr lang="zh-TW" altLang="en-US" dirty="0" smtClean="0">
                <a:latin typeface="新細明體"/>
              </a:rPr>
              <a:t>房地理財投資的顧問。</a:t>
            </a:r>
            <a:endParaRPr lang="en-US" altLang="zh-TW" dirty="0" smtClean="0">
              <a:latin typeface="新細明體"/>
            </a:endParaRPr>
          </a:p>
          <a:p>
            <a:endParaRPr lang="en-US" altLang="zh-TW" b="1" dirty="0" smtClean="0">
              <a:solidFill>
                <a:srgbClr val="FFFF00"/>
              </a:solidFill>
              <a:latin typeface="新細明體"/>
            </a:endParaRPr>
          </a:p>
          <a:p>
            <a:r>
              <a:rPr lang="en-US" altLang="zh-TW" b="1" dirty="0" smtClean="0">
                <a:solidFill>
                  <a:srgbClr val="FFFF00"/>
                </a:solidFill>
                <a:latin typeface="新細明體"/>
              </a:rPr>
              <a:t>12</a:t>
            </a:r>
            <a:r>
              <a:rPr lang="zh-TW" altLang="en-US" b="1" dirty="0" smtClean="0">
                <a:solidFill>
                  <a:srgbClr val="FFFF00"/>
                </a:solidFill>
                <a:latin typeface="新細明體"/>
              </a:rPr>
              <a:t>年前上萬</a:t>
            </a:r>
            <a:r>
              <a:rPr lang="zh-TW" altLang="en-US" b="1" dirty="0">
                <a:solidFill>
                  <a:srgbClr val="FFFF00"/>
                </a:solidFill>
                <a:latin typeface="新細明體"/>
              </a:rPr>
              <a:t>言書讓建商同意列年度虧損而成交</a:t>
            </a:r>
            <a:r>
              <a:rPr lang="en-US" altLang="zh-TW" b="1" dirty="0">
                <a:solidFill>
                  <a:srgbClr val="FFFF00"/>
                </a:solidFill>
                <a:latin typeface="新細明體"/>
              </a:rPr>
              <a:t>/</a:t>
            </a:r>
            <a:r>
              <a:rPr lang="zh-TW" altLang="en-US" b="1" dirty="0">
                <a:solidFill>
                  <a:srgbClr val="FFFF00"/>
                </a:solidFill>
                <a:latin typeface="新細明體"/>
              </a:rPr>
              <a:t>買到便宜的買方；</a:t>
            </a:r>
            <a:r>
              <a:rPr lang="en-US" altLang="zh-TW" b="1" dirty="0">
                <a:solidFill>
                  <a:srgbClr val="FFFF00"/>
                </a:solidFill>
                <a:latin typeface="新細明體"/>
              </a:rPr>
              <a:t>12</a:t>
            </a:r>
            <a:r>
              <a:rPr lang="zh-TW" altLang="en-US" b="1" dirty="0">
                <a:solidFill>
                  <a:srgbClr val="FFFF00"/>
                </a:solidFill>
                <a:latin typeface="新細明體"/>
              </a:rPr>
              <a:t>年後從英國找我處理台灣房地產</a:t>
            </a:r>
            <a:r>
              <a:rPr lang="en-US" altLang="zh-TW" b="1" dirty="0">
                <a:solidFill>
                  <a:srgbClr val="FFFF00"/>
                </a:solidFill>
                <a:latin typeface="新細明體"/>
              </a:rPr>
              <a:t>…</a:t>
            </a:r>
          </a:p>
        </p:txBody>
      </p:sp>
    </p:spTree>
    <p:extLst>
      <p:ext uri="{BB962C8B-B14F-4D97-AF65-F5344CB8AC3E}">
        <p14:creationId xmlns:p14="http://schemas.microsoft.com/office/powerpoint/2010/main" val="332537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8600256" cy="1391072"/>
          </a:xfrm>
        </p:spPr>
        <p:txBody>
          <a:bodyPr/>
          <a:lstStyle/>
          <a:p>
            <a:pPr algn="ctr"/>
            <a:r>
              <a:rPr lang="zh-TW" altLang="en-US" sz="5000" b="1" u="sng" dirty="0" smtClean="0">
                <a:solidFill>
                  <a:srgbClr val="FFC000"/>
                </a:solidFill>
              </a:rPr>
              <a:t>四</a:t>
            </a:r>
            <a:r>
              <a:rPr lang="en-US" altLang="zh-TW" sz="5000" b="1" u="sng" dirty="0" smtClean="0">
                <a:solidFill>
                  <a:srgbClr val="FFC000"/>
                </a:solidFill>
                <a:latin typeface="新細明體"/>
                <a:ea typeface="新細明體"/>
              </a:rPr>
              <a:t>﹒</a:t>
            </a:r>
            <a:r>
              <a:rPr lang="zh-TW" altLang="en-US" sz="5000" b="1" u="sng" dirty="0" smtClean="0">
                <a:solidFill>
                  <a:srgbClr val="FFC000"/>
                </a:solidFill>
                <a:latin typeface="新細明體"/>
                <a:ea typeface="新細明體"/>
              </a:rPr>
              <a:t>一枝草一點露</a:t>
            </a:r>
            <a:r>
              <a:rPr lang="en-US" altLang="zh-TW" sz="5000" b="1" u="sng" dirty="0" smtClean="0">
                <a:solidFill>
                  <a:srgbClr val="FFC000"/>
                </a:solidFill>
                <a:latin typeface="新細明體"/>
                <a:ea typeface="新細明體"/>
              </a:rPr>
              <a:t>/</a:t>
            </a:r>
            <a:r>
              <a:rPr lang="zh-TW" altLang="en-US" sz="5000" b="1" u="sng" dirty="0" smtClean="0">
                <a:solidFill>
                  <a:srgbClr val="FFC000"/>
                </a:solidFill>
                <a:latin typeface="新細明體"/>
                <a:ea typeface="新細明體"/>
              </a:rPr>
              <a:t> 商圈精耕   對抗錯誤的政策</a:t>
            </a:r>
            <a:r>
              <a:rPr lang="en-US" altLang="zh-TW" sz="5000" b="1" u="sng" dirty="0" smtClean="0">
                <a:solidFill>
                  <a:srgbClr val="FFC000"/>
                </a:solidFill>
                <a:latin typeface="新細明體"/>
                <a:ea typeface="新細明體"/>
              </a:rPr>
              <a:t>/</a:t>
            </a:r>
            <a:r>
              <a:rPr lang="zh-TW" altLang="en-US" sz="5000" b="1" u="sng" dirty="0" smtClean="0">
                <a:solidFill>
                  <a:srgbClr val="FFC000"/>
                </a:solidFill>
                <a:latin typeface="新細明體"/>
                <a:ea typeface="新細明體"/>
              </a:rPr>
              <a:t>不受景氣影響</a:t>
            </a:r>
            <a:endParaRPr lang="zh-TW" altLang="en-US" sz="5000" b="1" u="sng" dirty="0">
              <a:solidFill>
                <a:srgbClr val="FFC000"/>
              </a:solidFill>
            </a:endParaRPr>
          </a:p>
        </p:txBody>
      </p:sp>
      <p:pic>
        <p:nvPicPr>
          <p:cNvPr id="10" name="內容版面配置區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670" t="9565" r="2455" b="5964"/>
          <a:stretch/>
        </p:blipFill>
        <p:spPr>
          <a:xfrm>
            <a:off x="562514" y="2314575"/>
            <a:ext cx="8217592" cy="4513812"/>
          </a:xfrm>
        </p:spPr>
      </p:pic>
    </p:spTree>
    <p:extLst>
      <p:ext uri="{BB962C8B-B14F-4D97-AF65-F5344CB8AC3E}">
        <p14:creationId xmlns:p14="http://schemas.microsoft.com/office/powerpoint/2010/main" val="3104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539553" y="332656"/>
            <a:ext cx="8132440" cy="1015917"/>
          </a:xfrm>
          <a:solidFill>
            <a:schemeClr val="tx1"/>
          </a:solidFill>
        </p:spPr>
        <p:txBody>
          <a:bodyPr/>
          <a:lstStyle/>
          <a:p>
            <a:r>
              <a:rPr lang="zh-TW" altLang="en-US" sz="6000" b="1" dirty="0" smtClean="0">
                <a:solidFill>
                  <a:srgbClr val="00B0F0"/>
                </a:solidFill>
                <a:latin typeface="+mn-ea"/>
                <a:ea typeface="+mn-ea"/>
              </a:rPr>
              <a:t>  </a:t>
            </a:r>
            <a:r>
              <a:rPr lang="zh-TW" altLang="en-US" sz="6000" b="1" dirty="0" smtClean="0">
                <a:solidFill>
                  <a:schemeClr val="bg1"/>
                </a:solidFill>
                <a:latin typeface="+mn-ea"/>
                <a:ea typeface="+mn-ea"/>
              </a:rPr>
              <a:t>制度始終源自於人性</a:t>
            </a:r>
            <a:endParaRPr lang="zh-TW" altLang="en-US" sz="6000" b="1" dirty="0">
              <a:solidFill>
                <a:schemeClr val="bg1"/>
              </a:solidFill>
              <a:latin typeface="+mn-ea"/>
              <a:ea typeface="+mn-ea"/>
            </a:endParaRPr>
          </a:p>
        </p:txBody>
      </p:sp>
      <p:sp>
        <p:nvSpPr>
          <p:cNvPr id="2" name="內容版面配置區 1"/>
          <p:cNvSpPr>
            <a:spLocks noGrp="1"/>
          </p:cNvSpPr>
          <p:nvPr>
            <p:ph idx="1"/>
          </p:nvPr>
        </p:nvSpPr>
        <p:spPr>
          <a:xfrm>
            <a:off x="611560" y="1567544"/>
            <a:ext cx="8352928" cy="5029808"/>
          </a:xfrm>
        </p:spPr>
        <p:txBody>
          <a:bodyPr>
            <a:normAutofit fontScale="92500"/>
          </a:bodyPr>
          <a:lstStyle/>
          <a:p>
            <a:r>
              <a:rPr lang="zh-TW" altLang="en-US" dirty="0" smtClean="0"/>
              <a:t>立志行善由得我們</a:t>
            </a:r>
            <a:r>
              <a:rPr lang="en-US" altLang="zh-TW" dirty="0" smtClean="0">
                <a:latin typeface="新細明體"/>
                <a:ea typeface="新細明體"/>
              </a:rPr>
              <a:t>；</a:t>
            </a:r>
            <a:r>
              <a:rPr lang="zh-TW" altLang="en-US" dirty="0" smtClean="0"/>
              <a:t>行出來卻由不得我們</a:t>
            </a:r>
            <a:endParaRPr lang="en-US" altLang="zh-TW" dirty="0" smtClean="0"/>
          </a:p>
          <a:p>
            <a:r>
              <a:rPr lang="zh-TW" altLang="en-US" dirty="0" smtClean="0"/>
              <a:t>一直定目標</a:t>
            </a:r>
            <a:r>
              <a:rPr lang="zh-TW" altLang="en-US" dirty="0" smtClean="0">
                <a:latin typeface="新細明體"/>
                <a:ea typeface="新細明體"/>
              </a:rPr>
              <a:t>；</a:t>
            </a:r>
            <a:r>
              <a:rPr lang="zh-TW" altLang="en-US" dirty="0" smtClean="0"/>
              <a:t>永遠達不到  </a:t>
            </a:r>
            <a:r>
              <a:rPr lang="en-US" altLang="zh-TW" b="1" dirty="0" smtClean="0">
                <a:solidFill>
                  <a:srgbClr val="FFFF00"/>
                </a:solidFill>
              </a:rPr>
              <a:t>(</a:t>
            </a:r>
            <a:r>
              <a:rPr lang="zh-TW" altLang="en-US" b="1" dirty="0" smtClean="0">
                <a:solidFill>
                  <a:srgbClr val="FFFF00"/>
                </a:solidFill>
              </a:rPr>
              <a:t>明天再開始減肥</a:t>
            </a:r>
            <a:r>
              <a:rPr lang="en-US" altLang="zh-TW" b="1" dirty="0" smtClean="0">
                <a:solidFill>
                  <a:srgbClr val="FFFF00"/>
                </a:solidFill>
              </a:rPr>
              <a:t>)</a:t>
            </a:r>
            <a:endParaRPr lang="en-US" altLang="zh-TW" b="1" dirty="0">
              <a:solidFill>
                <a:srgbClr val="FFFF00"/>
              </a:solidFill>
            </a:endParaRPr>
          </a:p>
          <a:p>
            <a:r>
              <a:rPr lang="zh-TW" altLang="en-US" dirty="0" smtClean="0"/>
              <a:t>人性是</a:t>
            </a:r>
            <a:r>
              <a:rPr lang="zh-TW" altLang="en-US" b="1" dirty="0" smtClean="0"/>
              <a:t>軟弱</a:t>
            </a:r>
            <a:r>
              <a:rPr lang="zh-TW" altLang="en-US" dirty="0" smtClean="0"/>
              <a:t>的</a:t>
            </a:r>
            <a:r>
              <a:rPr lang="zh-TW" altLang="en-US" dirty="0" smtClean="0">
                <a:latin typeface="新細明體"/>
                <a:ea typeface="新細明體"/>
              </a:rPr>
              <a:t>、</a:t>
            </a:r>
            <a:r>
              <a:rPr lang="zh-TW" altLang="en-US" dirty="0" smtClean="0"/>
              <a:t>有惰性的</a:t>
            </a:r>
            <a:r>
              <a:rPr lang="zh-TW" altLang="en-US" dirty="0" smtClean="0">
                <a:latin typeface="新細明體"/>
                <a:ea typeface="新細明體"/>
              </a:rPr>
              <a:t>、</a:t>
            </a:r>
            <a:r>
              <a:rPr lang="zh-TW" altLang="en-US" b="1" dirty="0" smtClean="0">
                <a:solidFill>
                  <a:srgbClr val="FFFF00"/>
                </a:solidFill>
              </a:rPr>
              <a:t>喜歡舒適區的</a:t>
            </a:r>
            <a:endParaRPr lang="en-US" altLang="zh-TW" b="1" dirty="0" smtClean="0">
              <a:solidFill>
                <a:srgbClr val="FFFF00"/>
              </a:solidFill>
            </a:endParaRPr>
          </a:p>
          <a:p>
            <a:r>
              <a:rPr lang="zh-TW" altLang="en-US" dirty="0" smtClean="0"/>
              <a:t>可以一時奮起</a:t>
            </a:r>
            <a:r>
              <a:rPr lang="zh-TW" altLang="en-US" dirty="0" smtClean="0">
                <a:latin typeface="新細明體"/>
                <a:ea typeface="新細明體"/>
              </a:rPr>
              <a:t>；</a:t>
            </a:r>
            <a:r>
              <a:rPr lang="zh-TW" altLang="en-US" dirty="0" smtClean="0"/>
              <a:t>卻很難堅定持續   </a:t>
            </a:r>
            <a:r>
              <a:rPr lang="en-US" altLang="zh-TW" b="1" dirty="0" smtClean="0">
                <a:solidFill>
                  <a:srgbClr val="FFFF00"/>
                </a:solidFill>
              </a:rPr>
              <a:t>(</a:t>
            </a:r>
            <a:r>
              <a:rPr lang="zh-TW" altLang="en-US" b="1" dirty="0" smtClean="0">
                <a:solidFill>
                  <a:srgbClr val="FFFF00"/>
                </a:solidFill>
              </a:rPr>
              <a:t>火鳳凰激勵</a:t>
            </a:r>
            <a:r>
              <a:rPr lang="en-US" altLang="zh-TW" b="1" dirty="0" smtClean="0">
                <a:solidFill>
                  <a:srgbClr val="FFFF00"/>
                </a:solidFill>
              </a:rPr>
              <a:t>)</a:t>
            </a:r>
          </a:p>
          <a:p>
            <a:r>
              <a:rPr lang="zh-TW" altLang="en-US" dirty="0" smtClean="0"/>
              <a:t>忙</a:t>
            </a:r>
            <a:r>
              <a:rPr lang="zh-TW" altLang="en-US" dirty="0" smtClean="0">
                <a:latin typeface="新細明體"/>
                <a:ea typeface="新細明體"/>
              </a:rPr>
              <a:t>！</a:t>
            </a:r>
            <a:r>
              <a:rPr lang="zh-TW" altLang="en-US" dirty="0" smtClean="0"/>
              <a:t>茫</a:t>
            </a:r>
            <a:r>
              <a:rPr lang="zh-TW" altLang="en-US" dirty="0" smtClean="0">
                <a:latin typeface="新細明體"/>
                <a:ea typeface="新細明體"/>
              </a:rPr>
              <a:t>！</a:t>
            </a:r>
            <a:r>
              <a:rPr lang="zh-TW" altLang="en-US" dirty="0" smtClean="0"/>
              <a:t>盲</a:t>
            </a:r>
            <a:r>
              <a:rPr lang="zh-TW" altLang="en-US" dirty="0" smtClean="0">
                <a:latin typeface="新細明體"/>
                <a:ea typeface="新細明體"/>
              </a:rPr>
              <a:t>！在亂堆中窮忙、瞎忙、虛空</a:t>
            </a:r>
            <a:endParaRPr lang="en-US" altLang="zh-TW" dirty="0" smtClean="0">
              <a:latin typeface="新細明體"/>
              <a:ea typeface="新細明體"/>
            </a:endParaRPr>
          </a:p>
          <a:p>
            <a:r>
              <a:rPr lang="zh-TW" altLang="en-US" dirty="0" smtClean="0">
                <a:latin typeface="新細明體"/>
                <a:ea typeface="新細明體"/>
              </a:rPr>
              <a:t>沒有效率、業績、時間</a:t>
            </a:r>
            <a:r>
              <a:rPr lang="en-US" altLang="zh-TW" dirty="0" smtClean="0">
                <a:latin typeface="新細明體"/>
                <a:ea typeface="新細明體"/>
              </a:rPr>
              <a:t>…</a:t>
            </a:r>
            <a:r>
              <a:rPr lang="zh-TW" altLang="en-US" dirty="0" smtClean="0">
                <a:latin typeface="新細明體"/>
                <a:ea typeface="新細明體"/>
              </a:rPr>
              <a:t>更沒有生活品質</a:t>
            </a:r>
            <a:endParaRPr lang="en-US" altLang="zh-TW" dirty="0" smtClean="0">
              <a:latin typeface="新細明體"/>
              <a:ea typeface="新細明體"/>
            </a:endParaRPr>
          </a:p>
          <a:p>
            <a:r>
              <a:rPr lang="zh-TW" altLang="en-US" dirty="0" smtClean="0">
                <a:latin typeface="新細明體"/>
                <a:ea typeface="新細明體"/>
              </a:rPr>
              <a:t>忘！忘！忘！健忘遺忘買方移情賣方別戀</a:t>
            </a:r>
            <a:endParaRPr lang="en-US" altLang="zh-TW" dirty="0" smtClean="0">
              <a:latin typeface="新細明體"/>
              <a:ea typeface="新細明體"/>
            </a:endParaRPr>
          </a:p>
          <a:p>
            <a:r>
              <a:rPr lang="zh-TW" altLang="en-US" dirty="0" smtClean="0">
                <a:latin typeface="新細明體"/>
                <a:ea typeface="新細明體"/>
              </a:rPr>
              <a:t>拜！拜！拜！神明保祐，成交是因運氣好？</a:t>
            </a:r>
            <a:endParaRPr lang="en-US" altLang="zh-TW" dirty="0" smtClean="0">
              <a:latin typeface="新細明體"/>
              <a:ea typeface="新細明體"/>
            </a:endParaRPr>
          </a:p>
          <a:p>
            <a:r>
              <a:rPr lang="zh-TW" altLang="en-US" sz="3600" b="1" dirty="0" smtClean="0">
                <a:solidFill>
                  <a:srgbClr val="00B0F0"/>
                </a:solidFill>
              </a:rPr>
              <a:t>認識自己的人格特質</a:t>
            </a:r>
            <a:r>
              <a:rPr lang="en-US" altLang="zh-TW" sz="3600" b="1" dirty="0" smtClean="0">
                <a:solidFill>
                  <a:srgbClr val="00B0F0"/>
                </a:solidFill>
              </a:rPr>
              <a:t>/</a:t>
            </a:r>
            <a:r>
              <a:rPr lang="zh-TW" altLang="en-US" sz="3600" b="1" dirty="0" smtClean="0">
                <a:solidFill>
                  <a:srgbClr val="00B0F0"/>
                </a:solidFill>
              </a:rPr>
              <a:t>  發揮優勢</a:t>
            </a:r>
            <a:r>
              <a:rPr lang="en-US" altLang="zh-TW" sz="3600" b="1" dirty="0" smtClean="0">
                <a:solidFill>
                  <a:srgbClr val="00B0F0"/>
                </a:solidFill>
              </a:rPr>
              <a:t>/</a:t>
            </a:r>
            <a:r>
              <a:rPr lang="zh-TW" altLang="en-US" sz="3600" b="1" dirty="0" smtClean="0">
                <a:solidFill>
                  <a:srgbClr val="00B0F0"/>
                </a:solidFill>
              </a:rPr>
              <a:t>  改變劣勢</a:t>
            </a:r>
            <a:endParaRPr lang="zh-TW" altLang="en-US" sz="3600" b="1" dirty="0">
              <a:solidFill>
                <a:srgbClr val="00B0F0"/>
              </a:solidFill>
            </a:endParaRPr>
          </a:p>
        </p:txBody>
      </p:sp>
    </p:spTree>
    <p:extLst>
      <p:ext uri="{BB962C8B-B14F-4D97-AF65-F5344CB8AC3E}">
        <p14:creationId xmlns:p14="http://schemas.microsoft.com/office/powerpoint/2010/main" val="3386223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11967"/>
            <a:ext cx="8692480" cy="1464906"/>
          </a:xfrm>
        </p:spPr>
        <p:txBody>
          <a:bodyPr/>
          <a:lstStyle/>
          <a:p>
            <a:pPr algn="ctr"/>
            <a:r>
              <a:rPr lang="en-US" altLang="zh-TW" dirty="0" smtClean="0"/>
              <a:t>1.</a:t>
            </a:r>
            <a:r>
              <a:rPr lang="zh-TW" altLang="en-US" dirty="0" smtClean="0"/>
              <a:t>認養大樓別墅社區</a:t>
            </a:r>
            <a:r>
              <a:rPr lang="en-US" altLang="zh-TW" dirty="0" smtClean="0"/>
              <a:t>/</a:t>
            </a:r>
            <a:r>
              <a:rPr lang="zh-TW" altLang="en-US" dirty="0" smtClean="0"/>
              <a:t>一個社區成交</a:t>
            </a:r>
            <a:r>
              <a:rPr lang="en-US" altLang="zh-TW" dirty="0" smtClean="0"/>
              <a:t>45</a:t>
            </a:r>
            <a:r>
              <a:rPr lang="zh-TW" altLang="en-US" dirty="0" smtClean="0"/>
              <a:t>戶</a:t>
            </a:r>
            <a:r>
              <a:rPr lang="en-US" altLang="zh-TW" dirty="0" smtClean="0"/>
              <a:t>/</a:t>
            </a:r>
            <a:r>
              <a:rPr lang="zh-TW" altLang="en-US" dirty="0" smtClean="0"/>
              <a:t>買方多到建議辦尾牙</a:t>
            </a:r>
            <a:r>
              <a:rPr lang="en-US" altLang="zh-TW" dirty="0" smtClean="0"/>
              <a:t>/</a:t>
            </a:r>
            <a:r>
              <a:rPr lang="zh-TW" altLang="en-US" dirty="0" smtClean="0"/>
              <a:t>客戶相挺要我   選里長</a:t>
            </a:r>
            <a:endParaRPr lang="zh-TW" altLang="en-US" dirty="0"/>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1559" y="2015412"/>
            <a:ext cx="8280513" cy="4842588"/>
          </a:xfrm>
          <a:prstGeom prst="rect">
            <a:avLst/>
          </a:prstGeom>
        </p:spPr>
      </p:pic>
    </p:spTree>
    <p:extLst>
      <p:ext uri="{BB962C8B-B14F-4D97-AF65-F5344CB8AC3E}">
        <p14:creationId xmlns:p14="http://schemas.microsoft.com/office/powerpoint/2010/main" val="2596514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44451"/>
            <a:ext cx="9144000" cy="1224309"/>
          </a:xfrm>
        </p:spPr>
        <p:txBody>
          <a:bodyPr/>
          <a:lstStyle/>
          <a:p>
            <a:r>
              <a:rPr lang="en-US" altLang="zh-TW" sz="5000" dirty="0" smtClean="0"/>
              <a:t>2.</a:t>
            </a:r>
            <a:r>
              <a:rPr lang="zh-TW" altLang="en-US" sz="5000" b="1" dirty="0" smtClean="0"/>
              <a:t>認養銀行放款部</a:t>
            </a:r>
            <a:r>
              <a:rPr lang="en-US" altLang="zh-TW" sz="5000" b="1" dirty="0" smtClean="0"/>
              <a:t>/</a:t>
            </a:r>
            <a:r>
              <a:rPr lang="zh-TW" altLang="en-US" sz="5000" b="1" dirty="0" smtClean="0"/>
              <a:t>催收</a:t>
            </a:r>
            <a:r>
              <a:rPr lang="en-US" altLang="zh-TW" sz="5000" b="1" dirty="0" smtClean="0"/>
              <a:t>/</a:t>
            </a:r>
            <a:r>
              <a:rPr lang="zh-TW" altLang="en-US" sz="5000" b="1" dirty="0" smtClean="0"/>
              <a:t>法拍</a:t>
            </a:r>
            <a:r>
              <a:rPr lang="en-US" altLang="zh-TW" sz="5000" b="1" dirty="0" smtClean="0"/>
              <a:t/>
            </a:r>
            <a:br>
              <a:rPr lang="en-US" altLang="zh-TW" sz="5000" b="1" dirty="0" smtClean="0"/>
            </a:br>
            <a:r>
              <a:rPr lang="en-US" altLang="zh-TW" sz="5000" b="1" dirty="0" smtClean="0"/>
              <a:t/>
            </a:r>
            <a:br>
              <a:rPr lang="en-US" altLang="zh-TW" sz="5000" b="1" dirty="0" smtClean="0"/>
            </a:br>
            <a:r>
              <a:rPr lang="en-US" altLang="zh-TW" sz="5000" b="1" dirty="0" smtClean="0"/>
              <a:t>3</a:t>
            </a:r>
            <a:r>
              <a:rPr lang="en-US" altLang="zh-TW" sz="5000" b="1" dirty="0"/>
              <a:t>.</a:t>
            </a:r>
            <a:r>
              <a:rPr lang="zh-TW" altLang="en-US" sz="5000" b="1" dirty="0"/>
              <a:t>認養代書</a:t>
            </a:r>
            <a:r>
              <a:rPr lang="en-US" altLang="zh-TW" sz="5000" b="1" dirty="0"/>
              <a:t>/</a:t>
            </a:r>
            <a:r>
              <a:rPr lang="zh-TW" altLang="en-US" sz="5000" b="1" dirty="0"/>
              <a:t>地政</a:t>
            </a:r>
            <a:r>
              <a:rPr lang="zh-TW" altLang="en-US" sz="5000" b="1" dirty="0" smtClean="0"/>
              <a:t>士</a:t>
            </a:r>
            <a:r>
              <a:rPr lang="en-US" altLang="zh-TW" sz="5000" b="1" dirty="0" smtClean="0"/>
              <a:t/>
            </a:r>
            <a:br>
              <a:rPr lang="en-US" altLang="zh-TW" sz="5000" b="1" dirty="0" smtClean="0"/>
            </a:br>
            <a:r>
              <a:rPr lang="en-US" altLang="zh-TW" sz="5000" b="1" dirty="0" smtClean="0"/>
              <a:t/>
            </a:r>
            <a:br>
              <a:rPr lang="en-US" altLang="zh-TW" sz="5000" b="1" dirty="0" smtClean="0"/>
            </a:br>
            <a:r>
              <a:rPr lang="en-US" altLang="zh-TW" sz="5000" b="1" dirty="0"/>
              <a:t>4.</a:t>
            </a:r>
            <a:r>
              <a:rPr lang="zh-TW" altLang="en-US" sz="5000" b="1" dirty="0"/>
              <a:t>認養</a:t>
            </a:r>
            <a:r>
              <a:rPr lang="zh-TW" altLang="en-US" sz="5000" b="1" dirty="0" smtClean="0"/>
              <a:t>建商</a:t>
            </a:r>
            <a:r>
              <a:rPr lang="en-US" altLang="zh-TW" sz="5000" b="1" dirty="0" smtClean="0"/>
              <a:t>/</a:t>
            </a:r>
            <a:r>
              <a:rPr lang="zh-TW" altLang="en-US" sz="5000" b="1" dirty="0" smtClean="0"/>
              <a:t>代銷業</a:t>
            </a:r>
            <a:r>
              <a:rPr lang="en-US" altLang="zh-TW" sz="5000" b="1" dirty="0" smtClean="0"/>
              <a:t>/</a:t>
            </a:r>
            <a:r>
              <a:rPr lang="zh-TW" altLang="en-US" sz="5000" b="1" dirty="0" smtClean="0"/>
              <a:t>代銷小姐</a:t>
            </a:r>
            <a:r>
              <a:rPr lang="en-US" altLang="zh-TW" sz="5000" b="1" dirty="0" smtClean="0"/>
              <a:t/>
            </a:r>
            <a:br>
              <a:rPr lang="en-US" altLang="zh-TW" sz="5000" b="1" dirty="0" smtClean="0"/>
            </a:br>
            <a:r>
              <a:rPr lang="en-US" altLang="zh-TW" sz="5000" b="1" dirty="0" smtClean="0"/>
              <a:t/>
            </a:r>
            <a:br>
              <a:rPr lang="en-US" altLang="zh-TW" sz="5000" b="1" dirty="0" smtClean="0"/>
            </a:br>
            <a:r>
              <a:rPr lang="en-US" altLang="zh-TW" sz="5000" b="1" dirty="0"/>
              <a:t>5.</a:t>
            </a:r>
            <a:r>
              <a:rPr lang="zh-TW" altLang="en-US" sz="5000" b="1" dirty="0"/>
              <a:t>認養商圈店面房東</a:t>
            </a:r>
            <a:r>
              <a:rPr lang="en-US" altLang="zh-TW" sz="5000" b="1" dirty="0"/>
              <a:t>/</a:t>
            </a:r>
            <a:r>
              <a:rPr lang="zh-TW" altLang="en-US" sz="5000" b="1" dirty="0"/>
              <a:t>租客</a:t>
            </a:r>
            <a:r>
              <a:rPr lang="en-US" altLang="zh-TW" sz="5000" b="1" dirty="0" smtClean="0"/>
              <a:t/>
            </a:r>
            <a:br>
              <a:rPr lang="en-US" altLang="zh-TW" sz="5000" b="1" dirty="0" smtClean="0"/>
            </a:br>
            <a:r>
              <a:rPr lang="en-US" altLang="zh-TW" sz="5000" b="1" dirty="0" smtClean="0"/>
              <a:t/>
            </a:r>
            <a:br>
              <a:rPr lang="en-US" altLang="zh-TW" sz="5000" b="1" dirty="0" smtClean="0"/>
            </a:br>
            <a:r>
              <a:rPr lang="en-US" altLang="zh-TW" sz="4800" b="1" dirty="0" smtClean="0">
                <a:solidFill>
                  <a:schemeClr val="accent2">
                    <a:lumMod val="60000"/>
                    <a:lumOff val="40000"/>
                  </a:schemeClr>
                </a:solidFill>
                <a:latin typeface="新細明體"/>
                <a:ea typeface="新細明體"/>
              </a:rPr>
              <a:t>※※</a:t>
            </a:r>
            <a:r>
              <a:rPr lang="zh-TW" altLang="en-US" sz="4800" b="1" dirty="0" smtClean="0">
                <a:solidFill>
                  <a:schemeClr val="accent2">
                    <a:lumMod val="60000"/>
                    <a:lumOff val="40000"/>
                  </a:schemeClr>
                </a:solidFill>
              </a:rPr>
              <a:t>直接</a:t>
            </a:r>
            <a:r>
              <a:rPr lang="en-US" altLang="zh-TW" sz="4800" b="1" dirty="0" smtClean="0">
                <a:solidFill>
                  <a:schemeClr val="accent2">
                    <a:lumMod val="60000"/>
                    <a:lumOff val="40000"/>
                  </a:schemeClr>
                </a:solidFill>
              </a:rPr>
              <a:t>/</a:t>
            </a:r>
            <a:r>
              <a:rPr lang="zh-TW" altLang="en-US" sz="4800" b="1" dirty="0" smtClean="0">
                <a:solidFill>
                  <a:schemeClr val="accent2">
                    <a:lumMod val="60000"/>
                    <a:lumOff val="40000"/>
                  </a:schemeClr>
                </a:solidFill>
              </a:rPr>
              <a:t>間接</a:t>
            </a:r>
            <a:r>
              <a:rPr lang="en-US" altLang="zh-TW" sz="4800" b="1" dirty="0" smtClean="0">
                <a:solidFill>
                  <a:schemeClr val="accent2">
                    <a:lumMod val="60000"/>
                    <a:lumOff val="40000"/>
                  </a:schemeClr>
                </a:solidFill>
              </a:rPr>
              <a:t>~</a:t>
            </a:r>
            <a:r>
              <a:rPr lang="zh-TW" altLang="en-US" sz="4800" b="1" dirty="0" smtClean="0">
                <a:solidFill>
                  <a:schemeClr val="accent2">
                    <a:lumMod val="60000"/>
                    <a:lumOff val="40000"/>
                  </a:schemeClr>
                </a:solidFill>
              </a:rPr>
              <a:t>誰的手上有資源</a:t>
            </a:r>
            <a:endParaRPr lang="zh-TW" altLang="en-US" sz="4800" dirty="0">
              <a:solidFill>
                <a:schemeClr val="accent2">
                  <a:lumMod val="60000"/>
                  <a:lumOff val="40000"/>
                </a:schemeClr>
              </a:solidFill>
            </a:endParaRPr>
          </a:p>
        </p:txBody>
      </p:sp>
    </p:spTree>
    <p:extLst>
      <p:ext uri="{BB962C8B-B14F-4D97-AF65-F5344CB8AC3E}">
        <p14:creationId xmlns:p14="http://schemas.microsoft.com/office/powerpoint/2010/main" val="2603300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116632"/>
            <a:ext cx="8820472" cy="2952328"/>
          </a:xfrm>
        </p:spPr>
        <p:txBody>
          <a:bodyPr/>
          <a:lstStyle/>
          <a:p>
            <a:r>
              <a:rPr lang="zh-TW" altLang="en-US" sz="4800" b="1" u="sng" dirty="0" smtClean="0">
                <a:solidFill>
                  <a:srgbClr val="FFC000"/>
                </a:solidFill>
              </a:rPr>
              <a:t>五</a:t>
            </a:r>
            <a:r>
              <a:rPr lang="zh-TW" altLang="en-US" sz="4800" b="1" u="sng" dirty="0" smtClean="0">
                <a:solidFill>
                  <a:schemeClr val="accent3"/>
                </a:solidFill>
                <a:latin typeface="新細明體"/>
              </a:rPr>
              <a:t>．</a:t>
            </a:r>
            <a:r>
              <a:rPr lang="zh-TW" altLang="en-US" sz="4800" b="1" u="sng" dirty="0">
                <a:solidFill>
                  <a:schemeClr val="accent3"/>
                </a:solidFill>
              </a:rPr>
              <a:t>追求專業領域</a:t>
            </a:r>
            <a:r>
              <a:rPr lang="zh-TW" altLang="en-US" sz="4800" b="1" u="sng" dirty="0" smtClean="0">
                <a:solidFill>
                  <a:schemeClr val="accent3"/>
                </a:solidFill>
              </a:rPr>
              <a:t>卓越考取多項專業證照</a:t>
            </a:r>
            <a:r>
              <a:rPr lang="en-US" altLang="zh-TW" sz="4800" b="1" u="sng" dirty="0" smtClean="0">
                <a:solidFill>
                  <a:schemeClr val="accent3"/>
                </a:solidFill>
              </a:rPr>
              <a:t>/</a:t>
            </a:r>
            <a:r>
              <a:rPr lang="zh-TW" altLang="en-US" sz="4800" b="1" u="sng" dirty="0">
                <a:solidFill>
                  <a:schemeClr val="accent3"/>
                </a:solidFill>
              </a:rPr>
              <a:t>不被趨勢</a:t>
            </a:r>
            <a:r>
              <a:rPr lang="zh-TW" altLang="en-US" sz="4800" b="1" u="sng" dirty="0">
                <a:solidFill>
                  <a:schemeClr val="accent3"/>
                </a:solidFill>
                <a:latin typeface="新細明體"/>
              </a:rPr>
              <a:t>、</a:t>
            </a:r>
            <a:r>
              <a:rPr lang="zh-TW" altLang="en-US" sz="4800" b="1" u="sng" dirty="0">
                <a:solidFill>
                  <a:schemeClr val="accent3"/>
                </a:solidFill>
              </a:rPr>
              <a:t>市場</a:t>
            </a:r>
            <a:r>
              <a:rPr lang="zh-TW" altLang="en-US" sz="4800" b="1" u="sng" dirty="0" smtClean="0">
                <a:solidFill>
                  <a:schemeClr val="accent3"/>
                </a:solidFill>
              </a:rPr>
              <a:t>淘汰</a:t>
            </a:r>
            <a:r>
              <a:rPr lang="en-US" altLang="zh-TW" sz="4800" b="1" u="sng" dirty="0" smtClean="0">
                <a:solidFill>
                  <a:schemeClr val="accent3"/>
                </a:solidFill>
              </a:rPr>
              <a:t/>
            </a:r>
            <a:br>
              <a:rPr lang="en-US" altLang="zh-TW" sz="4800" b="1" u="sng" dirty="0" smtClean="0">
                <a:solidFill>
                  <a:schemeClr val="accent3"/>
                </a:solidFill>
              </a:rPr>
            </a:br>
            <a:r>
              <a:rPr lang="en-US" altLang="zh-TW" sz="3800" b="1" u="sng" dirty="0" smtClean="0">
                <a:solidFill>
                  <a:schemeClr val="tx2">
                    <a:lumMod val="90000"/>
                  </a:schemeClr>
                </a:solidFill>
              </a:rPr>
              <a:t>1999</a:t>
            </a:r>
            <a:r>
              <a:rPr lang="zh-TW" altLang="en-US" sz="3800" b="1" u="sng" dirty="0" smtClean="0">
                <a:solidFill>
                  <a:schemeClr val="tx2">
                    <a:lumMod val="90000"/>
                  </a:schemeClr>
                </a:solidFill>
              </a:rPr>
              <a:t>年</a:t>
            </a:r>
            <a:r>
              <a:rPr lang="zh-TW" altLang="en-US" sz="3800" b="1" u="sng" dirty="0" smtClean="0">
                <a:solidFill>
                  <a:schemeClr val="tx2">
                    <a:lumMod val="90000"/>
                  </a:schemeClr>
                </a:solidFill>
                <a:latin typeface="新細明體"/>
                <a:ea typeface="新細明體"/>
              </a:rPr>
              <a:t>第一屆不動產仲介經紀人考試及格</a:t>
            </a:r>
            <a:r>
              <a:rPr lang="en-US" altLang="zh-TW" sz="3800" b="1" u="sng" dirty="0" smtClean="0">
                <a:solidFill>
                  <a:schemeClr val="tx2">
                    <a:lumMod val="90000"/>
                  </a:schemeClr>
                </a:solidFill>
                <a:latin typeface="新細明體"/>
                <a:ea typeface="新細明體"/>
              </a:rPr>
              <a:t/>
            </a:r>
            <a:br>
              <a:rPr lang="en-US" altLang="zh-TW" sz="3800" b="1" u="sng" dirty="0" smtClean="0">
                <a:solidFill>
                  <a:schemeClr val="tx2">
                    <a:lumMod val="90000"/>
                  </a:schemeClr>
                </a:solidFill>
                <a:latin typeface="新細明體"/>
                <a:ea typeface="新細明體"/>
              </a:rPr>
            </a:br>
            <a:r>
              <a:rPr lang="zh-TW" altLang="en-US" sz="3800" b="1" u="sng" dirty="0" smtClean="0">
                <a:solidFill>
                  <a:schemeClr val="tx2">
                    <a:lumMod val="90000"/>
                  </a:schemeClr>
                </a:solidFill>
                <a:latin typeface="新細明體"/>
                <a:ea typeface="新細明體"/>
              </a:rPr>
              <a:t>      </a:t>
            </a:r>
            <a:r>
              <a:rPr lang="zh-TW" altLang="en-US" sz="4400" b="1" u="sng" dirty="0" smtClean="0">
                <a:solidFill>
                  <a:srgbClr val="FFFF00"/>
                </a:solidFill>
              </a:rPr>
              <a:t>第九</a:t>
            </a:r>
            <a:r>
              <a:rPr lang="zh-TW" altLang="en-US" sz="4400" b="1" u="sng" dirty="0">
                <a:solidFill>
                  <a:srgbClr val="FFFF00"/>
                </a:solidFill>
              </a:rPr>
              <a:t>屆</a:t>
            </a:r>
            <a:r>
              <a:rPr lang="zh-TW" altLang="en-US" sz="4400" b="1" u="sng" dirty="0">
                <a:solidFill>
                  <a:srgbClr val="FFFF00"/>
                </a:solidFill>
                <a:latin typeface="新細明體"/>
              </a:rPr>
              <a:t>、第十九屆金仲獎楷模</a:t>
            </a:r>
            <a:r>
              <a:rPr lang="en-US" altLang="zh-TW" sz="4400" b="1" u="sng" dirty="0">
                <a:solidFill>
                  <a:srgbClr val="FFFF00"/>
                </a:solidFill>
                <a:latin typeface="新細明體"/>
              </a:rPr>
              <a:t/>
            </a:r>
            <a:br>
              <a:rPr lang="en-US" altLang="zh-TW" sz="4400" b="1" u="sng" dirty="0">
                <a:solidFill>
                  <a:srgbClr val="FFFF00"/>
                </a:solidFill>
                <a:latin typeface="新細明體"/>
              </a:rPr>
            </a:br>
            <a:endParaRPr lang="zh-TW" altLang="en-US" sz="4400" dirty="0">
              <a:solidFill>
                <a:srgbClr val="FFFF00"/>
              </a:solidFill>
            </a:endParaRPr>
          </a:p>
        </p:txBody>
      </p:sp>
      <p:pic>
        <p:nvPicPr>
          <p:cNvPr id="8" name="內容版面配置區 7"/>
          <p:cNvPicPr>
            <a:picLocks noGrp="1" noChangeAspect="1"/>
          </p:cNvPicPr>
          <p:nvPr>
            <p:ph idx="1"/>
          </p:nvPr>
        </p:nvPicPr>
        <p:blipFill rotWithShape="1">
          <a:blip r:embed="rId3">
            <a:extLst>
              <a:ext uri="{28A0092B-C50C-407E-A947-70E740481C1C}">
                <a14:useLocalDpi xmlns:a14="http://schemas.microsoft.com/office/drawing/2010/main" val="0"/>
              </a:ext>
            </a:extLst>
          </a:blip>
          <a:srcRect t="12967"/>
          <a:stretch/>
        </p:blipFill>
        <p:spPr>
          <a:xfrm>
            <a:off x="1187623" y="3068960"/>
            <a:ext cx="6846033" cy="3826362"/>
          </a:xfrm>
        </p:spPr>
      </p:pic>
    </p:spTree>
    <p:extLst>
      <p:ext uri="{BB962C8B-B14F-4D97-AF65-F5344CB8AC3E}">
        <p14:creationId xmlns:p14="http://schemas.microsoft.com/office/powerpoint/2010/main" val="2111072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1341" y="0"/>
            <a:ext cx="8722659" cy="1426464"/>
          </a:xfrm>
        </p:spPr>
        <p:txBody>
          <a:bodyPr/>
          <a:lstStyle/>
          <a:p>
            <a:pPr algn="ctr"/>
            <a:r>
              <a:rPr lang="zh-TW" altLang="en-US" sz="5000" b="1" dirty="0" smtClean="0">
                <a:solidFill>
                  <a:srgbClr val="FFFF00"/>
                </a:solidFill>
              </a:rPr>
              <a:t>年年得獎 精益求精</a:t>
            </a:r>
            <a:r>
              <a:rPr lang="en-US" altLang="zh-TW" sz="5000" b="1" dirty="0" smtClean="0">
                <a:solidFill>
                  <a:srgbClr val="FFFF00"/>
                </a:solidFill>
              </a:rPr>
              <a:t/>
            </a:r>
            <a:br>
              <a:rPr lang="en-US" altLang="zh-TW" sz="5000" b="1" dirty="0" smtClean="0">
                <a:solidFill>
                  <a:srgbClr val="FFFF00"/>
                </a:solidFill>
              </a:rPr>
            </a:br>
            <a:r>
              <a:rPr lang="zh-TW" altLang="en-US" sz="5000" b="1" dirty="0" smtClean="0">
                <a:solidFill>
                  <a:srgbClr val="FFFF00"/>
                </a:solidFill>
              </a:rPr>
              <a:t>是對自我專業的肯定</a:t>
            </a:r>
            <a:r>
              <a:rPr lang="en-US" altLang="zh-TW" sz="5000" b="1" dirty="0">
                <a:solidFill>
                  <a:srgbClr val="FFFF00"/>
                </a:solidFill>
              </a:rPr>
              <a:t/>
            </a:r>
            <a:br>
              <a:rPr lang="en-US" altLang="zh-TW" sz="5000" b="1" dirty="0">
                <a:solidFill>
                  <a:srgbClr val="FFFF00"/>
                </a:solidFill>
              </a:rPr>
            </a:br>
            <a:r>
              <a:rPr lang="zh-TW" altLang="en-US" sz="5000" b="1" dirty="0" smtClean="0">
                <a:solidFill>
                  <a:srgbClr val="FFFF00"/>
                </a:solidFill>
              </a:rPr>
              <a:t>對客戶服務品質的保證</a:t>
            </a:r>
            <a:endParaRPr lang="zh-TW" altLang="en-US" sz="5000" b="1" dirty="0">
              <a:solidFill>
                <a:srgbClr val="FFFF00"/>
              </a:solidFill>
            </a:endParaRPr>
          </a:p>
        </p:txBody>
      </p:sp>
      <p:sp>
        <p:nvSpPr>
          <p:cNvPr id="8" name="內容版面配置區 7"/>
          <p:cNvSpPr>
            <a:spLocks noGrp="1"/>
          </p:cNvSpPr>
          <p:nvPr>
            <p:ph idx="1"/>
          </p:nvPr>
        </p:nvSpPr>
        <p:spPr>
          <a:xfrm>
            <a:off x="467544" y="1772816"/>
            <a:ext cx="8676456" cy="4582744"/>
          </a:xfrm>
        </p:spPr>
        <p:txBody>
          <a:bodyPr/>
          <a:lstStyle/>
          <a:p>
            <a:endParaRPr lang="zh-TW" altLang="en-US" dirty="0"/>
          </a:p>
          <a:p>
            <a:pPr marL="68580" indent="0" algn="ctr">
              <a:buNone/>
            </a:pPr>
            <a:r>
              <a:rPr lang="zh-TW" altLang="en-US" sz="4000" b="1" dirty="0" smtClean="0">
                <a:solidFill>
                  <a:schemeClr val="tx2">
                    <a:lumMod val="75000"/>
                  </a:schemeClr>
                </a:solidFill>
              </a:rPr>
              <a:t>桃園升格直轄市第一屆特優經紀人</a:t>
            </a:r>
            <a:endParaRPr lang="zh-TW" altLang="en-US" sz="4000" b="1" dirty="0">
              <a:solidFill>
                <a:schemeClr val="tx2">
                  <a:lumMod val="75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39" y="3444536"/>
            <a:ext cx="2268537" cy="337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圖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3462291"/>
            <a:ext cx="4464000" cy="3355759"/>
          </a:xfrm>
          <a:prstGeom prst="rect">
            <a:avLst/>
          </a:prstGeom>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7" y="3444536"/>
            <a:ext cx="3816424" cy="337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375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188640"/>
            <a:ext cx="8568952" cy="1237824"/>
          </a:xfrm>
        </p:spPr>
        <p:txBody>
          <a:bodyPr/>
          <a:lstStyle/>
          <a:p>
            <a:r>
              <a:rPr lang="zh-TW" altLang="en-US" sz="5000" b="1" dirty="0" smtClean="0"/>
              <a:t>中信房屋桃竹苗業績競賽大獎</a:t>
            </a:r>
            <a:endParaRPr lang="zh-TW" altLang="en-US" sz="5000" b="1" dirty="0"/>
          </a:p>
        </p:txBody>
      </p:sp>
      <p:pic>
        <p:nvPicPr>
          <p:cNvPr id="6"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2373495"/>
            <a:ext cx="2919468" cy="4464018"/>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1412776"/>
            <a:ext cx="2880000" cy="3840000"/>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9084" y="1916832"/>
            <a:ext cx="3645000" cy="4860000"/>
          </a:xfrm>
          <a:prstGeom prst="rect">
            <a:avLst/>
          </a:prstGeom>
        </p:spPr>
      </p:pic>
    </p:spTree>
    <p:extLst>
      <p:ext uri="{BB962C8B-B14F-4D97-AF65-F5344CB8AC3E}">
        <p14:creationId xmlns:p14="http://schemas.microsoft.com/office/powerpoint/2010/main" val="3362165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424936" cy="914400"/>
          </a:xfrm>
        </p:spPr>
        <p:txBody>
          <a:bodyPr/>
          <a:lstStyle/>
          <a:p>
            <a:pPr algn="ctr"/>
            <a:r>
              <a:rPr lang="zh-TW" altLang="en-US" sz="5000" b="1" dirty="0" smtClean="0"/>
              <a:t>內政部頒發特優經紀業楷模</a:t>
            </a:r>
            <a:endParaRPr lang="zh-TW" altLang="en-US" sz="5000" b="1" dirty="0"/>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2" y="2132305"/>
            <a:ext cx="3429000" cy="4572000"/>
          </a:xfrm>
        </p:spPr>
      </p:pic>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l="11064"/>
          <a:stretch/>
        </p:blipFill>
        <p:spPr>
          <a:xfrm rot="5400000">
            <a:off x="2700684" y="1664858"/>
            <a:ext cx="4138327" cy="3132000"/>
          </a:xfrm>
          <a:prstGeom prst="rect">
            <a:avLst/>
          </a:prstGeom>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3717033"/>
            <a:ext cx="3720713" cy="3043866"/>
          </a:xfrm>
          <a:prstGeom prst="rect">
            <a:avLst/>
          </a:prstGeom>
        </p:spPr>
      </p:pic>
    </p:spTree>
    <p:extLst>
      <p:ext uri="{BB962C8B-B14F-4D97-AF65-F5344CB8AC3E}">
        <p14:creationId xmlns:p14="http://schemas.microsoft.com/office/powerpoint/2010/main" val="3907363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44624"/>
            <a:ext cx="8748464" cy="1381840"/>
          </a:xfrm>
        </p:spPr>
        <p:txBody>
          <a:bodyPr/>
          <a:lstStyle/>
          <a:p>
            <a:r>
              <a:rPr lang="zh-TW" altLang="en-US" sz="5400" b="1" u="sng" dirty="0">
                <a:solidFill>
                  <a:schemeClr val="accent3"/>
                </a:solidFill>
              </a:rPr>
              <a:t>第九屆</a:t>
            </a:r>
            <a:r>
              <a:rPr lang="zh-TW" altLang="en-US" sz="5400" b="1" u="sng" dirty="0" smtClean="0">
                <a:solidFill>
                  <a:schemeClr val="accent3"/>
                </a:solidFill>
                <a:latin typeface="新細明體"/>
              </a:rPr>
              <a:t>、十九屆 金</a:t>
            </a:r>
            <a:r>
              <a:rPr lang="zh-TW" altLang="en-US" sz="5400" b="1" u="sng" dirty="0">
                <a:solidFill>
                  <a:schemeClr val="accent3"/>
                </a:solidFill>
                <a:latin typeface="新細明體"/>
              </a:rPr>
              <a:t>仲獎楷模</a:t>
            </a:r>
            <a:endParaRPr lang="zh-TW" altLang="en-US" sz="5000" dirty="0"/>
          </a:p>
        </p:txBody>
      </p:sp>
      <p:pic>
        <p:nvPicPr>
          <p:cNvPr id="8" name="圖片 7"/>
          <p:cNvPicPr>
            <a:picLocks noChangeAspect="1"/>
          </p:cNvPicPr>
          <p:nvPr/>
        </p:nvPicPr>
        <p:blipFill rotWithShape="1">
          <a:blip r:embed="rId4">
            <a:extLst>
              <a:ext uri="{28A0092B-C50C-407E-A947-70E740481C1C}">
                <a14:useLocalDpi xmlns:a14="http://schemas.microsoft.com/office/drawing/2010/main" val="0"/>
              </a:ext>
            </a:extLst>
          </a:blip>
          <a:srcRect l="8141" r="6465"/>
          <a:stretch/>
        </p:blipFill>
        <p:spPr>
          <a:xfrm>
            <a:off x="611560" y="1268760"/>
            <a:ext cx="3750907" cy="5696022"/>
          </a:xfrm>
          <a:prstGeom prst="rect">
            <a:avLst/>
          </a:prstGeom>
        </p:spPr>
      </p:pic>
      <p:graphicFrame>
        <p:nvGraphicFramePr>
          <p:cNvPr id="6" name="物件 5"/>
          <p:cNvGraphicFramePr>
            <a:graphicFrameLocks noChangeAspect="1"/>
          </p:cNvGraphicFramePr>
          <p:nvPr>
            <p:extLst>
              <p:ext uri="{D42A27DB-BD31-4B8C-83A1-F6EECF244321}">
                <p14:modId xmlns:p14="http://schemas.microsoft.com/office/powerpoint/2010/main" val="99604237"/>
              </p:ext>
            </p:extLst>
          </p:nvPr>
        </p:nvGraphicFramePr>
        <p:xfrm>
          <a:off x="4699789" y="1090231"/>
          <a:ext cx="4184650" cy="3141662"/>
        </p:xfrm>
        <a:graphic>
          <a:graphicData uri="http://schemas.openxmlformats.org/presentationml/2006/ole">
            <mc:AlternateContent xmlns:mc="http://schemas.openxmlformats.org/markup-compatibility/2006">
              <mc:Choice xmlns:v="urn:schemas-microsoft-com:vml" Requires="v">
                <p:oleObj spid="_x0000_s1046" name="簡報" r:id="rId6" imgW="2828424" imgH="2121240" progId="PowerPoint.Show.12">
                  <p:embed/>
                </p:oleObj>
              </mc:Choice>
              <mc:Fallback>
                <p:oleObj name="簡報" r:id="rId6" imgW="2828424" imgH="2121240" progId="PowerPoint.Show.12">
                  <p:embed/>
                  <p:pic>
                    <p:nvPicPr>
                      <p:cNvPr id="0" name=""/>
                      <p:cNvPicPr/>
                      <p:nvPr/>
                    </p:nvPicPr>
                    <p:blipFill>
                      <a:blip r:embed="rId7"/>
                      <a:stretch>
                        <a:fillRect/>
                      </a:stretch>
                    </p:blipFill>
                    <p:spPr>
                      <a:xfrm>
                        <a:off x="4699789" y="1090231"/>
                        <a:ext cx="4184650" cy="3141662"/>
                      </a:xfrm>
                      <a:prstGeom prst="rect">
                        <a:avLst/>
                      </a:prstGeom>
                    </p:spPr>
                  </p:pic>
                </p:oleObj>
              </mc:Fallback>
            </mc:AlternateContent>
          </a:graphicData>
        </a:graphic>
      </p:graphicFrame>
      <p:pic>
        <p:nvPicPr>
          <p:cNvPr id="1027" name="Picture 3" descr="D:\秘書電腦備份\美地 不動產公司\金仲獎\ap_F23_20081114065402743.jpg"/>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4485860" y="3861048"/>
            <a:ext cx="4649013" cy="348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952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8580" y="116632"/>
            <a:ext cx="8845420" cy="1872208"/>
          </a:xfrm>
        </p:spPr>
        <p:txBody>
          <a:bodyPr/>
          <a:lstStyle/>
          <a:p>
            <a:pPr algn="ctr"/>
            <a:r>
              <a:rPr lang="zh-TW" altLang="en-US" sz="5000" b="1" dirty="0" smtClean="0">
                <a:solidFill>
                  <a:srgbClr val="FFFF00"/>
                </a:solidFill>
              </a:rPr>
              <a:t>無數的獎盃</a:t>
            </a:r>
            <a:r>
              <a:rPr lang="en-US" altLang="zh-TW" sz="5000" b="1" dirty="0" smtClean="0">
                <a:solidFill>
                  <a:srgbClr val="FFFF00"/>
                </a:solidFill>
              </a:rPr>
              <a:t>/</a:t>
            </a:r>
            <a:r>
              <a:rPr lang="zh-TW" altLang="en-US" sz="5000" b="1" dirty="0" smtClean="0">
                <a:solidFill>
                  <a:srgbClr val="FFFF00"/>
                </a:solidFill>
              </a:rPr>
              <a:t>代表每一階段</a:t>
            </a:r>
            <a:r>
              <a:rPr lang="en-US" altLang="zh-TW" sz="5000" b="1" dirty="0" smtClean="0">
                <a:solidFill>
                  <a:srgbClr val="FFFF00"/>
                </a:solidFill>
              </a:rPr>
              <a:t/>
            </a:r>
            <a:br>
              <a:rPr lang="en-US" altLang="zh-TW" sz="5000" b="1" dirty="0" smtClean="0">
                <a:solidFill>
                  <a:srgbClr val="FFFF00"/>
                </a:solidFill>
              </a:rPr>
            </a:br>
            <a:r>
              <a:rPr lang="zh-TW" altLang="en-US" sz="5000" b="1" dirty="0" smtClean="0">
                <a:solidFill>
                  <a:srgbClr val="FFFF00"/>
                </a:solidFill>
              </a:rPr>
              <a:t>服務品質的里程碑</a:t>
            </a:r>
            <a:endParaRPr lang="zh-TW" altLang="en-US" sz="5000" b="1" dirty="0">
              <a:solidFill>
                <a:srgbClr val="FFFF00"/>
              </a:solidFill>
            </a:endParaRPr>
          </a:p>
        </p:txBody>
      </p:sp>
      <p:pic>
        <p:nvPicPr>
          <p:cNvPr id="5" name="內容版面配置區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64904"/>
            <a:ext cx="3168352" cy="4293096"/>
          </a:xfrm>
        </p:spPr>
      </p:pic>
      <p:pic>
        <p:nvPicPr>
          <p:cNvPr id="4" name="內容版面配置區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58103" y="3060337"/>
            <a:ext cx="4464498" cy="3096344"/>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824" y="2132856"/>
            <a:ext cx="3178328" cy="4698376"/>
          </a:xfrm>
          <a:prstGeom prst="rect">
            <a:avLst/>
          </a:prstGeom>
        </p:spPr>
      </p:pic>
    </p:spTree>
    <p:extLst>
      <p:ext uri="{BB962C8B-B14F-4D97-AF65-F5344CB8AC3E}">
        <p14:creationId xmlns:p14="http://schemas.microsoft.com/office/powerpoint/2010/main" val="1596319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7675" y="95250"/>
            <a:ext cx="8348219" cy="1575123"/>
          </a:xfrm>
        </p:spPr>
        <p:txBody>
          <a:bodyPr/>
          <a:lstStyle/>
          <a:p>
            <a:r>
              <a:rPr lang="zh-TW" altLang="en-US" sz="5000" b="1" u="sng" smtClean="0">
                <a:solidFill>
                  <a:srgbClr val="FFFF00"/>
                </a:solidFill>
              </a:rPr>
              <a:t>建國</a:t>
            </a:r>
            <a:r>
              <a:rPr lang="en-US" altLang="zh-TW" sz="5000" b="1" u="sng" smtClean="0">
                <a:solidFill>
                  <a:srgbClr val="FFFF00"/>
                </a:solidFill>
              </a:rPr>
              <a:t>100</a:t>
            </a:r>
            <a:r>
              <a:rPr lang="zh-TW" altLang="en-US" sz="5000" b="1" u="sng" smtClean="0">
                <a:solidFill>
                  <a:srgbClr val="FFFF00"/>
                </a:solidFill>
              </a:rPr>
              <a:t>年中華民國優良廠商協會頒發特優商業服務人員獎</a:t>
            </a:r>
            <a:endParaRPr lang="zh-TW" altLang="en-US" sz="5000" b="1" u="sng" dirty="0">
              <a:solidFill>
                <a:srgbClr val="FFFF00"/>
              </a:solidFill>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66" y="2455573"/>
            <a:ext cx="4887213" cy="4365104"/>
          </a:xfrm>
          <a:prstGeom prst="rect">
            <a:avLst/>
          </a:prstGeom>
        </p:spPr>
      </p:pic>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l="17347"/>
          <a:stretch/>
        </p:blipFill>
        <p:spPr>
          <a:xfrm>
            <a:off x="4781550" y="2455573"/>
            <a:ext cx="4772298" cy="4762500"/>
          </a:xfrm>
          <a:prstGeom prst="rect">
            <a:avLst/>
          </a:prstGeom>
        </p:spPr>
      </p:pic>
      <p:sp>
        <p:nvSpPr>
          <p:cNvPr id="6" name="內容版面配置區 5"/>
          <p:cNvSpPr>
            <a:spLocks noGrp="1"/>
          </p:cNvSpPr>
          <p:nvPr>
            <p:ph idx="1"/>
          </p:nvPr>
        </p:nvSpPr>
        <p:spPr>
          <a:xfrm>
            <a:off x="323528" y="1790699"/>
            <a:ext cx="9049072" cy="5029977"/>
          </a:xfrm>
        </p:spPr>
        <p:txBody>
          <a:bodyPr/>
          <a:lstStyle/>
          <a:p>
            <a:pPr marL="68580" indent="0">
              <a:buNone/>
            </a:pPr>
            <a:r>
              <a:rPr lang="zh-TW" altLang="en-US" dirty="0" smtClean="0"/>
              <a:t>賴士葆委員頒獎</a:t>
            </a:r>
            <a:endParaRPr lang="zh-TW" altLang="en-US" dirty="0"/>
          </a:p>
        </p:txBody>
      </p:sp>
    </p:spTree>
    <p:extLst>
      <p:ext uri="{BB962C8B-B14F-4D97-AF65-F5344CB8AC3E}">
        <p14:creationId xmlns:p14="http://schemas.microsoft.com/office/powerpoint/2010/main" val="3570104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0"/>
            <a:ext cx="8604448" cy="1210440"/>
          </a:xfrm>
        </p:spPr>
        <p:txBody>
          <a:bodyPr/>
          <a:lstStyle/>
          <a:p>
            <a:r>
              <a:rPr lang="en-US" altLang="zh-TW" sz="5000" b="1" dirty="0" smtClean="0"/>
              <a:t>1.</a:t>
            </a:r>
            <a:r>
              <a:rPr lang="zh-TW" altLang="en-US" sz="5000" b="1" dirty="0" smtClean="0"/>
              <a:t>最佳顧客滿意度金質獎</a:t>
            </a:r>
            <a:r>
              <a:rPr lang="en-US" altLang="zh-TW" sz="5000" b="1" dirty="0"/>
              <a:t/>
            </a:r>
            <a:br>
              <a:rPr lang="en-US" altLang="zh-TW" sz="5000" b="1" dirty="0"/>
            </a:br>
            <a:r>
              <a:rPr lang="en-US" altLang="zh-TW" sz="5000" b="1" dirty="0" smtClean="0"/>
              <a:t>2.</a:t>
            </a:r>
            <a:r>
              <a:rPr lang="zh-TW" altLang="en-US" sz="5000" b="1" dirty="0" smtClean="0"/>
              <a:t>最佳服務品質特優獎</a:t>
            </a:r>
            <a:endParaRPr lang="zh-TW" altLang="en-US" sz="5000" b="1" dirty="0"/>
          </a:p>
        </p:txBody>
      </p:sp>
      <p:pic>
        <p:nvPicPr>
          <p:cNvPr id="2050" name="Picture 2" descr="D:\秘書電腦備份\美地 不動產公司\中壢SOGO店-照片\中壢SOGO店 (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551521"/>
            <a:ext cx="3203848" cy="44081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秘書電腦備份\美地 不動產公司\中壢SOGO店-照片\中壢SOGO店 (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414"/>
          <a:stretch/>
        </p:blipFill>
        <p:spPr bwMode="auto">
          <a:xfrm>
            <a:off x="3191435" y="2348880"/>
            <a:ext cx="3173506" cy="4148877"/>
          </a:xfrm>
          <a:prstGeom prst="rect">
            <a:avLst/>
          </a:prstGeom>
          <a:noFill/>
          <a:extLst>
            <a:ext uri="{909E8E84-426E-40DD-AFC4-6F175D3DCCD1}">
              <a14:hiddenFill xmlns:a14="http://schemas.microsoft.com/office/drawing/2010/main">
                <a:solidFill>
                  <a:srgbClr val="FFFFFF"/>
                </a:solidFill>
              </a14:hiddenFill>
            </a:ext>
          </a:extLst>
        </p:spPr>
      </p:pic>
      <p:pic>
        <p:nvPicPr>
          <p:cNvPr id="8" name="內容版面配置區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51520" y="2257806"/>
            <a:ext cx="3556000" cy="4572000"/>
          </a:xfrm>
        </p:spPr>
      </p:pic>
    </p:spTree>
    <p:extLst>
      <p:ext uri="{BB962C8B-B14F-4D97-AF65-F5344CB8AC3E}">
        <p14:creationId xmlns:p14="http://schemas.microsoft.com/office/powerpoint/2010/main" val="2305741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a:xfrm>
            <a:off x="910139" y="1412776"/>
            <a:ext cx="8075239" cy="5256584"/>
          </a:xfrm>
        </p:spPr>
        <p:txBody>
          <a:bodyPr/>
          <a:lstStyle/>
          <a:p>
            <a:r>
              <a:rPr lang="zh-TW" altLang="en-US" b="0" dirty="0"/>
              <a:t>中心思想</a:t>
            </a:r>
            <a:r>
              <a:rPr lang="en-US" altLang="zh-TW" b="0" dirty="0"/>
              <a:t>~</a:t>
            </a:r>
            <a:r>
              <a:rPr lang="zh-TW" altLang="en-US" b="0" dirty="0"/>
              <a:t>信念 產生信心而有行為</a:t>
            </a:r>
            <a:r>
              <a:rPr lang="en-US" altLang="zh-TW" b="0" dirty="0"/>
              <a:t/>
            </a:r>
            <a:br>
              <a:rPr lang="en-US" altLang="zh-TW" b="0" dirty="0"/>
            </a:br>
            <a:r>
              <a:rPr lang="en-US" altLang="zh-TW" b="0" dirty="0"/>
              <a:t/>
            </a:r>
            <a:br>
              <a:rPr lang="en-US" altLang="zh-TW" b="0" dirty="0"/>
            </a:br>
            <a:r>
              <a:rPr lang="zh-TW" altLang="en-US" sz="3700" b="0" dirty="0">
                <a:solidFill>
                  <a:srgbClr val="FFFF00"/>
                </a:solidFill>
              </a:rPr>
              <a:t>信是所望之事的質實未見之事的確據</a:t>
            </a:r>
            <a:r>
              <a:rPr lang="en-US" altLang="zh-TW" b="0" dirty="0"/>
              <a:t/>
            </a:r>
            <a:br>
              <a:rPr lang="en-US" altLang="zh-TW" b="0" dirty="0"/>
            </a:br>
            <a:r>
              <a:rPr lang="en-US" altLang="zh-TW" b="0" dirty="0"/>
              <a:t/>
            </a:r>
            <a:br>
              <a:rPr lang="en-US" altLang="zh-TW" b="0" dirty="0"/>
            </a:br>
            <a:r>
              <a:rPr lang="zh-TW" altLang="en-US" sz="3800" b="0" dirty="0" smtClean="0">
                <a:solidFill>
                  <a:srgbClr val="00B0F0"/>
                </a:solidFill>
              </a:rPr>
              <a:t>行為產生</a:t>
            </a:r>
            <a:r>
              <a:rPr lang="zh-TW" altLang="en-US" sz="3800" b="0" dirty="0">
                <a:solidFill>
                  <a:srgbClr val="00B0F0"/>
                </a:solidFill>
              </a:rPr>
              <a:t>習慣</a:t>
            </a:r>
            <a:r>
              <a:rPr lang="en-US" altLang="zh-TW" sz="3800" b="0" dirty="0">
                <a:solidFill>
                  <a:srgbClr val="00B0F0"/>
                </a:solidFill>
              </a:rPr>
              <a:t>~</a:t>
            </a:r>
            <a:r>
              <a:rPr lang="zh-TW" altLang="en-US" sz="3800" b="0" dirty="0">
                <a:solidFill>
                  <a:srgbClr val="00B0F0"/>
                </a:solidFill>
              </a:rPr>
              <a:t>人的行為模式</a:t>
            </a:r>
            <a:r>
              <a:rPr lang="zh-TW" altLang="en-US" sz="3800" b="0" dirty="0" smtClean="0">
                <a:solidFill>
                  <a:srgbClr val="00B0F0"/>
                </a:solidFill>
              </a:rPr>
              <a:t>有慣性</a:t>
            </a:r>
            <a:r>
              <a:rPr lang="en-US" altLang="zh-TW" sz="3800" b="0" dirty="0" smtClean="0">
                <a:solidFill>
                  <a:srgbClr val="00B0F0"/>
                </a:solidFill>
              </a:rPr>
              <a:t/>
            </a:r>
            <a:br>
              <a:rPr lang="en-US" altLang="zh-TW" sz="3800" b="0" dirty="0" smtClean="0">
                <a:solidFill>
                  <a:srgbClr val="00B0F0"/>
                </a:solidFill>
              </a:rPr>
            </a:br>
            <a:r>
              <a:rPr lang="en-US" altLang="zh-TW" b="0" dirty="0"/>
              <a:t/>
            </a:r>
            <a:br>
              <a:rPr lang="en-US" altLang="zh-TW" b="0" dirty="0"/>
            </a:br>
            <a:r>
              <a:rPr lang="zh-TW" altLang="en-US" b="0" dirty="0" smtClean="0">
                <a:solidFill>
                  <a:srgbClr val="FF0000"/>
                </a:solidFill>
              </a:rPr>
              <a:t>用制度表單養成積極有效率的慣性</a:t>
            </a:r>
            <a:r>
              <a:rPr lang="en-US" altLang="zh-TW" b="0" dirty="0" smtClean="0">
                <a:solidFill>
                  <a:srgbClr val="FF0000"/>
                </a:solidFill>
              </a:rPr>
              <a:t/>
            </a:r>
            <a:br>
              <a:rPr lang="en-US" altLang="zh-TW" b="0" dirty="0" smtClean="0">
                <a:solidFill>
                  <a:srgbClr val="FF0000"/>
                </a:solidFill>
              </a:rPr>
            </a:br>
            <a:r>
              <a:rPr lang="zh-TW" altLang="en-US" dirty="0" smtClean="0">
                <a:solidFill>
                  <a:srgbClr val="FF0000"/>
                </a:solidFill>
              </a:rPr>
              <a:t>追求</a:t>
            </a:r>
            <a:r>
              <a:rPr lang="zh-TW" altLang="en-US" b="0" dirty="0" smtClean="0">
                <a:solidFill>
                  <a:srgbClr val="FF0000"/>
                </a:solidFill>
              </a:rPr>
              <a:t>卓越的性格</a:t>
            </a:r>
            <a:r>
              <a:rPr lang="en-US" altLang="zh-TW" b="0" dirty="0" smtClean="0">
                <a:solidFill>
                  <a:srgbClr val="FF0000"/>
                </a:solidFill>
              </a:rPr>
              <a:t>~</a:t>
            </a:r>
            <a:r>
              <a:rPr lang="zh-TW" altLang="en-US" b="0" dirty="0" smtClean="0">
                <a:solidFill>
                  <a:srgbClr val="FF0000"/>
                </a:solidFill>
              </a:rPr>
              <a:t>定調成功的命運</a:t>
            </a:r>
            <a:r>
              <a:rPr lang="en-US" altLang="zh-TW" b="0" dirty="0" smtClean="0"/>
              <a:t/>
            </a:r>
            <a:br>
              <a:rPr lang="en-US" altLang="zh-TW" b="0" dirty="0" smtClean="0"/>
            </a:br>
            <a:endParaRPr lang="zh-TW" altLang="en-US" b="0" dirty="0"/>
          </a:p>
        </p:txBody>
      </p:sp>
      <p:sp>
        <p:nvSpPr>
          <p:cNvPr id="11" name="副標題 10"/>
          <p:cNvSpPr>
            <a:spLocks noGrp="1"/>
          </p:cNvSpPr>
          <p:nvPr>
            <p:ph type="subTitle" idx="1"/>
          </p:nvPr>
        </p:nvSpPr>
        <p:spPr>
          <a:xfrm>
            <a:off x="467544" y="-17755"/>
            <a:ext cx="8596557" cy="1070492"/>
          </a:xfrm>
        </p:spPr>
        <p:txBody>
          <a:bodyPr>
            <a:normAutofit fontScale="92500"/>
          </a:bodyPr>
          <a:lstStyle/>
          <a:p>
            <a:pPr algn="ctr"/>
            <a:r>
              <a:rPr lang="zh-TW" altLang="en-US" sz="5000" b="1" cap="all" dirty="0" smtClean="0">
                <a:solidFill>
                  <a:srgbClr val="D6ECFF">
                    <a:satMod val="200000"/>
                  </a:srgbClr>
                </a:solidFill>
                <a:effectLst>
                  <a:reflection blurRad="12700" stA="34000" endA="740" endPos="53000" dir="5400000" sy="-100000" algn="bl" rotWithShape="0"/>
                </a:effectLst>
                <a:latin typeface="Consolas"/>
                <a:cs typeface="+mj-cs"/>
              </a:rPr>
              <a:t>思想</a:t>
            </a:r>
            <a:r>
              <a:rPr lang="zh-TW" altLang="en-US" sz="5000" b="1" cap="all" dirty="0" smtClean="0">
                <a:solidFill>
                  <a:srgbClr val="D6ECFF">
                    <a:satMod val="200000"/>
                  </a:srgbClr>
                </a:solidFill>
                <a:effectLst>
                  <a:reflection blurRad="12700" stA="34000" endA="740" endPos="53000" dir="5400000" sy="-100000" algn="bl" rotWithShape="0"/>
                </a:effectLst>
                <a:latin typeface="新細明體"/>
                <a:ea typeface="新細明體"/>
                <a:cs typeface="+mj-cs"/>
              </a:rPr>
              <a:t>、</a:t>
            </a:r>
            <a:r>
              <a:rPr lang="zh-TW" altLang="en-US" sz="5000" b="1" cap="all" dirty="0" smtClean="0">
                <a:solidFill>
                  <a:srgbClr val="D6ECFF">
                    <a:satMod val="200000"/>
                  </a:srgbClr>
                </a:solidFill>
                <a:effectLst>
                  <a:reflection blurRad="12700" stA="34000" endA="740" endPos="53000" dir="5400000" sy="-100000" algn="bl" rotWithShape="0"/>
                </a:effectLst>
                <a:latin typeface="Consolas"/>
                <a:cs typeface="+mj-cs"/>
              </a:rPr>
              <a:t>行</a:t>
            </a:r>
            <a:r>
              <a:rPr lang="zh-TW" altLang="en-US" sz="5000" b="1" cap="all" dirty="0">
                <a:solidFill>
                  <a:srgbClr val="D6ECFF">
                    <a:satMod val="200000"/>
                  </a:srgbClr>
                </a:solidFill>
                <a:effectLst>
                  <a:reflection blurRad="12700" stA="34000" endA="740" endPos="53000" dir="5400000" sy="-100000" algn="bl" rotWithShape="0"/>
                </a:effectLst>
                <a:latin typeface="Consolas"/>
                <a:cs typeface="+mj-cs"/>
              </a:rPr>
              <a:t>為</a:t>
            </a:r>
            <a:r>
              <a:rPr lang="zh-TW" altLang="en-US" sz="5000" b="1" cap="all" dirty="0" smtClean="0">
                <a:solidFill>
                  <a:srgbClr val="D6ECFF">
                    <a:satMod val="200000"/>
                  </a:srgbClr>
                </a:solidFill>
                <a:effectLst>
                  <a:reflection blurRad="12700" stA="34000" endA="740" endPos="53000" dir="5400000" sy="-100000" algn="bl" rotWithShape="0"/>
                </a:effectLst>
                <a:latin typeface="新細明體"/>
                <a:ea typeface="新細明體"/>
                <a:cs typeface="+mj-cs"/>
              </a:rPr>
              <a:t>、</a:t>
            </a:r>
            <a:r>
              <a:rPr lang="zh-TW" altLang="en-US" sz="5000" b="1" cap="all" dirty="0" smtClean="0">
                <a:solidFill>
                  <a:srgbClr val="D6ECFF">
                    <a:satMod val="200000"/>
                  </a:srgbClr>
                </a:solidFill>
                <a:effectLst>
                  <a:reflection blurRad="12700" stA="34000" endA="740" endPos="53000" dir="5400000" sy="-100000" algn="bl" rotWithShape="0"/>
                </a:effectLst>
                <a:latin typeface="Consolas"/>
                <a:cs typeface="+mj-cs"/>
              </a:rPr>
              <a:t>習慣</a:t>
            </a:r>
            <a:r>
              <a:rPr lang="zh-TW" altLang="en-US" sz="5000" b="1" cap="all" dirty="0" smtClean="0">
                <a:solidFill>
                  <a:srgbClr val="D6ECFF">
                    <a:satMod val="200000"/>
                  </a:srgbClr>
                </a:solidFill>
                <a:effectLst>
                  <a:reflection blurRad="12700" stA="34000" endA="740" endPos="53000" dir="5400000" sy="-100000" algn="bl" rotWithShape="0"/>
                </a:effectLst>
                <a:latin typeface="新細明體"/>
                <a:ea typeface="新細明體"/>
                <a:cs typeface="+mj-cs"/>
              </a:rPr>
              <a:t>、</a:t>
            </a:r>
            <a:r>
              <a:rPr lang="zh-TW" altLang="en-US" sz="5000" b="1" cap="all" dirty="0" smtClean="0">
                <a:solidFill>
                  <a:srgbClr val="D6ECFF">
                    <a:satMod val="200000"/>
                  </a:srgbClr>
                </a:solidFill>
                <a:effectLst>
                  <a:reflection blurRad="12700" stA="34000" endA="740" endPos="53000" dir="5400000" sy="-100000" algn="bl" rotWithShape="0"/>
                </a:effectLst>
                <a:latin typeface="Consolas"/>
                <a:cs typeface="+mj-cs"/>
              </a:rPr>
              <a:t>性格</a:t>
            </a:r>
            <a:r>
              <a:rPr lang="zh-TW" altLang="en-US" sz="5000" b="1" cap="all" dirty="0" smtClean="0">
                <a:solidFill>
                  <a:srgbClr val="D6ECFF">
                    <a:satMod val="200000"/>
                  </a:srgbClr>
                </a:solidFill>
                <a:effectLst>
                  <a:reflection blurRad="12700" stA="34000" endA="740" endPos="53000" dir="5400000" sy="-100000" algn="bl" rotWithShape="0"/>
                </a:effectLst>
                <a:latin typeface="新細明體"/>
                <a:ea typeface="新細明體"/>
                <a:cs typeface="+mj-cs"/>
              </a:rPr>
              <a:t>、</a:t>
            </a:r>
            <a:r>
              <a:rPr lang="zh-TW" altLang="en-US" sz="5000" b="1" cap="all" dirty="0" smtClean="0">
                <a:solidFill>
                  <a:srgbClr val="D6ECFF">
                    <a:satMod val="200000"/>
                  </a:srgbClr>
                </a:solidFill>
                <a:effectLst>
                  <a:reflection blurRad="12700" stA="34000" endA="740" endPos="53000" dir="5400000" sy="-100000" algn="bl" rotWithShape="0"/>
                </a:effectLst>
                <a:latin typeface="Consolas"/>
                <a:cs typeface="+mj-cs"/>
              </a:rPr>
              <a:t>命運</a:t>
            </a:r>
            <a:endParaRPr lang="zh-TW" altLang="en-US" sz="5000" dirty="0"/>
          </a:p>
        </p:txBody>
      </p:sp>
    </p:spTree>
    <p:extLst>
      <p:ext uri="{BB962C8B-B14F-4D97-AF65-F5344CB8AC3E}">
        <p14:creationId xmlns:p14="http://schemas.microsoft.com/office/powerpoint/2010/main" val="1709535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7" y="-1"/>
            <a:ext cx="8829803" cy="1474237"/>
          </a:xfrm>
        </p:spPr>
        <p:txBody>
          <a:bodyPr/>
          <a:lstStyle/>
          <a:p>
            <a:pPr algn="ctr"/>
            <a:r>
              <a:rPr lang="zh-TW" altLang="en-US" sz="5000" b="1" u="sng" dirty="0" smtClean="0">
                <a:solidFill>
                  <a:srgbClr val="FFFF00"/>
                </a:solidFill>
              </a:rPr>
              <a:t>經濟部商業司頒發</a:t>
            </a:r>
            <a:r>
              <a:rPr lang="zh-TW" altLang="en-US" sz="5000" b="1" u="sng" dirty="0" smtClean="0">
                <a:solidFill>
                  <a:srgbClr val="FFFF00"/>
                </a:solidFill>
                <a:latin typeface="新細明體"/>
                <a:ea typeface="新細明體"/>
              </a:rPr>
              <a:t>：</a:t>
            </a:r>
            <a:r>
              <a:rPr lang="zh-TW" altLang="en-US" sz="5000" b="1" u="sng" dirty="0" smtClean="0">
                <a:solidFill>
                  <a:srgbClr val="FFFF00"/>
                </a:solidFill>
              </a:rPr>
              <a:t>全國特優商業服務人員大獎</a:t>
            </a:r>
            <a:r>
              <a:rPr lang="en-US" altLang="zh-TW" sz="5000" b="1" u="sng" dirty="0" smtClean="0">
                <a:solidFill>
                  <a:srgbClr val="FFFF00"/>
                </a:solidFill>
              </a:rPr>
              <a:t>/</a:t>
            </a:r>
            <a:r>
              <a:rPr lang="zh-TW" altLang="en-US" sz="5000" b="1" u="sng" dirty="0" smtClean="0">
                <a:solidFill>
                  <a:srgbClr val="FFFF00"/>
                </a:solidFill>
              </a:rPr>
              <a:t>全國前</a:t>
            </a:r>
            <a:r>
              <a:rPr lang="en-US" altLang="zh-TW" sz="5000" b="1" u="sng" dirty="0" smtClean="0">
                <a:solidFill>
                  <a:srgbClr val="FFFF00"/>
                </a:solidFill>
              </a:rPr>
              <a:t>20</a:t>
            </a:r>
            <a:r>
              <a:rPr lang="zh-TW" altLang="en-US" sz="5000" b="1" u="sng" dirty="0" smtClean="0">
                <a:solidFill>
                  <a:srgbClr val="FFFF00"/>
                </a:solidFill>
              </a:rPr>
              <a:t>名</a:t>
            </a:r>
            <a:endParaRPr lang="zh-TW" altLang="en-US" sz="5000" b="1" dirty="0"/>
          </a:p>
        </p:txBody>
      </p:sp>
      <p:pic>
        <p:nvPicPr>
          <p:cNvPr id="6" name="內容版面配置區 5"/>
          <p:cNvPicPr>
            <a:picLocks noGrp="1" noChangeAspect="1"/>
          </p:cNvPicPr>
          <p:nvPr>
            <p:ph idx="1"/>
          </p:nvPr>
        </p:nvPicPr>
        <p:blipFill rotWithShape="1">
          <a:blip r:embed="rId3">
            <a:extLst>
              <a:ext uri="{28A0092B-C50C-407E-A947-70E740481C1C}">
                <a14:useLocalDpi xmlns:a14="http://schemas.microsoft.com/office/drawing/2010/main" val="0"/>
              </a:ext>
            </a:extLst>
          </a:blip>
          <a:srcRect l="5866" t="19623" r="766"/>
          <a:stretch/>
        </p:blipFill>
        <p:spPr>
          <a:xfrm>
            <a:off x="251520" y="2780928"/>
            <a:ext cx="5691673" cy="4062265"/>
          </a:xfr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483" y="1700808"/>
            <a:ext cx="4139952" cy="5269879"/>
          </a:xfrm>
          <a:prstGeom prst="rect">
            <a:avLst/>
          </a:prstGeom>
        </p:spPr>
      </p:pic>
    </p:spTree>
    <p:extLst>
      <p:ext uri="{BB962C8B-B14F-4D97-AF65-F5344CB8AC3E}">
        <p14:creationId xmlns:p14="http://schemas.microsoft.com/office/powerpoint/2010/main" val="4248592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88640"/>
            <a:ext cx="8568952" cy="1237824"/>
          </a:xfrm>
        </p:spPr>
        <p:txBody>
          <a:bodyPr/>
          <a:lstStyle/>
          <a:p>
            <a:r>
              <a:rPr lang="en-US" altLang="zh-TW" sz="5400" dirty="0" smtClean="0"/>
              <a:t>2012</a:t>
            </a:r>
            <a:r>
              <a:rPr lang="zh-TW" altLang="en-US" sz="5400" dirty="0" smtClean="0"/>
              <a:t>年全球不動產高峰論壇</a:t>
            </a:r>
            <a:r>
              <a:rPr lang="en-US" altLang="zh-TW" sz="5400" dirty="0" smtClean="0"/>
              <a:t/>
            </a:r>
            <a:br>
              <a:rPr lang="en-US" altLang="zh-TW" sz="5400" dirty="0" smtClean="0"/>
            </a:br>
            <a:r>
              <a:rPr lang="zh-TW" altLang="en-US" sz="5400" dirty="0" smtClean="0"/>
              <a:t>台灣不動產驅勢 主講人</a:t>
            </a:r>
            <a:endParaRPr lang="zh-TW" altLang="en-US" sz="5400" dirty="0"/>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8539" y="2248692"/>
            <a:ext cx="8518849" cy="4348660"/>
          </a:xfrm>
        </p:spPr>
      </p:pic>
    </p:spTree>
    <p:extLst>
      <p:ext uri="{BB962C8B-B14F-4D97-AF65-F5344CB8AC3E}">
        <p14:creationId xmlns:p14="http://schemas.microsoft.com/office/powerpoint/2010/main" val="2610930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0"/>
            <a:ext cx="8640960" cy="1700808"/>
          </a:xfrm>
        </p:spPr>
        <p:txBody>
          <a:bodyPr/>
          <a:lstStyle/>
          <a:p>
            <a:pPr algn="ctr"/>
            <a:r>
              <a:rPr lang="zh-TW" altLang="en-US" sz="5000" b="1" dirty="0" smtClean="0"/>
              <a:t>全球</a:t>
            </a:r>
            <a:r>
              <a:rPr lang="en-US" altLang="zh-TW" sz="5000" b="1" dirty="0" smtClean="0"/>
              <a:t>12</a:t>
            </a:r>
            <a:r>
              <a:rPr lang="zh-TW" altLang="en-US" sz="5000" b="1" dirty="0" smtClean="0"/>
              <a:t>個不動產經紀業已成熟發展國家</a:t>
            </a:r>
            <a:r>
              <a:rPr lang="en-US" altLang="zh-TW" sz="5000" b="1" dirty="0" smtClean="0"/>
              <a:t>/800</a:t>
            </a:r>
            <a:r>
              <a:rPr lang="zh-TW" altLang="en-US" sz="5000" b="1" dirty="0" smtClean="0"/>
              <a:t>多位來賓與會</a:t>
            </a:r>
            <a:r>
              <a:rPr lang="en-US" altLang="zh-TW" sz="5000" b="1" dirty="0" smtClean="0"/>
              <a:t/>
            </a:r>
            <a:br>
              <a:rPr lang="en-US" altLang="zh-TW" sz="5000" b="1" dirty="0" smtClean="0"/>
            </a:br>
            <a:r>
              <a:rPr lang="zh-TW" altLang="en-US" sz="5000" b="1" dirty="0" smtClean="0"/>
              <a:t>盛況空前</a:t>
            </a:r>
            <a:endParaRPr lang="zh-TW" altLang="en-US" sz="5000" b="1"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7910" y="2276872"/>
            <a:ext cx="3039954" cy="453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369" y="2276872"/>
            <a:ext cx="5688631" cy="451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901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1216" y="116632"/>
            <a:ext cx="8696131" cy="1309832"/>
          </a:xfrm>
        </p:spPr>
        <p:txBody>
          <a:bodyPr/>
          <a:lstStyle/>
          <a:p>
            <a:pPr algn="ctr"/>
            <a:r>
              <a:rPr lang="en-US" altLang="zh-TW" dirty="0" smtClean="0"/>
              <a:t>2011</a:t>
            </a:r>
            <a:r>
              <a:rPr lang="zh-TW" altLang="en-US" dirty="0" smtClean="0"/>
              <a:t>年美國商用不動產協會</a:t>
            </a:r>
            <a:r>
              <a:rPr lang="en-US" altLang="zh-TW" dirty="0" smtClean="0"/>
              <a:t>CCIM</a:t>
            </a:r>
            <a:r>
              <a:rPr lang="zh-TW" altLang="en-US" dirty="0" smtClean="0"/>
              <a:t>全球考試通過認證會員</a:t>
            </a:r>
            <a:r>
              <a:rPr lang="en-US" altLang="zh-TW" dirty="0" smtClean="0"/>
              <a:t>/</a:t>
            </a:r>
            <a:r>
              <a:rPr lang="zh-TW" altLang="en-US" dirty="0" smtClean="0"/>
              <a:t>台灣僅</a:t>
            </a:r>
            <a:r>
              <a:rPr lang="en-US" altLang="zh-TW" dirty="0" smtClean="0"/>
              <a:t>170</a:t>
            </a:r>
            <a:r>
              <a:rPr lang="zh-TW" altLang="en-US" dirty="0" smtClean="0"/>
              <a:t>位取證</a:t>
            </a:r>
            <a:endParaRPr lang="zh-TW" altLang="en-US" dirty="0"/>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1560" y="2251517"/>
            <a:ext cx="4734182" cy="4572000"/>
          </a:xfr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412776"/>
            <a:ext cx="3481197" cy="2636912"/>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410" y="4221088"/>
            <a:ext cx="3515883" cy="2636912"/>
          </a:xfrm>
          <a:prstGeom prst="rect">
            <a:avLst/>
          </a:prstGeom>
        </p:spPr>
      </p:pic>
    </p:spTree>
    <p:extLst>
      <p:ext uri="{BB962C8B-B14F-4D97-AF65-F5344CB8AC3E}">
        <p14:creationId xmlns:p14="http://schemas.microsoft.com/office/powerpoint/2010/main" val="4098649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0"/>
            <a:ext cx="8455158" cy="1556792"/>
          </a:xfrm>
        </p:spPr>
        <p:txBody>
          <a:bodyPr/>
          <a:lstStyle/>
          <a:p>
            <a:pPr algn="ctr"/>
            <a:r>
              <a:rPr lang="en-US" altLang="zh-TW" sz="5000" dirty="0" smtClean="0"/>
              <a:t>2011</a:t>
            </a:r>
            <a:r>
              <a:rPr lang="zh-TW" altLang="en-US" sz="5000" dirty="0" smtClean="0"/>
              <a:t>年考取中華人民共和國</a:t>
            </a:r>
            <a:r>
              <a:rPr lang="en-US" altLang="zh-TW" sz="5000" dirty="0" smtClean="0"/>
              <a:t/>
            </a:r>
            <a:br>
              <a:rPr lang="en-US" altLang="zh-TW" sz="5000" dirty="0" smtClean="0"/>
            </a:br>
            <a:r>
              <a:rPr lang="zh-TW" altLang="en-US" sz="5000" dirty="0" smtClean="0"/>
              <a:t>房地產經紀人執業證照</a:t>
            </a:r>
            <a:endParaRPr lang="zh-TW" altLang="en-US" sz="5000" dirty="0"/>
          </a:p>
        </p:txBody>
      </p:sp>
      <p:pic>
        <p:nvPicPr>
          <p:cNvPr id="4" name="內容版面配置區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615" r="16324"/>
          <a:stretch/>
        </p:blipFill>
        <p:spPr>
          <a:xfrm>
            <a:off x="395536" y="2547256"/>
            <a:ext cx="4820276" cy="4310743"/>
          </a:xfr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l="27959" t="131" r="28673" b="-1"/>
          <a:stretch/>
        </p:blipFill>
        <p:spPr>
          <a:xfrm>
            <a:off x="5292080" y="1710063"/>
            <a:ext cx="3965510" cy="5147937"/>
          </a:xfrm>
          <a:prstGeom prst="rect">
            <a:avLst/>
          </a:prstGeom>
        </p:spPr>
      </p:pic>
    </p:spTree>
    <p:extLst>
      <p:ext uri="{BB962C8B-B14F-4D97-AF65-F5344CB8AC3E}">
        <p14:creationId xmlns:p14="http://schemas.microsoft.com/office/powerpoint/2010/main" val="4205626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7" y="37322"/>
            <a:ext cx="8712968" cy="1807502"/>
          </a:xfrm>
        </p:spPr>
        <p:txBody>
          <a:bodyPr/>
          <a:lstStyle/>
          <a:p>
            <a:pPr algn="ctr"/>
            <a:r>
              <a:rPr lang="zh-TW" altLang="en-US" sz="5000" b="1" dirty="0" smtClean="0"/>
              <a:t>參加全球第一商業談判大師</a:t>
            </a:r>
            <a:r>
              <a:rPr lang="en-US" altLang="zh-TW" sz="5000" b="1" dirty="0" smtClean="0"/>
              <a:t>Roger Dawson</a:t>
            </a:r>
            <a:r>
              <a:rPr lang="zh-TW" altLang="en-US" sz="5000" b="1" dirty="0" smtClean="0"/>
              <a:t>的實務演練課程</a:t>
            </a:r>
            <a:endParaRPr lang="zh-TW" altLang="en-US" sz="5000" b="1" dirty="0"/>
          </a:p>
        </p:txBody>
      </p:sp>
      <p:pic>
        <p:nvPicPr>
          <p:cNvPr id="4" name="內容版面配置區 3"/>
          <p:cNvPicPr>
            <a:picLocks noGrp="1" noChangeAspect="1"/>
          </p:cNvPicPr>
          <p:nvPr>
            <p:ph idx="1"/>
          </p:nvPr>
        </p:nvPicPr>
        <p:blipFill rotWithShape="1">
          <a:blip r:embed="rId3">
            <a:extLst>
              <a:ext uri="{28A0092B-C50C-407E-A947-70E740481C1C}">
                <a14:useLocalDpi xmlns:a14="http://schemas.microsoft.com/office/drawing/2010/main" val="0"/>
              </a:ext>
            </a:extLst>
          </a:blip>
          <a:srcRect r="12327"/>
          <a:stretch/>
        </p:blipFill>
        <p:spPr>
          <a:xfrm>
            <a:off x="323528" y="1700808"/>
            <a:ext cx="4229811" cy="3528392"/>
          </a:xfrm>
        </p:spPr>
      </p:pic>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r="11276"/>
          <a:stretch/>
        </p:blipFill>
        <p:spPr>
          <a:xfrm>
            <a:off x="5238531" y="1610139"/>
            <a:ext cx="3849486" cy="2808312"/>
          </a:xfrm>
          <a:prstGeom prst="rect">
            <a:avLst/>
          </a:prstGeom>
        </p:spPr>
      </p:pic>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t="13228" r="8629"/>
          <a:stretch/>
        </p:blipFill>
        <p:spPr>
          <a:xfrm>
            <a:off x="3461657" y="4002832"/>
            <a:ext cx="3840359" cy="3060441"/>
          </a:xfrm>
          <a:prstGeom prst="rect">
            <a:avLst/>
          </a:prstGeom>
        </p:spPr>
      </p:pic>
    </p:spTree>
    <p:extLst>
      <p:ext uri="{BB962C8B-B14F-4D97-AF65-F5344CB8AC3E}">
        <p14:creationId xmlns:p14="http://schemas.microsoft.com/office/powerpoint/2010/main" val="4066661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16632"/>
            <a:ext cx="8748464" cy="1309832"/>
          </a:xfrm>
        </p:spPr>
        <p:txBody>
          <a:bodyPr/>
          <a:lstStyle/>
          <a:p>
            <a:pPr algn="ctr"/>
            <a:r>
              <a:rPr lang="zh-TW" altLang="en-US" dirty="0" smtClean="0"/>
              <a:t>在職進修</a:t>
            </a:r>
            <a:r>
              <a:rPr lang="en-US" altLang="zh-TW" dirty="0" smtClean="0"/>
              <a:t>/</a:t>
            </a:r>
            <a:r>
              <a:rPr lang="zh-TW" altLang="en-US" dirty="0" smtClean="0"/>
              <a:t>終身學習</a:t>
            </a:r>
            <a:r>
              <a:rPr lang="en-US" altLang="zh-TW" dirty="0" smtClean="0"/>
              <a:t>/</a:t>
            </a:r>
            <a:r>
              <a:rPr lang="zh-TW" altLang="en-US" dirty="0" smtClean="0"/>
              <a:t>學而時習之不懈怠</a:t>
            </a:r>
            <a:r>
              <a:rPr lang="en-US" altLang="zh-TW" dirty="0" smtClean="0"/>
              <a:t/>
            </a:r>
            <a:br>
              <a:rPr lang="en-US" altLang="zh-TW" dirty="0" smtClean="0"/>
            </a:br>
            <a:r>
              <a:rPr lang="zh-TW" altLang="en-US" dirty="0" smtClean="0"/>
              <a:t>參加各項研討會講座與大師有約</a:t>
            </a:r>
            <a:endParaRPr lang="zh-TW" altLang="en-US" dirty="0"/>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2" y="2348880"/>
            <a:ext cx="3888432" cy="4427983"/>
          </a:xfrm>
        </p:spPr>
      </p:pic>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l="7812" r="6715"/>
          <a:stretch/>
        </p:blipFill>
        <p:spPr>
          <a:xfrm>
            <a:off x="4283968" y="2348880"/>
            <a:ext cx="4739951" cy="4509120"/>
          </a:xfrm>
          <a:prstGeom prst="rect">
            <a:avLst/>
          </a:prstGeom>
        </p:spPr>
      </p:pic>
    </p:spTree>
    <p:extLst>
      <p:ext uri="{BB962C8B-B14F-4D97-AF65-F5344CB8AC3E}">
        <p14:creationId xmlns:p14="http://schemas.microsoft.com/office/powerpoint/2010/main" val="2603455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2730" y="143435"/>
            <a:ext cx="8740588" cy="1773397"/>
          </a:xfrm>
        </p:spPr>
        <p:txBody>
          <a:bodyPr/>
          <a:lstStyle/>
          <a:p>
            <a:r>
              <a:rPr lang="zh-TW" altLang="en-US" dirty="0" smtClean="0"/>
              <a:t>財經趨勢論壇</a:t>
            </a:r>
            <a:r>
              <a:rPr lang="en-US" altLang="zh-TW" dirty="0" smtClean="0"/>
              <a:t>/</a:t>
            </a:r>
            <a:r>
              <a:rPr lang="zh-TW" altLang="en-US" dirty="0" smtClean="0"/>
              <a:t>講座</a:t>
            </a:r>
            <a:r>
              <a:rPr lang="en-US" altLang="zh-TW" dirty="0" smtClean="0"/>
              <a:t>/</a:t>
            </a:r>
            <a:r>
              <a:rPr lang="zh-TW" altLang="en-US" dirty="0" smtClean="0"/>
              <a:t>產業前景</a:t>
            </a:r>
            <a:r>
              <a:rPr lang="en-US" altLang="zh-TW" dirty="0" smtClean="0"/>
              <a:t>/</a:t>
            </a:r>
            <a:r>
              <a:rPr lang="zh-TW" altLang="en-US" dirty="0" smtClean="0"/>
              <a:t>人文心靈成長</a:t>
            </a:r>
            <a:r>
              <a:rPr lang="en-US" altLang="zh-TW" dirty="0" smtClean="0"/>
              <a:t>/</a:t>
            </a:r>
            <a:r>
              <a:rPr lang="zh-TW" altLang="en-US" dirty="0" smtClean="0"/>
              <a:t>激勵課程</a:t>
            </a:r>
            <a:r>
              <a:rPr lang="en-US" altLang="zh-TW" dirty="0" smtClean="0"/>
              <a:t>/</a:t>
            </a:r>
            <a:r>
              <a:rPr lang="zh-TW" altLang="en-US" dirty="0" smtClean="0"/>
              <a:t>專業法令法規進修</a:t>
            </a:r>
            <a:endParaRPr lang="zh-TW" altLang="en-US" dirty="0"/>
          </a:p>
        </p:txBody>
      </p:sp>
      <p:pic>
        <p:nvPicPr>
          <p:cNvPr id="4" name="內容版面配置區 3"/>
          <p:cNvPicPr>
            <a:picLocks noGrp="1" noChangeAspect="1"/>
          </p:cNvPicPr>
          <p:nvPr>
            <p:ph idx="1"/>
          </p:nvPr>
        </p:nvPicPr>
        <p:blipFill rotWithShape="1">
          <a:blip r:embed="rId3">
            <a:extLst>
              <a:ext uri="{28A0092B-C50C-407E-A947-70E740481C1C}">
                <a14:useLocalDpi xmlns:a14="http://schemas.microsoft.com/office/drawing/2010/main" val="0"/>
              </a:ext>
            </a:extLst>
          </a:blip>
          <a:srcRect l="16034" t="20544" r="24566" b="7755"/>
          <a:stretch/>
        </p:blipFill>
        <p:spPr>
          <a:xfrm>
            <a:off x="251520" y="2286000"/>
            <a:ext cx="4483514" cy="4572000"/>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2276872"/>
            <a:ext cx="4392488" cy="4581128"/>
          </a:xfrm>
          <a:prstGeom prst="rect">
            <a:avLst/>
          </a:prstGeom>
        </p:spPr>
      </p:pic>
    </p:spTree>
    <p:extLst>
      <p:ext uri="{BB962C8B-B14F-4D97-AF65-F5344CB8AC3E}">
        <p14:creationId xmlns:p14="http://schemas.microsoft.com/office/powerpoint/2010/main" val="3152285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2900" y="93305"/>
            <a:ext cx="8801100" cy="2316519"/>
          </a:xfrm>
        </p:spPr>
        <p:txBody>
          <a:bodyPr/>
          <a:lstStyle/>
          <a:p>
            <a:pPr algn="ctr"/>
            <a:r>
              <a:rPr lang="zh-TW" altLang="en-US" sz="4600" b="1" dirty="0" smtClean="0">
                <a:solidFill>
                  <a:srgbClr val="FF9900"/>
                </a:solidFill>
                <a:effectLst>
                  <a:outerShdw blurRad="38100" dist="38100" dir="2700000" algn="tl">
                    <a:srgbClr val="000000">
                      <a:alpha val="43137"/>
                    </a:srgbClr>
                  </a:outerShdw>
                </a:effectLst>
              </a:rPr>
              <a:t>六</a:t>
            </a:r>
            <a:r>
              <a:rPr lang="en-US" altLang="zh-TW" sz="4600" b="1" dirty="0" smtClean="0">
                <a:solidFill>
                  <a:srgbClr val="FF9900"/>
                </a:solidFill>
                <a:effectLst>
                  <a:outerShdw blurRad="38100" dist="38100" dir="2700000" algn="tl">
                    <a:srgbClr val="000000">
                      <a:alpha val="43137"/>
                    </a:srgbClr>
                  </a:outerShdw>
                </a:effectLst>
                <a:latin typeface="新細明體"/>
                <a:ea typeface="新細明體"/>
              </a:rPr>
              <a:t>﹒</a:t>
            </a:r>
            <a:r>
              <a:rPr lang="zh-TW" altLang="en-US" sz="4600" b="1" dirty="0" smtClean="0">
                <a:solidFill>
                  <a:srgbClr val="FF9900"/>
                </a:solidFill>
                <a:effectLst>
                  <a:outerShdw blurRad="38100" dist="38100" dir="2700000" algn="tl">
                    <a:srgbClr val="000000">
                      <a:alpha val="43137"/>
                    </a:srgbClr>
                  </a:outerShdw>
                </a:effectLst>
                <a:latin typeface="新細明體"/>
                <a:ea typeface="新細明體"/>
              </a:rPr>
              <a:t>網路</a:t>
            </a:r>
            <a:r>
              <a:rPr lang="en-US" altLang="zh-TW" sz="4600" b="1" dirty="0" smtClean="0">
                <a:solidFill>
                  <a:srgbClr val="FF9900"/>
                </a:solidFill>
                <a:effectLst>
                  <a:outerShdw blurRad="38100" dist="38100" dir="2700000" algn="tl">
                    <a:srgbClr val="000000">
                      <a:alpha val="43137"/>
                    </a:srgbClr>
                  </a:outerShdw>
                </a:effectLst>
                <a:latin typeface="新細明體"/>
                <a:ea typeface="新細明體"/>
              </a:rPr>
              <a:t>/</a:t>
            </a:r>
            <a:r>
              <a:rPr lang="zh-TW" altLang="en-US" sz="4600" b="1" dirty="0" smtClean="0">
                <a:solidFill>
                  <a:srgbClr val="FF9900"/>
                </a:solidFill>
                <a:effectLst>
                  <a:outerShdw blurRad="38100" dist="38100" dir="2700000" algn="tl">
                    <a:srgbClr val="000000">
                      <a:alpha val="43137"/>
                    </a:srgbClr>
                  </a:outerShdw>
                </a:effectLst>
                <a:latin typeface="新細明體"/>
                <a:ea typeface="新細明體"/>
              </a:rPr>
              <a:t>電商 </a:t>
            </a:r>
            <a:r>
              <a:rPr lang="en-US" altLang="zh-TW" sz="4600" b="1" dirty="0" smtClean="0">
                <a:solidFill>
                  <a:srgbClr val="FF9900"/>
                </a:solidFill>
                <a:effectLst>
                  <a:outerShdw blurRad="38100" dist="38100" dir="2700000" algn="tl">
                    <a:srgbClr val="000000">
                      <a:alpha val="43137"/>
                    </a:srgbClr>
                  </a:outerShdw>
                </a:effectLst>
                <a:latin typeface="新細明體"/>
                <a:ea typeface="新細明體"/>
              </a:rPr>
              <a:t>/E</a:t>
            </a:r>
            <a:r>
              <a:rPr lang="zh-TW" altLang="en-US" sz="4600" b="1" dirty="0" smtClean="0">
                <a:solidFill>
                  <a:srgbClr val="FF9900"/>
                </a:solidFill>
                <a:effectLst>
                  <a:outerShdw blurRad="38100" dist="38100" dir="2700000" algn="tl">
                    <a:srgbClr val="000000">
                      <a:alpha val="43137"/>
                    </a:srgbClr>
                  </a:outerShdw>
                </a:effectLst>
                <a:latin typeface="新細明體"/>
                <a:ea typeface="新細明體"/>
              </a:rPr>
              <a:t>化</a:t>
            </a:r>
            <a:r>
              <a:rPr lang="en-US" altLang="zh-TW" sz="4600" b="1" dirty="0" smtClean="0">
                <a:solidFill>
                  <a:srgbClr val="FF9900"/>
                </a:solidFill>
                <a:effectLst>
                  <a:outerShdw blurRad="38100" dist="38100" dir="2700000" algn="tl">
                    <a:srgbClr val="000000">
                      <a:alpha val="43137"/>
                    </a:srgbClr>
                  </a:outerShdw>
                </a:effectLst>
                <a:latin typeface="新細明體"/>
                <a:ea typeface="新細明體"/>
              </a:rPr>
              <a:t>/</a:t>
            </a:r>
            <a:r>
              <a:rPr lang="zh-TW" altLang="en-US" sz="4600" b="1" dirty="0" smtClean="0">
                <a:solidFill>
                  <a:srgbClr val="FF9900"/>
                </a:solidFill>
                <a:effectLst>
                  <a:outerShdw blurRad="38100" dist="38100" dir="2700000" algn="tl">
                    <a:srgbClr val="000000">
                      <a:alpha val="43137"/>
                    </a:srgbClr>
                  </a:outerShdw>
                </a:effectLst>
                <a:latin typeface="新細明體"/>
                <a:ea typeface="新細明體"/>
              </a:rPr>
              <a:t>大數據時代</a:t>
            </a:r>
            <a:r>
              <a:rPr lang="en-US" altLang="zh-TW" sz="4600" b="1" dirty="0" smtClean="0">
                <a:solidFill>
                  <a:srgbClr val="FF9900"/>
                </a:solidFill>
                <a:effectLst>
                  <a:outerShdw blurRad="38100" dist="38100" dir="2700000" algn="tl">
                    <a:srgbClr val="000000">
                      <a:alpha val="43137"/>
                    </a:srgbClr>
                  </a:outerShdw>
                </a:effectLst>
                <a:latin typeface="新細明體"/>
                <a:ea typeface="新細明體"/>
              </a:rPr>
              <a:t/>
            </a:r>
            <a:br>
              <a:rPr lang="en-US" altLang="zh-TW" sz="4600" b="1" dirty="0" smtClean="0">
                <a:solidFill>
                  <a:srgbClr val="FF9900"/>
                </a:solidFill>
                <a:effectLst>
                  <a:outerShdw blurRad="38100" dist="38100" dir="2700000" algn="tl">
                    <a:srgbClr val="000000">
                      <a:alpha val="43137"/>
                    </a:srgbClr>
                  </a:outerShdw>
                </a:effectLst>
                <a:latin typeface="新細明體"/>
                <a:ea typeface="新細明體"/>
              </a:rPr>
            </a:br>
            <a:r>
              <a:rPr lang="zh-TW" altLang="en-US" sz="4600" b="1" dirty="0" smtClean="0">
                <a:solidFill>
                  <a:srgbClr val="FF9900"/>
                </a:solidFill>
                <a:effectLst>
                  <a:outerShdw blurRad="38100" dist="38100" dir="2700000" algn="tl">
                    <a:srgbClr val="000000">
                      <a:alpha val="43137"/>
                    </a:srgbClr>
                  </a:outerShdw>
                </a:effectLst>
                <a:latin typeface="新細明體"/>
                <a:ea typeface="新細明體"/>
              </a:rPr>
              <a:t>    商業模式變革</a:t>
            </a:r>
            <a:r>
              <a:rPr lang="en-US" altLang="zh-TW" sz="4600" b="1" dirty="0" smtClean="0">
                <a:solidFill>
                  <a:srgbClr val="FF9900"/>
                </a:solidFill>
                <a:effectLst>
                  <a:outerShdw blurRad="38100" dist="38100" dir="2700000" algn="tl">
                    <a:srgbClr val="000000">
                      <a:alpha val="43137"/>
                    </a:srgbClr>
                  </a:outerShdw>
                </a:effectLst>
                <a:latin typeface="新細明體"/>
                <a:ea typeface="新細明體"/>
              </a:rPr>
              <a:t>/</a:t>
            </a:r>
            <a:r>
              <a:rPr lang="zh-TW" altLang="en-US" sz="4600" b="1" dirty="0" smtClean="0">
                <a:solidFill>
                  <a:srgbClr val="FF9900"/>
                </a:solidFill>
                <a:effectLst>
                  <a:outerShdw blurRad="38100" dist="38100" dir="2700000" algn="tl">
                    <a:srgbClr val="000000">
                      <a:alpha val="43137"/>
                    </a:srgbClr>
                  </a:outerShdw>
                </a:effectLst>
                <a:latin typeface="新細明體"/>
                <a:ea typeface="新細明體"/>
              </a:rPr>
              <a:t>消費行為改變</a:t>
            </a:r>
            <a:r>
              <a:rPr lang="en-US" altLang="zh-TW" sz="4600" b="1" dirty="0" smtClean="0">
                <a:solidFill>
                  <a:srgbClr val="FF9900"/>
                </a:solidFill>
                <a:effectLst>
                  <a:outerShdw blurRad="38100" dist="38100" dir="2700000" algn="tl">
                    <a:srgbClr val="000000">
                      <a:alpha val="43137"/>
                    </a:srgbClr>
                  </a:outerShdw>
                </a:effectLst>
                <a:latin typeface="新細明體"/>
                <a:ea typeface="新細明體"/>
              </a:rPr>
              <a:t>~</a:t>
            </a:r>
            <a:br>
              <a:rPr lang="en-US" altLang="zh-TW" sz="4600" b="1" dirty="0" smtClean="0">
                <a:solidFill>
                  <a:srgbClr val="FF9900"/>
                </a:solidFill>
                <a:effectLst>
                  <a:outerShdw blurRad="38100" dist="38100" dir="2700000" algn="tl">
                    <a:srgbClr val="000000">
                      <a:alpha val="43137"/>
                    </a:srgbClr>
                  </a:outerShdw>
                </a:effectLst>
                <a:latin typeface="新細明體"/>
                <a:ea typeface="新細明體"/>
              </a:rPr>
            </a:br>
            <a:r>
              <a:rPr lang="zh-TW" altLang="en-US" sz="4600" dirty="0" smtClean="0">
                <a:solidFill>
                  <a:srgbClr val="FF9900"/>
                </a:solidFill>
                <a:effectLst>
                  <a:outerShdw blurRad="38100" dist="38100" dir="2700000" algn="tl">
                    <a:srgbClr val="000000">
                      <a:alpha val="43137"/>
                    </a:srgbClr>
                  </a:outerShdw>
                </a:effectLst>
                <a:latin typeface="新細明體"/>
                <a:ea typeface="新細明體"/>
              </a:rPr>
              <a:t>網路無國界</a:t>
            </a:r>
            <a:r>
              <a:rPr lang="en-US" altLang="zh-TW" sz="4600" dirty="0" smtClean="0">
                <a:solidFill>
                  <a:srgbClr val="FF9900"/>
                </a:solidFill>
                <a:effectLst>
                  <a:outerShdw blurRad="38100" dist="38100" dir="2700000" algn="tl">
                    <a:srgbClr val="000000">
                      <a:alpha val="43137"/>
                    </a:srgbClr>
                  </a:outerShdw>
                </a:effectLst>
                <a:latin typeface="新細明體"/>
                <a:ea typeface="新細明體"/>
              </a:rPr>
              <a:t/>
            </a:r>
            <a:br>
              <a:rPr lang="en-US" altLang="zh-TW" sz="4600" dirty="0" smtClean="0">
                <a:solidFill>
                  <a:srgbClr val="FF9900"/>
                </a:solidFill>
                <a:effectLst>
                  <a:outerShdw blurRad="38100" dist="38100" dir="2700000" algn="tl">
                    <a:srgbClr val="000000">
                      <a:alpha val="43137"/>
                    </a:srgbClr>
                  </a:outerShdw>
                </a:effectLst>
                <a:latin typeface="新細明體"/>
                <a:ea typeface="新細明體"/>
              </a:rPr>
            </a:br>
            <a:r>
              <a:rPr lang="zh-TW" altLang="en-US" sz="4400" dirty="0" smtClean="0">
                <a:solidFill>
                  <a:srgbClr val="FF9900"/>
                </a:solidFill>
                <a:effectLst>
                  <a:outerShdw blurRad="38100" dist="38100" dir="2700000" algn="tl">
                    <a:srgbClr val="000000">
                      <a:alpha val="43137"/>
                    </a:srgbClr>
                  </a:outerShdw>
                </a:effectLst>
                <a:latin typeface="新細明體"/>
                <a:ea typeface="新細明體"/>
              </a:rPr>
              <a:t>台灣不動產市場應加強與國際接軌</a:t>
            </a:r>
            <a:r>
              <a:rPr lang="en-US" altLang="zh-TW" sz="4400" dirty="0" smtClean="0">
                <a:solidFill>
                  <a:srgbClr val="FF9900"/>
                </a:solidFill>
                <a:effectLst>
                  <a:outerShdw blurRad="38100" dist="38100" dir="2700000" algn="tl">
                    <a:srgbClr val="000000">
                      <a:alpha val="43137"/>
                    </a:srgbClr>
                  </a:outerShdw>
                </a:effectLst>
                <a:latin typeface="新細明體"/>
                <a:ea typeface="新細明體"/>
              </a:rPr>
              <a:t/>
            </a:r>
            <a:br>
              <a:rPr lang="en-US" altLang="zh-TW" sz="4400" dirty="0" smtClean="0">
                <a:solidFill>
                  <a:srgbClr val="FF9900"/>
                </a:solidFill>
                <a:effectLst>
                  <a:outerShdw blurRad="38100" dist="38100" dir="2700000" algn="tl">
                    <a:srgbClr val="000000">
                      <a:alpha val="43137"/>
                    </a:srgbClr>
                  </a:outerShdw>
                </a:effectLst>
                <a:latin typeface="新細明體"/>
                <a:ea typeface="新細明體"/>
              </a:rPr>
            </a:br>
            <a:r>
              <a:rPr lang="zh-TW" altLang="en-US" sz="4600" dirty="0" smtClean="0">
                <a:solidFill>
                  <a:srgbClr val="FF9900"/>
                </a:solidFill>
                <a:effectLst>
                  <a:outerShdw blurRad="38100" dist="38100" dir="2700000" algn="tl">
                    <a:srgbClr val="000000">
                      <a:alpha val="43137"/>
                    </a:srgbClr>
                  </a:outerShdw>
                </a:effectLst>
                <a:latin typeface="新細明體"/>
                <a:ea typeface="新細明體"/>
              </a:rPr>
              <a:t>仲介業者</a:t>
            </a:r>
            <a:r>
              <a:rPr lang="en-US" altLang="zh-TW" sz="4600" dirty="0" smtClean="0">
                <a:solidFill>
                  <a:srgbClr val="FF9900"/>
                </a:solidFill>
                <a:effectLst>
                  <a:outerShdw blurRad="38100" dist="38100" dir="2700000" algn="tl">
                    <a:srgbClr val="000000">
                      <a:alpha val="43137"/>
                    </a:srgbClr>
                  </a:outerShdw>
                </a:effectLst>
                <a:latin typeface="新細明體"/>
                <a:ea typeface="新細明體"/>
              </a:rPr>
              <a:t>/</a:t>
            </a:r>
            <a:r>
              <a:rPr lang="zh-TW" altLang="en-US" sz="4600" dirty="0" smtClean="0">
                <a:solidFill>
                  <a:srgbClr val="FF9900"/>
                </a:solidFill>
                <a:effectLst>
                  <a:outerShdw blurRad="38100" dist="38100" dir="2700000" algn="tl">
                    <a:srgbClr val="000000">
                      <a:alpha val="43137"/>
                    </a:srgbClr>
                  </a:outerShdw>
                </a:effectLst>
                <a:latin typeface="新細明體"/>
                <a:ea typeface="新細明體"/>
              </a:rPr>
              <a:t>個人思考如何轉型因應</a:t>
            </a:r>
            <a:endParaRPr lang="zh-TW" altLang="en-US" sz="4600" dirty="0">
              <a:solidFill>
                <a:srgbClr val="FF9900"/>
              </a:solidFill>
              <a:effectLst>
                <a:outerShdw blurRad="38100" dist="38100" dir="2700000" algn="tl">
                  <a:srgbClr val="000000">
                    <a:alpha val="43137"/>
                  </a:srgbClr>
                </a:outerShdw>
              </a:effectLst>
            </a:endParaRPr>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3607" y="3750907"/>
            <a:ext cx="7046033" cy="3107094"/>
          </a:xfrm>
        </p:spPr>
      </p:pic>
    </p:spTree>
    <p:extLst>
      <p:ext uri="{BB962C8B-B14F-4D97-AF65-F5344CB8AC3E}">
        <p14:creationId xmlns:p14="http://schemas.microsoft.com/office/powerpoint/2010/main" val="573988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5192" y="37322"/>
            <a:ext cx="8201608" cy="1159430"/>
          </a:xfrm>
        </p:spPr>
        <p:txBody>
          <a:bodyPr/>
          <a:lstStyle/>
          <a:p>
            <a:r>
              <a:rPr lang="zh-TW" altLang="en-US" sz="4400" b="1" dirty="0">
                <a:solidFill>
                  <a:srgbClr val="FFFF00"/>
                </a:solidFill>
              </a:rPr>
              <a:t>賈伯斯的</a:t>
            </a:r>
            <a:r>
              <a:rPr lang="zh-TW" altLang="en-US" sz="4400" b="1" dirty="0" smtClean="0">
                <a:solidFill>
                  <a:srgbClr val="FFFF00"/>
                </a:solidFill>
              </a:rPr>
              <a:t>豪語</a:t>
            </a:r>
            <a:r>
              <a:rPr lang="en-US" altLang="zh-TW" sz="4400" b="1" dirty="0" smtClean="0">
                <a:solidFill>
                  <a:srgbClr val="FFFF00"/>
                </a:solidFill>
              </a:rPr>
              <a:t>:</a:t>
            </a:r>
            <a:r>
              <a:rPr lang="zh-TW" altLang="en-US" sz="4400" b="1" dirty="0" smtClean="0">
                <a:solidFill>
                  <a:srgbClr val="FFFF00"/>
                </a:solidFill>
              </a:rPr>
              <a:t>世界</a:t>
            </a:r>
            <a:r>
              <a:rPr lang="zh-TW" altLang="en-US" sz="4400" b="1" dirty="0">
                <a:solidFill>
                  <a:srgbClr val="FFFF00"/>
                </a:solidFill>
              </a:rPr>
              <a:t>將因他而改變</a:t>
            </a:r>
          </a:p>
        </p:txBody>
      </p:sp>
      <p:sp>
        <p:nvSpPr>
          <p:cNvPr id="3" name="內容版面配置區 2"/>
          <p:cNvSpPr>
            <a:spLocks noGrp="1"/>
          </p:cNvSpPr>
          <p:nvPr>
            <p:ph idx="1"/>
          </p:nvPr>
        </p:nvSpPr>
        <p:spPr>
          <a:xfrm>
            <a:off x="494522" y="908721"/>
            <a:ext cx="8541974" cy="5446840"/>
          </a:xfrm>
        </p:spPr>
        <p:txBody>
          <a:bodyPr>
            <a:normAutofit fontScale="92500" lnSpcReduction="20000"/>
          </a:bodyPr>
          <a:lstStyle/>
          <a:p>
            <a:r>
              <a:rPr lang="en-US" altLang="zh-TW" dirty="0" smtClean="0">
                <a:latin typeface="+mn-ea"/>
              </a:rPr>
              <a:t>1.</a:t>
            </a:r>
            <a:r>
              <a:rPr lang="zh-TW" altLang="en-US" dirty="0" smtClean="0">
                <a:latin typeface="+mn-ea"/>
              </a:rPr>
              <a:t>各種物聯網</a:t>
            </a:r>
            <a:r>
              <a:rPr lang="en-US" altLang="zh-TW" dirty="0" smtClean="0">
                <a:latin typeface="+mn-ea"/>
              </a:rPr>
              <a:t>,</a:t>
            </a:r>
            <a:r>
              <a:rPr lang="zh-TW" altLang="en-US" dirty="0" smtClean="0">
                <a:latin typeface="+mn-ea"/>
              </a:rPr>
              <a:t>互聯網</a:t>
            </a:r>
            <a:r>
              <a:rPr lang="en-US" altLang="zh-TW" dirty="0" smtClean="0">
                <a:latin typeface="+mn-ea"/>
              </a:rPr>
              <a:t>, </a:t>
            </a:r>
            <a:r>
              <a:rPr lang="zh-TW" altLang="en-US" dirty="0" smtClean="0">
                <a:latin typeface="+mn-ea"/>
              </a:rPr>
              <a:t>商業通路大革命</a:t>
            </a:r>
            <a:endParaRPr lang="en-US" altLang="zh-TW" dirty="0" smtClean="0">
              <a:latin typeface="+mn-ea"/>
            </a:endParaRPr>
          </a:p>
          <a:p>
            <a:r>
              <a:rPr lang="en-US" altLang="zh-TW" dirty="0" smtClean="0">
                <a:latin typeface="+mn-ea"/>
              </a:rPr>
              <a:t>2.</a:t>
            </a:r>
            <a:r>
              <a:rPr lang="zh-TW" altLang="en-US" dirty="0" smtClean="0">
                <a:latin typeface="+mn-ea"/>
              </a:rPr>
              <a:t>商業模式的變革 </a:t>
            </a:r>
            <a:r>
              <a:rPr lang="en-US" altLang="zh-TW" dirty="0" smtClean="0">
                <a:latin typeface="+mn-ea"/>
              </a:rPr>
              <a:t>/</a:t>
            </a:r>
            <a:r>
              <a:rPr lang="zh-TW" altLang="en-US" dirty="0" smtClean="0">
                <a:latin typeface="+mn-ea"/>
              </a:rPr>
              <a:t> 消費者行為大改變</a:t>
            </a:r>
            <a:endParaRPr lang="en-US" altLang="zh-TW" dirty="0" smtClean="0">
              <a:latin typeface="+mn-ea"/>
            </a:endParaRPr>
          </a:p>
          <a:p>
            <a:r>
              <a:rPr lang="en-US" altLang="zh-TW" dirty="0" smtClean="0">
                <a:latin typeface="+mn-ea"/>
              </a:rPr>
              <a:t>3.</a:t>
            </a:r>
            <a:r>
              <a:rPr lang="zh-TW" altLang="en-US" dirty="0" smtClean="0">
                <a:latin typeface="+mn-ea"/>
              </a:rPr>
              <a:t>工業</a:t>
            </a:r>
            <a:r>
              <a:rPr lang="en-US" altLang="zh-TW" dirty="0" smtClean="0">
                <a:latin typeface="+mn-ea"/>
              </a:rPr>
              <a:t>3.0  I E </a:t>
            </a:r>
            <a:r>
              <a:rPr lang="zh-TW" altLang="en-US" dirty="0" smtClean="0">
                <a:latin typeface="+mn-ea"/>
              </a:rPr>
              <a:t>世代結束</a:t>
            </a:r>
            <a:r>
              <a:rPr lang="en-US" altLang="zh-TW" dirty="0" smtClean="0">
                <a:latin typeface="+mn-ea"/>
              </a:rPr>
              <a:t>/</a:t>
            </a:r>
            <a:r>
              <a:rPr lang="zh-TW" altLang="en-US" dirty="0" smtClean="0">
                <a:latin typeface="+mn-ea"/>
              </a:rPr>
              <a:t>資訊比對預測方式淘汰</a:t>
            </a:r>
            <a:endParaRPr lang="en-US" altLang="zh-TW" dirty="0" smtClean="0">
              <a:latin typeface="+mn-ea"/>
            </a:endParaRPr>
          </a:p>
          <a:p>
            <a:r>
              <a:rPr lang="en-US" altLang="zh-TW" dirty="0" smtClean="0">
                <a:latin typeface="+mn-ea"/>
              </a:rPr>
              <a:t>4.</a:t>
            </a:r>
            <a:r>
              <a:rPr lang="zh-TW" altLang="en-US" dirty="0" smtClean="0">
                <a:latin typeface="+mn-ea"/>
              </a:rPr>
              <a:t>工業</a:t>
            </a:r>
            <a:r>
              <a:rPr lang="en-US" altLang="zh-TW" dirty="0" smtClean="0">
                <a:latin typeface="+mn-ea"/>
              </a:rPr>
              <a:t>4.0</a:t>
            </a:r>
            <a:r>
              <a:rPr lang="zh-TW" altLang="en-US" dirty="0" smtClean="0">
                <a:latin typeface="+mn-ea"/>
              </a:rPr>
              <a:t>  </a:t>
            </a:r>
            <a:r>
              <a:rPr lang="en-US" altLang="zh-TW" dirty="0" smtClean="0">
                <a:latin typeface="+mn-ea"/>
              </a:rPr>
              <a:t>A I </a:t>
            </a:r>
            <a:r>
              <a:rPr lang="zh-TW" altLang="en-US" dirty="0" smtClean="0">
                <a:latin typeface="+mn-ea"/>
              </a:rPr>
              <a:t>人工智慧</a:t>
            </a:r>
            <a:r>
              <a:rPr lang="en-US" altLang="zh-TW" dirty="0" smtClean="0">
                <a:latin typeface="+mn-ea"/>
              </a:rPr>
              <a:t>/</a:t>
            </a:r>
            <a:r>
              <a:rPr lang="zh-TW" altLang="en-US" dirty="0" smtClean="0">
                <a:latin typeface="+mn-ea"/>
              </a:rPr>
              <a:t>智能工廠</a:t>
            </a:r>
            <a:r>
              <a:rPr lang="en-US" altLang="zh-TW" dirty="0" smtClean="0">
                <a:latin typeface="+mn-ea"/>
              </a:rPr>
              <a:t>/</a:t>
            </a:r>
            <a:r>
              <a:rPr lang="zh-TW" altLang="en-US" dirty="0" smtClean="0">
                <a:latin typeface="+mn-ea"/>
              </a:rPr>
              <a:t>智能生產</a:t>
            </a:r>
            <a:r>
              <a:rPr lang="en-US" altLang="zh-TW" dirty="0" smtClean="0">
                <a:latin typeface="+mn-ea"/>
              </a:rPr>
              <a:t>/</a:t>
            </a:r>
            <a:r>
              <a:rPr lang="zh-TW" altLang="en-US" dirty="0" smtClean="0">
                <a:latin typeface="+mn-ea"/>
              </a:rPr>
              <a:t>智能</a:t>
            </a:r>
            <a:endParaRPr lang="en-US" altLang="zh-TW" dirty="0" smtClean="0">
              <a:latin typeface="+mn-ea"/>
            </a:endParaRPr>
          </a:p>
          <a:p>
            <a:pPr marL="68580" indent="0">
              <a:buNone/>
            </a:pPr>
            <a:r>
              <a:rPr lang="en-US" altLang="zh-TW" dirty="0">
                <a:latin typeface="+mn-ea"/>
              </a:rPr>
              <a:t> </a:t>
            </a:r>
            <a:r>
              <a:rPr lang="en-US" altLang="zh-TW" dirty="0" smtClean="0">
                <a:latin typeface="+mn-ea"/>
              </a:rPr>
              <a:t>     </a:t>
            </a:r>
            <a:r>
              <a:rPr lang="zh-TW" altLang="en-US" dirty="0" smtClean="0">
                <a:latin typeface="+mn-ea"/>
              </a:rPr>
              <a:t> 物流第四次工業大革命</a:t>
            </a:r>
            <a:r>
              <a:rPr lang="en-US" altLang="zh-TW" dirty="0" smtClean="0">
                <a:latin typeface="+mn-ea"/>
              </a:rPr>
              <a:t>/</a:t>
            </a:r>
            <a:r>
              <a:rPr lang="zh-TW" altLang="en-US" dirty="0" smtClean="0">
                <a:latin typeface="+mn-ea"/>
              </a:rPr>
              <a:t>消費端更快</a:t>
            </a:r>
            <a:r>
              <a:rPr lang="en-US" altLang="zh-TW" dirty="0" smtClean="0">
                <a:latin typeface="+mn-ea"/>
              </a:rPr>
              <a:t>,</a:t>
            </a:r>
            <a:r>
              <a:rPr lang="zh-TW" altLang="en-US" dirty="0" smtClean="0">
                <a:latin typeface="+mn-ea"/>
              </a:rPr>
              <a:t>更精準</a:t>
            </a:r>
            <a:r>
              <a:rPr lang="en-US" altLang="zh-TW" dirty="0" smtClean="0">
                <a:latin typeface="+mn-ea"/>
              </a:rPr>
              <a:t>,</a:t>
            </a:r>
            <a:r>
              <a:rPr lang="zh-TW" altLang="en-US" dirty="0" smtClean="0">
                <a:latin typeface="+mn-ea"/>
              </a:rPr>
              <a:t>更</a:t>
            </a:r>
            <a:endParaRPr lang="en-US" altLang="zh-TW" dirty="0" smtClean="0">
              <a:latin typeface="+mn-ea"/>
            </a:endParaRPr>
          </a:p>
          <a:p>
            <a:pPr marL="68580" indent="0">
              <a:buNone/>
            </a:pPr>
            <a:r>
              <a:rPr lang="zh-TW" altLang="en-US" dirty="0">
                <a:latin typeface="+mn-ea"/>
              </a:rPr>
              <a:t> </a:t>
            </a:r>
            <a:r>
              <a:rPr lang="zh-TW" altLang="en-US" dirty="0" smtClean="0">
                <a:latin typeface="+mn-ea"/>
              </a:rPr>
              <a:t>      被滿足</a:t>
            </a:r>
            <a:r>
              <a:rPr lang="en-US" altLang="zh-TW" dirty="0" smtClean="0">
                <a:latin typeface="+mn-ea"/>
              </a:rPr>
              <a:t>,</a:t>
            </a:r>
            <a:r>
              <a:rPr lang="zh-TW" altLang="en-US" dirty="0" smtClean="0">
                <a:latin typeface="+mn-ea"/>
              </a:rPr>
              <a:t>他們的需要</a:t>
            </a:r>
            <a:r>
              <a:rPr lang="zh-TW" altLang="en-US" dirty="0" smtClean="0">
                <a:latin typeface="新細明體"/>
                <a:ea typeface="新細明體"/>
              </a:rPr>
              <a:t>。                                         </a:t>
            </a:r>
            <a:endParaRPr lang="en-US" altLang="zh-TW" dirty="0" smtClean="0">
              <a:latin typeface="新細明體"/>
              <a:ea typeface="新細明體"/>
            </a:endParaRPr>
          </a:p>
          <a:p>
            <a:pPr marL="68580" indent="0">
              <a:buNone/>
            </a:pPr>
            <a:endParaRPr lang="en-US" altLang="zh-TW" sz="3600" b="1" dirty="0" smtClean="0">
              <a:solidFill>
                <a:srgbClr val="FFFF00"/>
              </a:solidFill>
              <a:latin typeface="新細明體"/>
              <a:ea typeface="新細明體"/>
            </a:endParaRPr>
          </a:p>
          <a:p>
            <a:pPr marL="68580" indent="0">
              <a:buNone/>
            </a:pPr>
            <a:r>
              <a:rPr lang="zh-TW" altLang="en-US" sz="3600" b="1" dirty="0" smtClean="0">
                <a:solidFill>
                  <a:srgbClr val="FFFF00"/>
                </a:solidFill>
                <a:latin typeface="新細明體"/>
                <a:ea typeface="新細明體"/>
              </a:rPr>
              <a:t>房仲業者</a:t>
            </a:r>
            <a:r>
              <a:rPr lang="en-US" altLang="zh-TW" sz="3600" b="1" dirty="0" smtClean="0">
                <a:solidFill>
                  <a:srgbClr val="FFFF00"/>
                </a:solidFill>
                <a:latin typeface="新細明體"/>
                <a:ea typeface="新細明體"/>
              </a:rPr>
              <a:t>/</a:t>
            </a:r>
            <a:r>
              <a:rPr lang="zh-TW" altLang="en-US" sz="3600" b="1" dirty="0" smtClean="0">
                <a:solidFill>
                  <a:srgbClr val="FFFF00"/>
                </a:solidFill>
                <a:latin typeface="新細明體"/>
                <a:ea typeface="新細明體"/>
              </a:rPr>
              <a:t>個人在這波</a:t>
            </a:r>
            <a:r>
              <a:rPr lang="en-US" altLang="zh-TW" sz="3600" b="1" dirty="0" smtClean="0">
                <a:solidFill>
                  <a:srgbClr val="FFFF00"/>
                </a:solidFill>
                <a:latin typeface="新細明體"/>
                <a:ea typeface="新細明體"/>
              </a:rPr>
              <a:t>AI</a:t>
            </a:r>
            <a:r>
              <a:rPr lang="zh-TW" altLang="en-US" sz="3600" b="1" dirty="0" smtClean="0">
                <a:solidFill>
                  <a:srgbClr val="FFFF00"/>
                </a:solidFill>
                <a:latin typeface="新細明體"/>
                <a:ea typeface="新細明體"/>
              </a:rPr>
              <a:t>潮流中，如何與時俱進獲得更大商機</a:t>
            </a:r>
            <a:r>
              <a:rPr lang="en-US" altLang="zh-TW" sz="3600" b="1" dirty="0" smtClean="0">
                <a:solidFill>
                  <a:srgbClr val="FFFF00"/>
                </a:solidFill>
                <a:latin typeface="新細明體"/>
                <a:ea typeface="新細明體"/>
              </a:rPr>
              <a:t>,</a:t>
            </a:r>
            <a:r>
              <a:rPr lang="zh-TW" altLang="en-US" sz="3600" b="1" dirty="0" smtClean="0">
                <a:solidFill>
                  <a:srgbClr val="FFFF00"/>
                </a:solidFill>
                <a:latin typeface="新細明體"/>
                <a:ea typeface="新細明體"/>
              </a:rPr>
              <a:t>更 </a:t>
            </a:r>
            <a:r>
              <a:rPr lang="en-US" altLang="zh-TW" sz="3600" b="1" dirty="0" smtClean="0">
                <a:solidFill>
                  <a:srgbClr val="FFFF00"/>
                </a:solidFill>
                <a:latin typeface="新細明體"/>
                <a:ea typeface="新細明體"/>
              </a:rPr>
              <a:t>E </a:t>
            </a:r>
            <a:r>
              <a:rPr lang="zh-TW" altLang="en-US" sz="3600" b="1" dirty="0" smtClean="0">
                <a:solidFill>
                  <a:srgbClr val="FFFF00"/>
                </a:solidFill>
                <a:latin typeface="新細明體"/>
                <a:ea typeface="新細明體"/>
              </a:rPr>
              <a:t>化智能管理各方面數據分析</a:t>
            </a:r>
            <a:r>
              <a:rPr lang="en-US" altLang="zh-TW" sz="3600" b="1" dirty="0" smtClean="0">
                <a:solidFill>
                  <a:srgbClr val="FFFF00"/>
                </a:solidFill>
                <a:latin typeface="新細明體"/>
                <a:ea typeface="新細明體"/>
              </a:rPr>
              <a:t>;</a:t>
            </a:r>
            <a:r>
              <a:rPr lang="zh-TW" altLang="en-US" sz="3600" b="1" dirty="0" smtClean="0">
                <a:solidFill>
                  <a:srgbClr val="FFFF00"/>
                </a:solidFill>
                <a:latin typeface="新細明體"/>
                <a:ea typeface="新細明體"/>
              </a:rPr>
              <a:t>而洞燭機先</a:t>
            </a:r>
            <a:r>
              <a:rPr lang="en-US" altLang="zh-TW" sz="3600" b="1" dirty="0" smtClean="0">
                <a:solidFill>
                  <a:srgbClr val="FFFF00"/>
                </a:solidFill>
                <a:latin typeface="新細明體"/>
                <a:ea typeface="新細明體"/>
              </a:rPr>
              <a:t>,</a:t>
            </a:r>
            <a:r>
              <a:rPr lang="zh-TW" altLang="en-US" sz="3600" b="1" dirty="0" smtClean="0">
                <a:solidFill>
                  <a:srgbClr val="FFFF00"/>
                </a:solidFill>
                <a:latin typeface="新細明體"/>
                <a:ea typeface="新細明體"/>
              </a:rPr>
              <a:t>更快利用商業數據客制化服務</a:t>
            </a:r>
            <a:r>
              <a:rPr lang="en-US" altLang="zh-TW" sz="3600" b="1" dirty="0" smtClean="0">
                <a:solidFill>
                  <a:srgbClr val="FFFF00"/>
                </a:solidFill>
                <a:latin typeface="新細明體"/>
                <a:ea typeface="新細明體"/>
              </a:rPr>
              <a:t>,</a:t>
            </a:r>
            <a:r>
              <a:rPr lang="zh-TW" altLang="en-US" sz="3600" b="1" dirty="0" smtClean="0">
                <a:solidFill>
                  <a:srgbClr val="FFFF00"/>
                </a:solidFill>
                <a:latin typeface="新細明體"/>
                <a:ea typeface="新細明體"/>
              </a:rPr>
              <a:t>滿足買賣方需求加快轉型進化成房仲</a:t>
            </a:r>
            <a:r>
              <a:rPr lang="en-US" altLang="zh-TW" sz="3600" b="1" dirty="0" smtClean="0">
                <a:solidFill>
                  <a:srgbClr val="FFFF00"/>
                </a:solidFill>
                <a:latin typeface="新細明體"/>
                <a:ea typeface="新細明體"/>
              </a:rPr>
              <a:t>4.0</a:t>
            </a:r>
            <a:r>
              <a:rPr lang="zh-TW" altLang="en-US" sz="3600" b="1" dirty="0" smtClean="0">
                <a:solidFill>
                  <a:srgbClr val="FFFF00"/>
                </a:solidFill>
                <a:latin typeface="新細明體"/>
                <a:ea typeface="新細明體"/>
              </a:rPr>
              <a:t>大家還有很大努力空間</a:t>
            </a:r>
            <a:endParaRPr lang="en-US" altLang="zh-TW" sz="3600" b="1" dirty="0" smtClean="0">
              <a:solidFill>
                <a:srgbClr val="FFFF00"/>
              </a:solidFill>
              <a:latin typeface="新細明體"/>
              <a:ea typeface="新細明體"/>
            </a:endParaRPr>
          </a:p>
          <a:p>
            <a:pPr marL="68580" indent="0">
              <a:buNone/>
            </a:pPr>
            <a:endParaRPr lang="en-US" altLang="zh-TW" dirty="0" smtClean="0">
              <a:latin typeface="+mn-ea"/>
            </a:endParaRPr>
          </a:p>
          <a:p>
            <a:pPr marL="68580" indent="0">
              <a:buNone/>
            </a:pPr>
            <a:endParaRPr lang="zh-TW" altLang="en-US" dirty="0">
              <a:latin typeface="+mn-ea"/>
            </a:endParaRPr>
          </a:p>
        </p:txBody>
      </p:sp>
    </p:spTree>
    <p:extLst>
      <p:ext uri="{BB962C8B-B14F-4D97-AF65-F5344CB8AC3E}">
        <p14:creationId xmlns:p14="http://schemas.microsoft.com/office/powerpoint/2010/main" val="2775197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3" y="188640"/>
            <a:ext cx="8568953" cy="1080120"/>
          </a:xfrm>
        </p:spPr>
        <p:txBody>
          <a:bodyPr/>
          <a:lstStyle/>
          <a:p>
            <a:r>
              <a:rPr lang="zh-TW" altLang="en-US" sz="5000"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落實執行</a:t>
            </a:r>
            <a:r>
              <a:rPr lang="zh-TW" altLang="en-US" sz="5000" b="1" dirty="0" smtClean="0">
                <a:solidFill>
                  <a:srgbClr val="FF9900"/>
                </a:solidFill>
                <a:effectLst>
                  <a:outerShdw blurRad="38100" dist="38100" dir="2700000" algn="tl">
                    <a:srgbClr val="000000">
                      <a:alpha val="43137"/>
                    </a:srgbClr>
                  </a:outerShdw>
                </a:effectLst>
              </a:rPr>
              <a:t>房仲業務</a:t>
            </a:r>
            <a:r>
              <a:rPr lang="en-US" altLang="zh-TW" sz="5000"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ISO9000</a:t>
            </a:r>
            <a:r>
              <a:rPr lang="zh-TW" altLang="en-US" sz="5000"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 </a:t>
            </a:r>
            <a:r>
              <a:rPr lang="zh-TW" altLang="en-US"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好處</a:t>
            </a:r>
            <a:r>
              <a:rPr lang="en-US" altLang="zh-TW"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
            </a:r>
            <a:br>
              <a:rPr lang="en-US" altLang="zh-TW"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br>
            <a:r>
              <a:rPr lang="en-US" altLang="zh-TW" b="1" dirty="0">
                <a:solidFill>
                  <a:srgbClr val="FF9900"/>
                </a:solidFill>
                <a:effectLst>
                  <a:outerShdw blurRad="38100" dist="38100" dir="2700000" algn="tl">
                    <a:srgbClr val="000000">
                      <a:alpha val="43137"/>
                    </a:srgbClr>
                  </a:outerShdw>
                </a:effectLst>
                <a:latin typeface="Cambria Math" pitchFamily="18" charset="0"/>
                <a:ea typeface="Cambria Math" pitchFamily="18" charset="0"/>
              </a:rPr>
              <a:t/>
            </a:r>
            <a:br>
              <a:rPr lang="en-US" altLang="zh-TW" b="1" dirty="0">
                <a:solidFill>
                  <a:srgbClr val="FF9900"/>
                </a:solidFill>
                <a:effectLst>
                  <a:outerShdw blurRad="38100" dist="38100" dir="2700000" algn="tl">
                    <a:srgbClr val="000000">
                      <a:alpha val="43137"/>
                    </a:srgbClr>
                  </a:outerShdw>
                </a:effectLst>
                <a:latin typeface="Cambria Math" pitchFamily="18" charset="0"/>
                <a:ea typeface="Cambria Math" pitchFamily="18" charset="0"/>
              </a:rPr>
            </a:br>
            <a:r>
              <a:rPr lang="zh-TW" altLang="en-US" b="1" dirty="0">
                <a:solidFill>
                  <a:srgbClr val="FF9900"/>
                </a:solidFill>
                <a:effectLst>
                  <a:outerShdw blurRad="38100" dist="38100" dir="2700000" algn="tl">
                    <a:srgbClr val="000000">
                      <a:alpha val="43137"/>
                    </a:srgbClr>
                  </a:outerShdw>
                </a:effectLst>
                <a:latin typeface="Cambria Math" pitchFamily="18" charset="0"/>
                <a:ea typeface="Cambria Math" pitchFamily="18" charset="0"/>
              </a:rPr>
              <a:t>三</a:t>
            </a:r>
            <a:r>
              <a:rPr lang="zh-TW" altLang="en-US"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表三書</a:t>
            </a:r>
            <a:r>
              <a:rPr lang="en-US" altLang="zh-TW"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SOP / </a:t>
            </a:r>
            <a:r>
              <a:rPr lang="zh-TW" altLang="en-US" b="1" dirty="0" smtClean="0">
                <a:solidFill>
                  <a:srgbClr val="FF9900"/>
                </a:solidFill>
                <a:effectLst>
                  <a:outerShdw blurRad="38100" dist="38100" dir="2700000" algn="tl">
                    <a:srgbClr val="000000">
                      <a:alpha val="43137"/>
                    </a:srgbClr>
                  </a:outerShdw>
                </a:effectLst>
                <a:latin typeface="Cambria Math" pitchFamily="18" charset="0"/>
                <a:ea typeface="Cambria Math" pitchFamily="18" charset="0"/>
              </a:rPr>
              <a:t>一步一腳印  凡走過都必留下痕跡</a:t>
            </a:r>
            <a:r>
              <a:rPr lang="en-US" altLang="zh-TW" b="1" dirty="0" smtClean="0">
                <a:solidFill>
                  <a:srgbClr val="FF9900"/>
                </a:solidFill>
                <a:effectLst>
                  <a:outerShdw blurRad="38100" dist="38100" dir="2700000" algn="tl">
                    <a:srgbClr val="000000">
                      <a:alpha val="43137"/>
                    </a:srgbClr>
                  </a:outerShdw>
                </a:effectLst>
                <a:latin typeface="新細明體"/>
                <a:ea typeface="新細明體"/>
              </a:rPr>
              <a:t>……</a:t>
            </a:r>
            <a:endParaRPr lang="zh-TW" altLang="en-US" dirty="0"/>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4833305" y="2613842"/>
            <a:ext cx="4049390" cy="4572000"/>
          </a:xfr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t="-2008" b="973"/>
          <a:stretch/>
        </p:blipFill>
        <p:spPr>
          <a:xfrm>
            <a:off x="251520" y="2852936"/>
            <a:ext cx="4575388" cy="3818452"/>
          </a:xfrm>
          <a:prstGeom prst="rect">
            <a:avLst/>
          </a:prstGeom>
        </p:spPr>
      </p:pic>
    </p:spTree>
    <p:extLst>
      <p:ext uri="{BB962C8B-B14F-4D97-AF65-F5344CB8AC3E}">
        <p14:creationId xmlns:p14="http://schemas.microsoft.com/office/powerpoint/2010/main" val="3925512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254" y="188640"/>
            <a:ext cx="9069761" cy="1426464"/>
          </a:xfrm>
        </p:spPr>
        <p:txBody>
          <a:bodyPr/>
          <a:lstStyle/>
          <a:p>
            <a:pPr algn="ctr"/>
            <a:r>
              <a:rPr lang="zh-TW" altLang="en-US" b="1" dirty="0" smtClean="0">
                <a:solidFill>
                  <a:srgbClr val="FFFF00"/>
                </a:solidFill>
              </a:rPr>
              <a:t>掌握商業大數據資料庫平台</a:t>
            </a:r>
            <a:r>
              <a:rPr lang="en-US" altLang="zh-TW" b="1" dirty="0" smtClean="0">
                <a:solidFill>
                  <a:srgbClr val="FFFF00"/>
                </a:solidFill>
              </a:rPr>
              <a:t/>
            </a:r>
            <a:br>
              <a:rPr lang="en-US" altLang="zh-TW" b="1" dirty="0" smtClean="0">
                <a:solidFill>
                  <a:srgbClr val="FFFF00"/>
                </a:solidFill>
              </a:rPr>
            </a:br>
            <a:r>
              <a:rPr lang="zh-TW" altLang="en-US" b="1" dirty="0" smtClean="0">
                <a:solidFill>
                  <a:srgbClr val="FFFF00"/>
                </a:solidFill>
              </a:rPr>
              <a:t>就掌握絕對商機</a:t>
            </a:r>
            <a:endParaRPr lang="zh-TW" altLang="en-US" b="1" dirty="0">
              <a:solidFill>
                <a:srgbClr val="FFFF00"/>
              </a:solidFill>
            </a:endParaRPr>
          </a:p>
        </p:txBody>
      </p:sp>
      <p:sp>
        <p:nvSpPr>
          <p:cNvPr id="3" name="文字版面配置區 2"/>
          <p:cNvSpPr>
            <a:spLocks noGrp="1"/>
          </p:cNvSpPr>
          <p:nvPr>
            <p:ph type="body" idx="1"/>
          </p:nvPr>
        </p:nvSpPr>
        <p:spPr/>
        <p:txBody>
          <a:bodyPr>
            <a:normAutofit fontScale="92500"/>
          </a:bodyPr>
          <a:lstStyle/>
          <a:p>
            <a:r>
              <a:rPr lang="zh-TW" altLang="en-US" dirty="0" smtClean="0">
                <a:solidFill>
                  <a:srgbClr val="FFFF00"/>
                </a:solidFill>
              </a:rPr>
              <a:t>從過去</a:t>
            </a:r>
            <a:r>
              <a:rPr lang="en-US" altLang="zh-TW" dirty="0" smtClean="0">
                <a:solidFill>
                  <a:srgbClr val="FFFF00"/>
                </a:solidFill>
              </a:rPr>
              <a:t>BI</a:t>
            </a:r>
            <a:r>
              <a:rPr lang="zh-TW" altLang="en-US" dirty="0" smtClean="0">
                <a:solidFill>
                  <a:srgbClr val="FFFF00"/>
                </a:solidFill>
              </a:rPr>
              <a:t>商業</a:t>
            </a:r>
            <a:r>
              <a:rPr lang="zh-TW" altLang="en-US" dirty="0" smtClean="0">
                <a:solidFill>
                  <a:srgbClr val="FFFF00"/>
                </a:solidFill>
              </a:rPr>
              <a:t>智慧</a:t>
            </a:r>
            <a:r>
              <a:rPr lang="zh-TW" altLang="en-US" dirty="0" smtClean="0">
                <a:solidFill>
                  <a:srgbClr val="FFFF00"/>
                </a:solidFill>
              </a:rPr>
              <a:t>統計學 </a:t>
            </a:r>
            <a:r>
              <a:rPr lang="zh-TW" altLang="en-US" dirty="0" smtClean="0">
                <a:solidFill>
                  <a:srgbClr val="FFFF00"/>
                </a:solidFill>
              </a:rPr>
              <a:t>躍升</a:t>
            </a:r>
            <a:endParaRPr lang="zh-TW" altLang="en-US" dirty="0">
              <a:solidFill>
                <a:srgbClr val="FFFF00"/>
              </a:solidFill>
            </a:endParaRPr>
          </a:p>
        </p:txBody>
      </p:sp>
      <p:sp>
        <p:nvSpPr>
          <p:cNvPr id="4" name="文字版面配置區 3"/>
          <p:cNvSpPr>
            <a:spLocks noGrp="1"/>
          </p:cNvSpPr>
          <p:nvPr>
            <p:ph type="body" sz="half" idx="3"/>
          </p:nvPr>
        </p:nvSpPr>
        <p:spPr>
          <a:xfrm>
            <a:off x="5076056" y="1844824"/>
            <a:ext cx="3888432" cy="604688"/>
          </a:xfrm>
        </p:spPr>
        <p:txBody>
          <a:bodyPr/>
          <a:lstStyle/>
          <a:p>
            <a:r>
              <a:rPr lang="zh-TW" altLang="en-US" dirty="0" smtClean="0">
                <a:solidFill>
                  <a:srgbClr val="FFFF00"/>
                </a:solidFill>
              </a:rPr>
              <a:t> 大</a:t>
            </a:r>
            <a:r>
              <a:rPr lang="zh-TW" altLang="en-US" dirty="0" smtClean="0">
                <a:solidFill>
                  <a:srgbClr val="FFFF00"/>
                </a:solidFill>
              </a:rPr>
              <a:t>數據分析產生的商機</a:t>
            </a:r>
            <a:endParaRPr lang="zh-TW" altLang="en-US" dirty="0">
              <a:solidFill>
                <a:srgbClr val="FFFF00"/>
              </a:solidFill>
            </a:endParaRPr>
          </a:p>
        </p:txBody>
      </p:sp>
      <p:pic>
        <p:nvPicPr>
          <p:cNvPr id="13" name="內容版面配置區 12"/>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2768050"/>
            <a:ext cx="4041775" cy="3341200"/>
          </a:xfrm>
        </p:spPr>
      </p:pic>
      <p:pic>
        <p:nvPicPr>
          <p:cNvPr id="14" name="內容版面配置區 13"/>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457200" y="2839409"/>
            <a:ext cx="4040188" cy="3198482"/>
          </a:xfrm>
        </p:spPr>
      </p:pic>
      <p:sp>
        <p:nvSpPr>
          <p:cNvPr id="5" name="向右箭號 4"/>
          <p:cNvSpPr/>
          <p:nvPr/>
        </p:nvSpPr>
        <p:spPr>
          <a:xfrm>
            <a:off x="4427984" y="1914398"/>
            <a:ext cx="72008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29931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0"/>
            <a:ext cx="8820472" cy="1426464"/>
          </a:xfrm>
        </p:spPr>
        <p:txBody>
          <a:bodyPr/>
          <a:lstStyle/>
          <a:p>
            <a:pPr algn="ctr"/>
            <a:r>
              <a:rPr lang="zh-TW" altLang="en-US" sz="5000" b="1" dirty="0" smtClean="0">
                <a:solidFill>
                  <a:srgbClr val="FF9900"/>
                </a:solidFill>
              </a:rPr>
              <a:t>六</a:t>
            </a:r>
            <a:r>
              <a:rPr lang="en-US" altLang="zh-TW" sz="5000" b="1" dirty="0" smtClean="0">
                <a:solidFill>
                  <a:srgbClr val="FF9900"/>
                </a:solidFill>
                <a:latin typeface="新細明體"/>
                <a:ea typeface="新細明體"/>
              </a:rPr>
              <a:t>﹒</a:t>
            </a:r>
            <a:r>
              <a:rPr lang="zh-TW" altLang="en-US" sz="5000" b="1" dirty="0" smtClean="0">
                <a:solidFill>
                  <a:srgbClr val="FF9900"/>
                </a:solidFill>
                <a:latin typeface="新細明體"/>
                <a:ea typeface="新細明體"/>
              </a:rPr>
              <a:t>吸引力法則</a:t>
            </a:r>
            <a:r>
              <a:rPr lang="en-US" altLang="zh-TW" sz="5000" b="1" dirty="0" smtClean="0">
                <a:solidFill>
                  <a:srgbClr val="FF9900"/>
                </a:solidFill>
                <a:latin typeface="新細明體"/>
                <a:ea typeface="新細明體"/>
              </a:rPr>
              <a:t>~</a:t>
            </a:r>
            <a:r>
              <a:rPr lang="zh-TW" altLang="en-US" sz="5000" b="1" dirty="0" smtClean="0">
                <a:solidFill>
                  <a:srgbClr val="FF9900"/>
                </a:solidFill>
                <a:latin typeface="新細明體"/>
                <a:ea typeface="新細明體"/>
              </a:rPr>
              <a:t>信心、意念、積極正面的態度</a:t>
            </a:r>
            <a:r>
              <a:rPr lang="en-US" altLang="zh-TW" sz="5000" b="1" dirty="0" smtClean="0">
                <a:solidFill>
                  <a:srgbClr val="FF9900"/>
                </a:solidFill>
                <a:latin typeface="新細明體"/>
                <a:ea typeface="新細明體"/>
              </a:rPr>
              <a:t>/</a:t>
            </a:r>
            <a:r>
              <a:rPr lang="zh-TW" altLang="en-US" sz="5000" b="1" dirty="0" smtClean="0">
                <a:solidFill>
                  <a:srgbClr val="FF9900"/>
                </a:solidFill>
                <a:latin typeface="新細明體"/>
                <a:ea typeface="新細明體"/>
              </a:rPr>
              <a:t> 種什麼就收穫什麼</a:t>
            </a:r>
            <a:endParaRPr lang="zh-TW" altLang="en-US" sz="5000" b="1" dirty="0">
              <a:solidFill>
                <a:srgbClr val="FF9900"/>
              </a:solidFill>
            </a:endParaRPr>
          </a:p>
        </p:txBody>
      </p:sp>
      <p:sp>
        <p:nvSpPr>
          <p:cNvPr id="3" name="內容版面配置區 2"/>
          <p:cNvSpPr>
            <a:spLocks noGrp="1"/>
          </p:cNvSpPr>
          <p:nvPr>
            <p:ph idx="1"/>
          </p:nvPr>
        </p:nvSpPr>
        <p:spPr>
          <a:xfrm>
            <a:off x="395536" y="2463281"/>
            <a:ext cx="8748464" cy="4506685"/>
          </a:xfrm>
        </p:spPr>
        <p:txBody>
          <a:bodyPr>
            <a:normAutofit/>
          </a:bodyPr>
          <a:lstStyle/>
          <a:p>
            <a:r>
              <a:rPr lang="zh-TW" altLang="en-US" sz="4000" dirty="0" smtClean="0"/>
              <a:t>你所經營的客戶</a:t>
            </a:r>
            <a:endParaRPr lang="en-US" altLang="zh-TW" sz="4000" dirty="0" smtClean="0"/>
          </a:p>
          <a:p>
            <a:r>
              <a:rPr lang="zh-TW" altLang="en-US" sz="4000" dirty="0" smtClean="0"/>
              <a:t>你所經營的物件</a:t>
            </a:r>
            <a:endParaRPr lang="en-US" altLang="zh-TW" sz="4000" dirty="0" smtClean="0"/>
          </a:p>
          <a:p>
            <a:r>
              <a:rPr lang="zh-TW" altLang="en-US" sz="4000" dirty="0"/>
              <a:t>你所的</a:t>
            </a:r>
            <a:r>
              <a:rPr lang="zh-TW" altLang="en-US" sz="4000" dirty="0" smtClean="0"/>
              <a:t>商圈</a:t>
            </a:r>
            <a:endParaRPr lang="en-US" altLang="zh-TW" sz="4000" dirty="0" smtClean="0"/>
          </a:p>
          <a:p>
            <a:r>
              <a:rPr lang="zh-TW" altLang="en-US" sz="4000" dirty="0"/>
              <a:t>你所經營</a:t>
            </a:r>
            <a:r>
              <a:rPr lang="zh-TW" altLang="en-US" sz="4000" dirty="0" smtClean="0"/>
              <a:t>的人脈</a:t>
            </a:r>
            <a:endParaRPr lang="en-US" altLang="zh-TW" sz="4000" dirty="0" smtClean="0"/>
          </a:p>
          <a:p>
            <a:r>
              <a:rPr lang="zh-TW" altLang="en-US" sz="4000" dirty="0"/>
              <a:t>你所經營</a:t>
            </a:r>
            <a:r>
              <a:rPr lang="zh-TW" altLang="en-US" sz="4000" dirty="0" smtClean="0"/>
              <a:t>的環境</a:t>
            </a:r>
            <a:endParaRPr lang="en-US" altLang="zh-TW" sz="4000" dirty="0" smtClean="0"/>
          </a:p>
          <a:p>
            <a:r>
              <a:rPr lang="zh-TW" altLang="en-US" sz="4000" dirty="0"/>
              <a:t>你所經營</a:t>
            </a:r>
            <a:r>
              <a:rPr lang="zh-TW" altLang="en-US" sz="4000" dirty="0" smtClean="0"/>
              <a:t>的自己</a:t>
            </a:r>
            <a:endParaRPr lang="zh-TW" altLang="en-US" sz="4000" dirty="0"/>
          </a:p>
        </p:txBody>
      </p:sp>
    </p:spTree>
    <p:extLst>
      <p:ext uri="{BB962C8B-B14F-4D97-AF65-F5344CB8AC3E}">
        <p14:creationId xmlns:p14="http://schemas.microsoft.com/office/powerpoint/2010/main" val="3524456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8866956" cy="2060848"/>
          </a:xfrm>
        </p:spPr>
        <p:txBody>
          <a:bodyPr/>
          <a:lstStyle/>
          <a:p>
            <a:pPr algn="ctr"/>
            <a:r>
              <a:rPr lang="zh-TW" altLang="en-US" sz="5000" b="1" dirty="0" smtClean="0">
                <a:solidFill>
                  <a:srgbClr val="FF9900"/>
                </a:solidFill>
              </a:rPr>
              <a:t>七</a:t>
            </a:r>
            <a:r>
              <a:rPr lang="en-US" altLang="zh-TW" sz="5000" b="1" dirty="0" smtClean="0">
                <a:solidFill>
                  <a:srgbClr val="FF9900"/>
                </a:solidFill>
                <a:latin typeface="新細明體"/>
                <a:ea typeface="新細明體"/>
              </a:rPr>
              <a:t>﹒</a:t>
            </a:r>
            <a:r>
              <a:rPr lang="zh-TW" altLang="en-US" sz="5000" b="1" dirty="0" smtClean="0">
                <a:solidFill>
                  <a:srgbClr val="FF9900"/>
                </a:solidFill>
                <a:latin typeface="新細明體"/>
                <a:ea typeface="新細明體"/>
              </a:rPr>
              <a:t>總結 </a:t>
            </a:r>
            <a:r>
              <a:rPr lang="en-US" altLang="zh-TW" sz="5000" b="1" dirty="0" smtClean="0">
                <a:solidFill>
                  <a:srgbClr val="FF9900"/>
                </a:solidFill>
                <a:latin typeface="新細明體"/>
                <a:ea typeface="新細明體"/>
              </a:rPr>
              <a:t>:</a:t>
            </a:r>
            <a:r>
              <a:rPr lang="zh-TW" altLang="en-US" sz="5000" b="1" dirty="0" smtClean="0">
                <a:solidFill>
                  <a:srgbClr val="FF9900"/>
                </a:solidFill>
                <a:latin typeface="新細明體"/>
                <a:ea typeface="新細明體"/>
              </a:rPr>
              <a:t>相信</a:t>
            </a:r>
            <a:r>
              <a:rPr lang="en-US" altLang="zh-TW" sz="5000" b="1" dirty="0" smtClean="0">
                <a:solidFill>
                  <a:srgbClr val="FF9900"/>
                </a:solidFill>
                <a:latin typeface="新細明體"/>
                <a:ea typeface="新細明體"/>
              </a:rPr>
              <a:t>/</a:t>
            </a:r>
            <a:r>
              <a:rPr lang="zh-TW" altLang="en-US" sz="5000" b="1" dirty="0" smtClean="0">
                <a:solidFill>
                  <a:srgbClr val="FF9900"/>
                </a:solidFill>
                <a:latin typeface="新細明體"/>
                <a:ea typeface="新細明體"/>
              </a:rPr>
              <a:t>知道</a:t>
            </a:r>
            <a:r>
              <a:rPr lang="en-US" altLang="zh-TW" sz="5000" b="1" dirty="0" smtClean="0">
                <a:solidFill>
                  <a:srgbClr val="FF9900"/>
                </a:solidFill>
                <a:latin typeface="新細明體"/>
                <a:ea typeface="新細明體"/>
              </a:rPr>
              <a:t>/</a:t>
            </a:r>
            <a:r>
              <a:rPr lang="zh-TW" altLang="en-US" sz="5000" b="1" dirty="0" smtClean="0">
                <a:solidFill>
                  <a:srgbClr val="FF9900"/>
                </a:solidFill>
                <a:latin typeface="新細明體"/>
                <a:ea typeface="新細明體"/>
              </a:rPr>
              <a:t>做到</a:t>
            </a:r>
            <a:r>
              <a:rPr lang="en-US" altLang="zh-TW" sz="5000" b="1" dirty="0" smtClean="0">
                <a:solidFill>
                  <a:srgbClr val="FF9900"/>
                </a:solidFill>
                <a:latin typeface="新細明體"/>
                <a:ea typeface="新細明體"/>
              </a:rPr>
              <a:t>/</a:t>
            </a:r>
            <a:r>
              <a:rPr lang="zh-TW" altLang="en-US" sz="5000" b="1" dirty="0" smtClean="0">
                <a:solidFill>
                  <a:srgbClr val="FF9900"/>
                </a:solidFill>
                <a:latin typeface="新細明體"/>
                <a:ea typeface="新細明體"/>
              </a:rPr>
              <a:t>達到並且願意改變</a:t>
            </a:r>
            <a:endParaRPr lang="zh-TW" altLang="en-US" sz="5000" b="1" dirty="0">
              <a:solidFill>
                <a:srgbClr val="FF9900"/>
              </a:solidFill>
            </a:endParaRP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1398" t="12613" r="-1"/>
          <a:stretch/>
        </p:blipFill>
        <p:spPr>
          <a:xfrm>
            <a:off x="266700" y="1676400"/>
            <a:ext cx="9345060" cy="5210893"/>
          </a:xfrm>
          <a:prstGeom prst="rect">
            <a:avLst/>
          </a:prstGeom>
        </p:spPr>
      </p:pic>
      <p:pic>
        <p:nvPicPr>
          <p:cNvPr id="7" name="內容版面配置區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910" t="12217" r="910" b="-853"/>
          <a:stretch/>
        </p:blipFill>
        <p:spPr>
          <a:xfrm>
            <a:off x="2987824" y="1676400"/>
            <a:ext cx="3456385" cy="4424586"/>
          </a:xfr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56" y="3402011"/>
            <a:ext cx="242570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圖片 7"/>
          <p:cNvPicPr>
            <a:picLocks noChangeAspect="1"/>
          </p:cNvPicPr>
          <p:nvPr/>
        </p:nvPicPr>
        <p:blipFill rotWithShape="1">
          <a:blip r:embed="rId6" cstate="print">
            <a:extLst>
              <a:ext uri="{28A0092B-C50C-407E-A947-70E740481C1C}">
                <a14:useLocalDpi xmlns:a14="http://schemas.microsoft.com/office/drawing/2010/main" val="0"/>
              </a:ext>
            </a:extLst>
          </a:blip>
          <a:srcRect l="2563" t="11440"/>
          <a:stretch/>
        </p:blipFill>
        <p:spPr>
          <a:xfrm>
            <a:off x="7096124" y="1052736"/>
            <a:ext cx="2884709" cy="3465509"/>
          </a:xfrm>
          <a:prstGeom prst="rect">
            <a:avLst/>
          </a:prstGeom>
        </p:spPr>
      </p:pic>
    </p:spTree>
    <p:extLst>
      <p:ext uri="{BB962C8B-B14F-4D97-AF65-F5344CB8AC3E}">
        <p14:creationId xmlns:p14="http://schemas.microsoft.com/office/powerpoint/2010/main" val="2702074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640960" cy="1309832"/>
          </a:xfrm>
        </p:spPr>
        <p:txBody>
          <a:bodyPr/>
          <a:lstStyle/>
          <a:p>
            <a:r>
              <a:rPr lang="zh-TW" altLang="en-US" dirty="0" smtClean="0"/>
              <a:t>超越羣山峻嶺登上高峰的路崎嶇陡峭不是兩手插在口袋裡可以上得去的</a:t>
            </a:r>
            <a:r>
              <a:rPr lang="en-US" altLang="zh-TW" dirty="0" smtClean="0"/>
              <a:t>!</a:t>
            </a:r>
            <a:r>
              <a:rPr lang="zh-TW" altLang="en-US" dirty="0" smtClean="0"/>
              <a:t>成功的人只比一些汎汎隨波逐流的人</a:t>
            </a:r>
            <a:r>
              <a:rPr lang="en-US" altLang="zh-TW" dirty="0" smtClean="0"/>
              <a:t>…</a:t>
            </a:r>
            <a:r>
              <a:rPr lang="en-US" altLang="zh-TW" dirty="0" smtClean="0">
                <a:latin typeface="新細明體"/>
                <a:ea typeface="新細明體"/>
              </a:rPr>
              <a:t/>
            </a:r>
            <a:br>
              <a:rPr lang="en-US" altLang="zh-TW" dirty="0" smtClean="0">
                <a:latin typeface="新細明體"/>
                <a:ea typeface="新細明體"/>
              </a:rPr>
            </a:br>
            <a:r>
              <a:rPr lang="en-US" altLang="zh-TW" b="1" dirty="0" smtClean="0">
                <a:solidFill>
                  <a:srgbClr val="FFFF00"/>
                </a:solidFill>
                <a:latin typeface="新細明體"/>
                <a:ea typeface="新細明體"/>
              </a:rPr>
              <a:t>1.</a:t>
            </a:r>
            <a:r>
              <a:rPr lang="zh-TW" altLang="en-US" sz="3800" b="1" dirty="0" smtClean="0">
                <a:solidFill>
                  <a:srgbClr val="FFFF00"/>
                </a:solidFill>
              </a:rPr>
              <a:t>多了一點堅持</a:t>
            </a:r>
            <a:r>
              <a:rPr lang="zh-TW" altLang="en-US" sz="3800" b="1" dirty="0" smtClean="0">
                <a:solidFill>
                  <a:srgbClr val="FFFF00"/>
                </a:solidFill>
                <a:latin typeface="新細明體"/>
                <a:ea typeface="新細明體"/>
              </a:rPr>
              <a:t>、</a:t>
            </a:r>
            <a:r>
              <a:rPr lang="zh-TW" altLang="en-US" sz="3800" b="1" dirty="0" smtClean="0">
                <a:solidFill>
                  <a:srgbClr val="FFFF00"/>
                </a:solidFill>
              </a:rPr>
              <a:t>自律</a:t>
            </a:r>
            <a:r>
              <a:rPr lang="zh-TW" altLang="en-US" sz="3800" b="1" dirty="0" smtClean="0">
                <a:solidFill>
                  <a:srgbClr val="FFFF00"/>
                </a:solidFill>
                <a:latin typeface="新細明體"/>
                <a:ea typeface="新細明體"/>
              </a:rPr>
              <a:t>、抗壓力</a:t>
            </a:r>
            <a:r>
              <a:rPr lang="zh-TW" altLang="en-US" sz="3800" b="1" dirty="0" smtClean="0">
                <a:solidFill>
                  <a:srgbClr val="FFFF00"/>
                </a:solidFill>
              </a:rPr>
              <a:t>和實踐力</a:t>
            </a:r>
            <a:r>
              <a:rPr lang="en-US" altLang="zh-TW" sz="3800" b="1" dirty="0" smtClean="0">
                <a:solidFill>
                  <a:srgbClr val="FFFF00"/>
                </a:solidFill>
              </a:rPr>
              <a:t/>
            </a:r>
            <a:br>
              <a:rPr lang="en-US" altLang="zh-TW" sz="3800" b="1" dirty="0" smtClean="0">
                <a:solidFill>
                  <a:srgbClr val="FFFF00"/>
                </a:solidFill>
              </a:rPr>
            </a:br>
            <a:r>
              <a:rPr lang="en-US" altLang="zh-TW" sz="3800" b="1" dirty="0" smtClean="0">
                <a:solidFill>
                  <a:srgbClr val="FFFF00"/>
                </a:solidFill>
              </a:rPr>
              <a:t/>
            </a:r>
            <a:br>
              <a:rPr lang="en-US" altLang="zh-TW" sz="3800" b="1" dirty="0" smtClean="0">
                <a:solidFill>
                  <a:srgbClr val="FFFF00"/>
                </a:solidFill>
              </a:rPr>
            </a:br>
            <a:r>
              <a:rPr lang="en-US" altLang="zh-TW" sz="3800" b="1" dirty="0" smtClean="0">
                <a:solidFill>
                  <a:srgbClr val="FFFF00"/>
                </a:solidFill>
                <a:latin typeface="新細明體"/>
                <a:ea typeface="新細明體"/>
              </a:rPr>
              <a:t>2.</a:t>
            </a:r>
            <a:r>
              <a:rPr lang="zh-TW" altLang="en-US" sz="3800" b="1" dirty="0" smtClean="0">
                <a:solidFill>
                  <a:srgbClr val="FFFF00"/>
                </a:solidFill>
                <a:latin typeface="新細明體"/>
                <a:ea typeface="新細明體"/>
              </a:rPr>
              <a:t>追求卓越也願意成就幫助別人更卓越</a:t>
            </a:r>
            <a:r>
              <a:rPr lang="en-US" altLang="zh-TW" sz="3800" b="1" dirty="0" smtClean="0">
                <a:solidFill>
                  <a:srgbClr val="FFFF00"/>
                </a:solidFill>
                <a:latin typeface="新細明體"/>
                <a:ea typeface="新細明體"/>
              </a:rPr>
              <a:t/>
            </a:r>
            <a:br>
              <a:rPr lang="en-US" altLang="zh-TW" sz="3800" b="1" dirty="0" smtClean="0">
                <a:solidFill>
                  <a:srgbClr val="FFFF00"/>
                </a:solidFill>
                <a:latin typeface="新細明體"/>
                <a:ea typeface="新細明體"/>
              </a:rPr>
            </a:br>
            <a:r>
              <a:rPr lang="en-US" altLang="zh-TW" sz="3800" b="1" dirty="0" smtClean="0">
                <a:solidFill>
                  <a:srgbClr val="FFFF00"/>
                </a:solidFill>
                <a:latin typeface="新細明體"/>
                <a:ea typeface="新細明體"/>
              </a:rPr>
              <a:t/>
            </a:r>
            <a:br>
              <a:rPr lang="en-US" altLang="zh-TW" sz="3800" b="1" dirty="0" smtClean="0">
                <a:solidFill>
                  <a:srgbClr val="FFFF00"/>
                </a:solidFill>
                <a:latin typeface="新細明體"/>
                <a:ea typeface="新細明體"/>
              </a:rPr>
            </a:br>
            <a:r>
              <a:rPr lang="zh-TW" altLang="en-US" sz="3600" b="1" dirty="0" smtClean="0">
                <a:solidFill>
                  <a:srgbClr val="FFFF00"/>
                </a:solidFill>
                <a:latin typeface="新細明體"/>
                <a:ea typeface="新細明體"/>
              </a:rPr>
              <a:t>而成為終點線前，及超越顛峰的得意</a:t>
            </a:r>
            <a:r>
              <a:rPr lang="zh-TW" altLang="en-US" sz="3600" b="1" dirty="0">
                <a:solidFill>
                  <a:srgbClr val="FFFF00"/>
                </a:solidFill>
                <a:latin typeface="新細明體"/>
                <a:ea typeface="新細明體"/>
              </a:rPr>
              <a:t>贏</a:t>
            </a:r>
            <a:r>
              <a:rPr lang="zh-TW" altLang="en-US" sz="3600" b="1" dirty="0" smtClean="0">
                <a:solidFill>
                  <a:srgbClr val="FFFF00"/>
                </a:solidFill>
                <a:latin typeface="新細明體"/>
                <a:ea typeface="新細明體"/>
              </a:rPr>
              <a:t>家</a:t>
            </a:r>
            <a:endParaRPr lang="zh-TW" altLang="en-US" sz="3600" b="1" dirty="0">
              <a:solidFill>
                <a:srgbClr val="FFFF00"/>
              </a:solidFill>
            </a:endParaRPr>
          </a:p>
        </p:txBody>
      </p:sp>
      <p:sp>
        <p:nvSpPr>
          <p:cNvPr id="3" name="內容版面配置區 2"/>
          <p:cNvSpPr>
            <a:spLocks noGrp="1"/>
          </p:cNvSpPr>
          <p:nvPr>
            <p:ph idx="1"/>
          </p:nvPr>
        </p:nvSpPr>
        <p:spPr>
          <a:xfrm>
            <a:off x="323528" y="4619624"/>
            <a:ext cx="8782372" cy="2133599"/>
          </a:xfrm>
        </p:spPr>
        <p:txBody>
          <a:bodyPr/>
          <a:lstStyle/>
          <a:p>
            <a:pPr marL="68580" indent="0">
              <a:buNone/>
            </a:pPr>
            <a:endParaRPr lang="en-US" altLang="zh-TW" dirty="0" smtClean="0"/>
          </a:p>
          <a:p>
            <a:r>
              <a:rPr lang="zh-TW" altLang="en-US" sz="4400" b="1" dirty="0" smtClean="0">
                <a:solidFill>
                  <a:schemeClr val="accent4">
                    <a:lumMod val="60000"/>
                    <a:lumOff val="40000"/>
                  </a:schemeClr>
                </a:solidFill>
              </a:rPr>
              <a:t>合抱之木</a:t>
            </a:r>
            <a:r>
              <a:rPr lang="zh-TW" altLang="en-US" sz="4400" b="1" dirty="0" smtClean="0">
                <a:solidFill>
                  <a:schemeClr val="accent4">
                    <a:lumMod val="60000"/>
                    <a:lumOff val="40000"/>
                  </a:schemeClr>
                </a:solidFill>
                <a:latin typeface="新細明體"/>
                <a:ea typeface="新細明體"/>
              </a:rPr>
              <a:t>，</a:t>
            </a:r>
            <a:r>
              <a:rPr lang="zh-TW" altLang="en-US" sz="4400" b="1" dirty="0" smtClean="0">
                <a:solidFill>
                  <a:schemeClr val="accent4">
                    <a:lumMod val="60000"/>
                    <a:lumOff val="40000"/>
                  </a:schemeClr>
                </a:solidFill>
              </a:rPr>
              <a:t>生於毫末</a:t>
            </a:r>
            <a:r>
              <a:rPr lang="zh-TW" altLang="en-US" sz="4400" b="1" dirty="0" smtClean="0">
                <a:solidFill>
                  <a:schemeClr val="accent4">
                    <a:lumMod val="60000"/>
                    <a:lumOff val="40000"/>
                  </a:schemeClr>
                </a:solidFill>
                <a:latin typeface="新細明體"/>
                <a:ea typeface="新細明體"/>
              </a:rPr>
              <a:t>；</a:t>
            </a:r>
            <a:r>
              <a:rPr lang="zh-TW" altLang="en-US" sz="4400" b="1" dirty="0" smtClean="0">
                <a:solidFill>
                  <a:schemeClr val="accent4">
                    <a:lumMod val="60000"/>
                    <a:lumOff val="40000"/>
                  </a:schemeClr>
                </a:solidFill>
              </a:rPr>
              <a:t>九層之台</a:t>
            </a:r>
            <a:r>
              <a:rPr lang="zh-TW" altLang="en-US" sz="4400" b="1" dirty="0" smtClean="0">
                <a:solidFill>
                  <a:schemeClr val="accent4">
                    <a:lumMod val="60000"/>
                    <a:lumOff val="40000"/>
                  </a:schemeClr>
                </a:solidFill>
                <a:latin typeface="新細明體"/>
                <a:ea typeface="新細明體"/>
              </a:rPr>
              <a:t>，</a:t>
            </a:r>
            <a:r>
              <a:rPr lang="zh-TW" altLang="en-US" sz="4400" b="1" dirty="0" smtClean="0">
                <a:solidFill>
                  <a:schemeClr val="accent4">
                    <a:lumMod val="60000"/>
                    <a:lumOff val="40000"/>
                  </a:schemeClr>
                </a:solidFill>
              </a:rPr>
              <a:t>起於壘土</a:t>
            </a:r>
            <a:r>
              <a:rPr lang="zh-TW" altLang="en-US" sz="4400" b="1" dirty="0" smtClean="0">
                <a:solidFill>
                  <a:schemeClr val="accent4">
                    <a:lumMod val="60000"/>
                    <a:lumOff val="40000"/>
                  </a:schemeClr>
                </a:solidFill>
                <a:latin typeface="新細明體"/>
                <a:ea typeface="新細明體"/>
              </a:rPr>
              <a:t>；</a:t>
            </a:r>
            <a:r>
              <a:rPr lang="zh-TW" altLang="en-US" sz="4400" b="1" dirty="0" smtClean="0">
                <a:solidFill>
                  <a:schemeClr val="accent4">
                    <a:lumMod val="60000"/>
                    <a:lumOff val="40000"/>
                  </a:schemeClr>
                </a:solidFill>
              </a:rPr>
              <a:t>千里之行</a:t>
            </a:r>
            <a:r>
              <a:rPr lang="zh-TW" altLang="en-US" sz="4400" b="1" dirty="0" smtClean="0">
                <a:solidFill>
                  <a:schemeClr val="accent4">
                    <a:lumMod val="60000"/>
                    <a:lumOff val="40000"/>
                  </a:schemeClr>
                </a:solidFill>
                <a:latin typeface="新細明體"/>
                <a:ea typeface="新細明體"/>
              </a:rPr>
              <a:t>，</a:t>
            </a:r>
            <a:r>
              <a:rPr lang="zh-TW" altLang="en-US" sz="4400" b="1" dirty="0" smtClean="0">
                <a:solidFill>
                  <a:schemeClr val="accent4">
                    <a:lumMod val="60000"/>
                    <a:lumOff val="40000"/>
                  </a:schemeClr>
                </a:solidFill>
              </a:rPr>
              <a:t>始於足下</a:t>
            </a:r>
            <a:r>
              <a:rPr lang="zh-TW" altLang="en-US" sz="4400" b="1" dirty="0" smtClean="0">
                <a:solidFill>
                  <a:schemeClr val="accent4">
                    <a:lumMod val="60000"/>
                    <a:lumOff val="40000"/>
                  </a:schemeClr>
                </a:solidFill>
                <a:latin typeface="新細明體"/>
                <a:ea typeface="新細明體"/>
              </a:rPr>
              <a:t>。</a:t>
            </a:r>
            <a:endParaRPr lang="zh-TW" altLang="en-US" sz="4400" b="1" dirty="0">
              <a:solidFill>
                <a:schemeClr val="accent4">
                  <a:lumMod val="60000"/>
                  <a:lumOff val="40000"/>
                </a:schemeClr>
              </a:solidFill>
            </a:endParaRPr>
          </a:p>
        </p:txBody>
      </p:sp>
    </p:spTree>
    <p:extLst>
      <p:ext uri="{BB962C8B-B14F-4D97-AF65-F5344CB8AC3E}">
        <p14:creationId xmlns:p14="http://schemas.microsoft.com/office/powerpoint/2010/main" val="4143348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395536" y="260649"/>
            <a:ext cx="8748463" cy="1165816"/>
          </a:xfrm>
        </p:spPr>
        <p:txBody>
          <a:bodyPr/>
          <a:lstStyle/>
          <a:p>
            <a:r>
              <a:rPr lang="zh-TW" altLang="en-US" sz="4600" dirty="0" smtClean="0">
                <a:solidFill>
                  <a:srgbClr val="11BBFF"/>
                </a:solidFill>
              </a:rPr>
              <a:t>從業</a:t>
            </a:r>
            <a:r>
              <a:rPr lang="en-US" altLang="zh-TW" sz="4600" dirty="0" smtClean="0">
                <a:solidFill>
                  <a:srgbClr val="11BBFF"/>
                </a:solidFill>
              </a:rPr>
              <a:t>25</a:t>
            </a:r>
            <a:r>
              <a:rPr lang="zh-TW" altLang="en-US" sz="4600" dirty="0" smtClean="0">
                <a:solidFill>
                  <a:srgbClr val="11BBFF"/>
                </a:solidFill>
              </a:rPr>
              <a:t>年沒有客訴賠償</a:t>
            </a:r>
            <a:r>
              <a:rPr lang="en-US" altLang="zh-TW" sz="4600" dirty="0" smtClean="0">
                <a:solidFill>
                  <a:srgbClr val="11BBFF"/>
                </a:solidFill>
              </a:rPr>
              <a:t>~</a:t>
            </a:r>
            <a:r>
              <a:rPr lang="zh-TW" altLang="en-US" sz="4600" dirty="0" smtClean="0">
                <a:solidFill>
                  <a:srgbClr val="11BBFF"/>
                </a:solidFill>
              </a:rPr>
              <a:t>榮神益人</a:t>
            </a:r>
            <a:r>
              <a:rPr lang="en-US" altLang="zh-TW" sz="4600" dirty="0" smtClean="0">
                <a:solidFill>
                  <a:srgbClr val="11BBFF"/>
                </a:solidFill>
              </a:rPr>
              <a:t/>
            </a:r>
            <a:br>
              <a:rPr lang="en-US" altLang="zh-TW" sz="4600" dirty="0" smtClean="0">
                <a:solidFill>
                  <a:srgbClr val="11BBFF"/>
                </a:solidFill>
              </a:rPr>
            </a:br>
            <a:r>
              <a:rPr lang="en-US" altLang="zh-TW" sz="4600" dirty="0">
                <a:solidFill>
                  <a:srgbClr val="11BBFF"/>
                </a:solidFill>
              </a:rPr>
              <a:t/>
            </a:r>
            <a:br>
              <a:rPr lang="en-US" altLang="zh-TW" sz="4600" dirty="0">
                <a:solidFill>
                  <a:srgbClr val="11BBFF"/>
                </a:solidFill>
              </a:rPr>
            </a:br>
            <a:r>
              <a:rPr lang="zh-TW" altLang="en-US" sz="3800" dirty="0" smtClean="0">
                <a:solidFill>
                  <a:srgbClr val="FF0000"/>
                </a:solidFill>
              </a:rPr>
              <a:t>靠三表三書</a:t>
            </a:r>
            <a:r>
              <a:rPr lang="en-US" altLang="zh-TW" sz="3800" dirty="0" smtClean="0">
                <a:solidFill>
                  <a:srgbClr val="FF0000"/>
                </a:solidFill>
              </a:rPr>
              <a:t>SOP</a:t>
            </a:r>
            <a:r>
              <a:rPr lang="zh-TW" altLang="en-US" sz="3800" dirty="0" smtClean="0">
                <a:solidFill>
                  <a:srgbClr val="FF0000"/>
                </a:solidFill>
              </a:rPr>
              <a:t>作業流程證明服物無暇疵</a:t>
            </a:r>
            <a:endParaRPr lang="zh-TW" altLang="en-US" sz="3800" dirty="0">
              <a:solidFill>
                <a:srgbClr val="FF0000"/>
              </a:solidFill>
            </a:endParaRPr>
          </a:p>
        </p:txBody>
      </p:sp>
      <p:sp>
        <p:nvSpPr>
          <p:cNvPr id="5" name="內容版面配置區 4"/>
          <p:cNvSpPr>
            <a:spLocks noGrp="1"/>
          </p:cNvSpPr>
          <p:nvPr>
            <p:ph idx="1"/>
          </p:nvPr>
        </p:nvSpPr>
        <p:spPr>
          <a:xfrm>
            <a:off x="395535" y="2492896"/>
            <a:ext cx="8701811" cy="4248472"/>
          </a:xfrm>
        </p:spPr>
        <p:txBody>
          <a:bodyPr>
            <a:normAutofit lnSpcReduction="10000"/>
          </a:bodyPr>
          <a:lstStyle/>
          <a:p>
            <a:r>
              <a:rPr lang="zh-TW" altLang="en-US" dirty="0" smtClean="0"/>
              <a:t>案例</a:t>
            </a:r>
            <a:r>
              <a:rPr lang="en-US" altLang="zh-TW" dirty="0" smtClean="0"/>
              <a:t>1.</a:t>
            </a:r>
          </a:p>
          <a:p>
            <a:r>
              <a:rPr lang="zh-TW" altLang="en-US" dirty="0" smtClean="0"/>
              <a:t>補教名師對自身財務狀況過於樂觀成交簽訂買賣契約後金援不濟</a:t>
            </a:r>
            <a:r>
              <a:rPr lang="zh-TW" altLang="en-US" dirty="0" smtClean="0">
                <a:latin typeface="新細明體"/>
                <a:ea typeface="新細明體"/>
              </a:rPr>
              <a:t>，</a:t>
            </a:r>
            <a:r>
              <a:rPr lang="zh-TW" altLang="en-US" dirty="0" smtClean="0"/>
              <a:t>反悔不買</a:t>
            </a:r>
            <a:r>
              <a:rPr lang="en-US" altLang="zh-TW" dirty="0" smtClean="0">
                <a:latin typeface="新細明體"/>
                <a:ea typeface="新細明體"/>
              </a:rPr>
              <a:t>……</a:t>
            </a:r>
            <a:endParaRPr lang="en-US" altLang="zh-TW" dirty="0" smtClean="0"/>
          </a:p>
          <a:p>
            <a:r>
              <a:rPr lang="zh-TW" altLang="en-US" dirty="0" smtClean="0"/>
              <a:t>說謊反咬仲介貸款不力</a:t>
            </a:r>
            <a:r>
              <a:rPr lang="zh-TW" altLang="en-US" dirty="0" smtClean="0">
                <a:latin typeface="新細明體"/>
                <a:ea typeface="新細明體"/>
              </a:rPr>
              <a:t>，無法支付價金要求解約；</a:t>
            </a:r>
            <a:r>
              <a:rPr lang="zh-TW" altLang="en-US" dirty="0" smtClean="0"/>
              <a:t>不賠償賣方違約金</a:t>
            </a:r>
            <a:r>
              <a:rPr lang="zh-TW" altLang="en-US" dirty="0" smtClean="0">
                <a:latin typeface="新細明體"/>
                <a:ea typeface="新細明體"/>
              </a:rPr>
              <a:t>，</a:t>
            </a:r>
            <a:r>
              <a:rPr lang="zh-TW" altLang="en-US" dirty="0" smtClean="0"/>
              <a:t>亦不付仲介服務費</a:t>
            </a:r>
            <a:endParaRPr lang="en-US" altLang="zh-TW" dirty="0" smtClean="0"/>
          </a:p>
          <a:p>
            <a:r>
              <a:rPr lang="zh-TW" altLang="en-US" dirty="0" smtClean="0"/>
              <a:t>結果</a:t>
            </a:r>
            <a:r>
              <a:rPr lang="zh-TW" altLang="en-US" dirty="0" smtClean="0">
                <a:latin typeface="新細明體"/>
                <a:ea typeface="新細明體"/>
              </a:rPr>
              <a:t>：人員外出帶看記錄表、人員日報表、買方需求表、仲介業務報告書、出價意願書、不動產事項</a:t>
            </a:r>
            <a:r>
              <a:rPr lang="zh-TW" altLang="en-US" smtClean="0">
                <a:latin typeface="新細明體"/>
                <a:ea typeface="新細明體"/>
              </a:rPr>
              <a:t>說明書，鐵證如山</a:t>
            </a:r>
            <a:r>
              <a:rPr lang="zh-TW" altLang="en-US" dirty="0" smtClean="0">
                <a:latin typeface="新細明體"/>
                <a:ea typeface="新細明體"/>
              </a:rPr>
              <a:t>讓</a:t>
            </a:r>
            <a:r>
              <a:rPr lang="zh-TW" altLang="en-US" smtClean="0">
                <a:latin typeface="新細明體"/>
                <a:ea typeface="新細明體"/>
              </a:rPr>
              <a:t>買方</a:t>
            </a:r>
            <a:r>
              <a:rPr lang="zh-TW" altLang="en-US" smtClean="0">
                <a:latin typeface="新細明體"/>
              </a:rPr>
              <a:t>啞口無言</a:t>
            </a:r>
            <a:r>
              <a:rPr lang="zh-TW" altLang="en-US" smtClean="0">
                <a:latin typeface="新細明體"/>
                <a:ea typeface="新細明體"/>
              </a:rPr>
              <a:t>；</a:t>
            </a:r>
            <a:r>
              <a:rPr lang="zh-TW" altLang="en-US" smtClean="0">
                <a:latin typeface="新細明體"/>
              </a:rPr>
              <a:t>願</a:t>
            </a:r>
            <a:r>
              <a:rPr lang="zh-TW" altLang="en-US" dirty="0" smtClean="0">
                <a:latin typeface="新細明體"/>
              </a:rPr>
              <a:t>遵守違約規定調解賠償</a:t>
            </a:r>
            <a:endParaRPr lang="zh-TW" altLang="en-US" dirty="0"/>
          </a:p>
        </p:txBody>
      </p:sp>
    </p:spTree>
    <p:extLst>
      <p:ext uri="{BB962C8B-B14F-4D97-AF65-F5344CB8AC3E}">
        <p14:creationId xmlns:p14="http://schemas.microsoft.com/office/powerpoint/2010/main" val="1216112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1" y="116632"/>
            <a:ext cx="8561447" cy="1309832"/>
          </a:xfrm>
        </p:spPr>
        <p:txBody>
          <a:bodyPr/>
          <a:lstStyle/>
          <a:p>
            <a:r>
              <a:rPr lang="zh-TW" altLang="en-US" dirty="0" smtClean="0"/>
              <a:t>各類輔助自律</a:t>
            </a:r>
            <a:r>
              <a:rPr lang="en-US" altLang="zh-TW" dirty="0" smtClean="0"/>
              <a:t>/</a:t>
            </a:r>
            <a:r>
              <a:rPr lang="zh-TW" altLang="en-US" dirty="0" smtClean="0"/>
              <a:t>效率</a:t>
            </a:r>
            <a:r>
              <a:rPr lang="en-US" altLang="zh-TW" dirty="0" smtClean="0"/>
              <a:t>/</a:t>
            </a:r>
            <a:r>
              <a:rPr lang="zh-TW" altLang="en-US" dirty="0" smtClean="0"/>
              <a:t>自我檢核的書表</a:t>
            </a:r>
            <a:r>
              <a:rPr lang="en-US" altLang="zh-TW" dirty="0" smtClean="0"/>
              <a:t>1.</a:t>
            </a:r>
            <a:endParaRPr lang="zh-TW" altLang="en-US" dirty="0"/>
          </a:p>
        </p:txBody>
      </p:sp>
      <p:pic>
        <p:nvPicPr>
          <p:cNvPr id="6" name="內容版面配置區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603" r="5597"/>
          <a:stretch/>
        </p:blipFill>
        <p:spPr>
          <a:xfrm>
            <a:off x="323529" y="1119673"/>
            <a:ext cx="5769361" cy="4372580"/>
          </a:xfrm>
        </p:spPr>
      </p:pic>
      <p:pic>
        <p:nvPicPr>
          <p:cNvPr id="7" name="圖片 6"/>
          <p:cNvPicPr>
            <a:picLocks noChangeAspect="1"/>
          </p:cNvPicPr>
          <p:nvPr/>
        </p:nvPicPr>
        <p:blipFill rotWithShape="1">
          <a:blip r:embed="rId4" cstate="print">
            <a:extLst>
              <a:ext uri="{28A0092B-C50C-407E-A947-70E740481C1C}">
                <a14:useLocalDpi xmlns:a14="http://schemas.microsoft.com/office/drawing/2010/main" val="0"/>
              </a:ext>
            </a:extLst>
          </a:blip>
          <a:srcRect l="1151" t="9026" r="7169" b="3661"/>
          <a:stretch/>
        </p:blipFill>
        <p:spPr>
          <a:xfrm>
            <a:off x="2896142" y="2367541"/>
            <a:ext cx="6204857" cy="4432040"/>
          </a:xfrm>
          <a:prstGeom prst="rect">
            <a:avLst/>
          </a:prstGeom>
        </p:spPr>
      </p:pic>
    </p:spTree>
    <p:extLst>
      <p:ext uri="{BB962C8B-B14F-4D97-AF65-F5344CB8AC3E}">
        <p14:creationId xmlns:p14="http://schemas.microsoft.com/office/powerpoint/2010/main" val="4215994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44624"/>
            <a:ext cx="8496944" cy="1080120"/>
          </a:xfrm>
        </p:spPr>
        <p:txBody>
          <a:bodyPr/>
          <a:lstStyle/>
          <a:p>
            <a:r>
              <a:rPr lang="zh-TW" altLang="en-US" dirty="0"/>
              <a:t>各類輔助自律</a:t>
            </a:r>
            <a:r>
              <a:rPr lang="en-US" altLang="zh-TW" dirty="0"/>
              <a:t>/</a:t>
            </a:r>
            <a:r>
              <a:rPr lang="zh-TW" altLang="en-US" dirty="0"/>
              <a:t>效率</a:t>
            </a:r>
            <a:r>
              <a:rPr lang="en-US" altLang="zh-TW" dirty="0"/>
              <a:t>/</a:t>
            </a:r>
            <a:r>
              <a:rPr lang="zh-TW" altLang="en-US" dirty="0"/>
              <a:t>自我檢核的書</a:t>
            </a:r>
            <a:r>
              <a:rPr lang="zh-TW" altLang="en-US" dirty="0" smtClean="0"/>
              <a:t>表</a:t>
            </a:r>
            <a:r>
              <a:rPr lang="en-US" altLang="zh-TW" dirty="0" smtClean="0"/>
              <a:t>2.</a:t>
            </a:r>
            <a:endParaRPr lang="zh-TW" altLang="en-US" dirty="0"/>
          </a:p>
        </p:txBody>
      </p:sp>
      <p:pic>
        <p:nvPicPr>
          <p:cNvPr id="6" name="內容版面配置區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54464" y="2026264"/>
            <a:ext cx="5420478" cy="4176463"/>
          </a:xfr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89532" y="2013550"/>
            <a:ext cx="5364000" cy="4023000"/>
          </a:xfrm>
          <a:prstGeom prst="rect">
            <a:avLst/>
          </a:prstGeom>
        </p:spPr>
      </p:pic>
    </p:spTree>
    <p:extLst>
      <p:ext uri="{BB962C8B-B14F-4D97-AF65-F5344CB8AC3E}">
        <p14:creationId xmlns:p14="http://schemas.microsoft.com/office/powerpoint/2010/main" val="624828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9878" y="188640"/>
            <a:ext cx="8714597" cy="1237824"/>
          </a:xfrm>
        </p:spPr>
        <p:txBody>
          <a:bodyPr/>
          <a:lstStyle/>
          <a:p>
            <a:r>
              <a:rPr lang="zh-TW" altLang="en-US" dirty="0"/>
              <a:t>各類輔助自律</a:t>
            </a:r>
            <a:r>
              <a:rPr lang="en-US" altLang="zh-TW" dirty="0"/>
              <a:t>/</a:t>
            </a:r>
            <a:r>
              <a:rPr lang="zh-TW" altLang="en-US" dirty="0"/>
              <a:t>效率</a:t>
            </a:r>
            <a:r>
              <a:rPr lang="en-US" altLang="zh-TW" dirty="0"/>
              <a:t>/</a:t>
            </a:r>
            <a:r>
              <a:rPr lang="zh-TW" altLang="en-US" dirty="0"/>
              <a:t>自我檢核的書</a:t>
            </a:r>
            <a:r>
              <a:rPr lang="zh-TW" altLang="en-US" dirty="0" smtClean="0"/>
              <a:t>表</a:t>
            </a:r>
            <a:r>
              <a:rPr lang="en-US" altLang="zh-TW" dirty="0" smtClean="0"/>
              <a:t>3.</a:t>
            </a:r>
            <a:endParaRPr lang="zh-TW" altLang="en-US" dirty="0"/>
          </a:p>
        </p:txBody>
      </p:sp>
      <p:pic>
        <p:nvPicPr>
          <p:cNvPr id="6" name="內容版面配置區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36" t="505" r="2362"/>
          <a:stretch/>
        </p:blipFill>
        <p:spPr>
          <a:xfrm rot="5400000">
            <a:off x="-216836" y="2037724"/>
            <a:ext cx="5421086" cy="4196342"/>
          </a:xfrm>
        </p:spPr>
      </p:pic>
      <p:pic>
        <p:nvPicPr>
          <p:cNvPr id="7" name="圖片 6"/>
          <p:cNvPicPr>
            <a:picLocks noChangeAspect="1"/>
          </p:cNvPicPr>
          <p:nvPr/>
        </p:nvPicPr>
        <p:blipFill rotWithShape="1">
          <a:blip r:embed="rId4" cstate="print">
            <a:extLst>
              <a:ext uri="{28A0092B-C50C-407E-A947-70E740481C1C}">
                <a14:useLocalDpi xmlns:a14="http://schemas.microsoft.com/office/drawing/2010/main" val="0"/>
              </a:ext>
            </a:extLst>
          </a:blip>
          <a:srcRect l="2238" t="3946" r="51531" b="4031"/>
          <a:stretch/>
        </p:blipFill>
        <p:spPr>
          <a:xfrm rot="5400000">
            <a:off x="4218482" y="1725117"/>
            <a:ext cx="4050310" cy="5781675"/>
          </a:xfrm>
          <a:prstGeom prst="rect">
            <a:avLst/>
          </a:prstGeom>
        </p:spPr>
      </p:pic>
    </p:spTree>
    <p:extLst>
      <p:ext uri="{BB962C8B-B14F-4D97-AF65-F5344CB8AC3E}">
        <p14:creationId xmlns:p14="http://schemas.microsoft.com/office/powerpoint/2010/main" val="5475412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地鐵">
  <a:themeElements>
    <a:clrScheme name="地鐵">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地鐵">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地鐵">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5241</TotalTime>
  <Words>1824</Words>
  <Application>Microsoft Office PowerPoint</Application>
  <PresentationFormat>如螢幕大小 (4:3)</PresentationFormat>
  <Paragraphs>199</Paragraphs>
  <Slides>53</Slides>
  <Notes>53</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53</vt:i4>
      </vt:variant>
    </vt:vector>
  </HeadingPairs>
  <TitlesOfParts>
    <vt:vector size="55" baseType="lpstr">
      <vt:lpstr>地鐵</vt:lpstr>
      <vt:lpstr>簡報</vt:lpstr>
      <vt:lpstr>年薪千萬不是夢</vt:lpstr>
      <vt:lpstr>一.房仲業務ISO9000認證先趨   藉標準作業流程對公司/個人績效裨益良多</vt:lpstr>
      <vt:lpstr>  制度始終源自於人性</vt:lpstr>
      <vt:lpstr>中心思想~信念 產生信心而有行為  信是所望之事的質實未見之事的確據  行為產生習慣~人的行為模式有慣性  用制度表單養成積極有效率的慣性 追求卓越的性格~定調成功的命運 </vt:lpstr>
      <vt:lpstr>落實執行房仲業務ISO9000 好處  三表三書SOP / 一步一腳印  凡走過都必留下痕跡……</vt:lpstr>
      <vt:lpstr>從業25年沒有客訴賠償~榮神益人  靠三表三書SOP作業流程證明服物無暇疵</vt:lpstr>
      <vt:lpstr>各類輔助自律/效率/自我檢核的書表1.</vt:lpstr>
      <vt:lpstr>各類輔助自律/效率/自我檢核的書表2.</vt:lpstr>
      <vt:lpstr>各類輔助自律/效率/自我檢核的書表3.</vt:lpstr>
      <vt:lpstr>各類輔助自律/效率/自我檢核的書表4.</vt:lpstr>
      <vt:lpstr>善用表單契據落實填寫 目標明確 掌握工作節奏，踏實有效率，碰到惡客還能救自己!</vt:lpstr>
      <vt:lpstr>火災屋兇宅認定？買方交屋後反悔提告</vt:lpstr>
      <vt:lpstr>ISO9000標準作業流程證明服務無暇疵無隱匿且經調查非兇宅買方提告起訴理由不成立！</vt:lpstr>
      <vt:lpstr>二﹒目標導向/時間/物件/客戶規劃管理讓你每月有業績</vt:lpstr>
      <vt:lpstr>1.目標導向：      用曼陀羅心法定出各方面目標</vt:lpstr>
      <vt:lpstr>2.時間管理︰事有輕重緩急</vt:lpstr>
      <vt:lpstr>3.物件管理︰案子分成ABC  </vt:lpstr>
      <vt:lpstr>物件分析評估表~物件分等級</vt:lpstr>
      <vt:lpstr>      ※       成交統計學</vt:lpstr>
      <vt:lpstr>4.客戶也分甲、乙、丙</vt:lpstr>
      <vt:lpstr>   5.應用曼陀羅九宮格法      目標達成不是夢</vt:lpstr>
      <vt:lpstr>活用曼陀羅九宮格法 設立各方面年度目標達成！</vt:lpstr>
      <vt:lpstr>公司/ 個人業績 每月目標</vt:lpstr>
      <vt:lpstr>公司/ 個人業績 每週目標</vt:lpstr>
      <vt:lpstr>公司/ 個人業績 每日目標</vt:lpstr>
      <vt:lpstr>6.目標：量化/可行/具體有點難度；需要踮一下腳尖，身體拉長，手臂伸直~才能搆得到！！</vt:lpstr>
      <vt:lpstr>三﹒個人特質 //差異化的服務 讓客戶十年仍然「忘不了」… 「忘不了」~  特別的你 A.個人特質：</vt:lpstr>
      <vt:lpstr>B.差異化的服務/培養客戶忠誠度</vt:lpstr>
      <vt:lpstr>四﹒一枝草一點露/ 商圈精耕   對抗錯誤的政策/不受景氣影響</vt:lpstr>
      <vt:lpstr>1.認養大樓別墅社區/一個社區成交45戶/買方多到建議辦尾牙/客戶相挺要我   選里長</vt:lpstr>
      <vt:lpstr>2.認養銀行放款部/催收/法拍  3.認養代書/地政士  4.認養建商/代銷業/代銷小姐  5.認養商圈店面房東/租客  ※※直接/間接~誰的手上有資源</vt:lpstr>
      <vt:lpstr>五．追求專業領域卓越考取多項專業證照/不被趨勢、市場淘汰 1999年第一屆不動產仲介經紀人考試及格       第九屆、第十九屆金仲獎楷模 </vt:lpstr>
      <vt:lpstr>年年得獎 精益求精 是對自我專業的肯定 對客戶服務品質的保證</vt:lpstr>
      <vt:lpstr>中信房屋桃竹苗業績競賽大獎</vt:lpstr>
      <vt:lpstr>內政部頒發特優經紀業楷模</vt:lpstr>
      <vt:lpstr>第九屆、十九屆 金仲獎楷模</vt:lpstr>
      <vt:lpstr>無數的獎盃/代表每一階段 服務品質的里程碑</vt:lpstr>
      <vt:lpstr>建國100年中華民國優良廠商協會頒發特優商業服務人員獎</vt:lpstr>
      <vt:lpstr>1.最佳顧客滿意度金質獎 2.最佳服務品質特優獎</vt:lpstr>
      <vt:lpstr>經濟部商業司頒發：全國特優商業服務人員大獎/全國前20名</vt:lpstr>
      <vt:lpstr>2012年全球不動產高峰論壇 台灣不動產驅勢 主講人</vt:lpstr>
      <vt:lpstr>全球12個不動產經紀業已成熟發展國家/800多位來賓與會 盛況空前</vt:lpstr>
      <vt:lpstr>2011年美國商用不動產協會CCIM全球考試通過認證會員/台灣僅170位取證</vt:lpstr>
      <vt:lpstr>2011年考取中華人民共和國 房地產經紀人執業證照</vt:lpstr>
      <vt:lpstr>參加全球第一商業談判大師Roger Dawson的實務演練課程</vt:lpstr>
      <vt:lpstr>在職進修/終身學習/學而時習之不懈怠 參加各項研討會講座與大師有約</vt:lpstr>
      <vt:lpstr>財經趨勢論壇/講座/產業前景/人文心靈成長/激勵課程/專業法令法規進修</vt:lpstr>
      <vt:lpstr>六﹒網路/電商 /E化/大數據時代     商業模式變革/消費行為改變~ 網路無國界 台灣不動產市場應加強與國際接軌 仲介業者/個人思考如何轉型因應</vt:lpstr>
      <vt:lpstr>賈伯斯的豪語:世界將因他而改變</vt:lpstr>
      <vt:lpstr>掌握商業大數據資料庫平台 就掌握絕對商機</vt:lpstr>
      <vt:lpstr>六﹒吸引力法則~信心、意念、積極正面的態度/ 種什麼就收穫什麼</vt:lpstr>
      <vt:lpstr>七﹒總結 :相信/知道/做到/達到並且願意改變</vt:lpstr>
      <vt:lpstr>超越羣山峻嶺登上高峰的路崎嶇陡峭不是兩手插在口袋裡可以上得去的!成功的人只比一些汎汎隨波逐流的人… 1.多了一點堅持、自律、抗壓力和實踐力  2.追求卓越也願意成就幫助別人更卓越  而成為終點線前，及超越顛峰的得意贏家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年薪千萬不是夢</dc:title>
  <dc:creator>main</dc:creator>
  <cp:lastModifiedBy>main</cp:lastModifiedBy>
  <cp:revision>130</cp:revision>
  <dcterms:created xsi:type="dcterms:W3CDTF">2019-12-08T11:21:37Z</dcterms:created>
  <dcterms:modified xsi:type="dcterms:W3CDTF">2019-12-12T09:49:12Z</dcterms:modified>
</cp:coreProperties>
</file>